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19E_6034DB2E.xml" ContentType="application/vnd.ms-powerpoint.comment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omments/modernComment_1B1_A0497D92.xml" ContentType="application/vnd.ms-powerpoint.comments+xml"/>
  <Override PartName="/ppt/comments/modernComment_1B2_9486B31.xml" ContentType="application/vnd.ms-powerpoint.comment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9"/>
  </p:notesMasterIdLst>
  <p:sldIdLst>
    <p:sldId id="257" r:id="rId2"/>
    <p:sldId id="418" r:id="rId3"/>
    <p:sldId id="427" r:id="rId4"/>
    <p:sldId id="428" r:id="rId5"/>
    <p:sldId id="429" r:id="rId6"/>
    <p:sldId id="467" r:id="rId7"/>
    <p:sldId id="276" r:id="rId8"/>
    <p:sldId id="460" r:id="rId9"/>
    <p:sldId id="462" r:id="rId10"/>
    <p:sldId id="422" r:id="rId11"/>
    <p:sldId id="423" r:id="rId12"/>
    <p:sldId id="450" r:id="rId13"/>
    <p:sldId id="451" r:id="rId14"/>
    <p:sldId id="426" r:id="rId15"/>
    <p:sldId id="444" r:id="rId16"/>
    <p:sldId id="447" r:id="rId17"/>
    <p:sldId id="448" r:id="rId18"/>
    <p:sldId id="449" r:id="rId19"/>
    <p:sldId id="452" r:id="rId20"/>
    <p:sldId id="438" r:id="rId21"/>
    <p:sldId id="453" r:id="rId22"/>
    <p:sldId id="454" r:id="rId23"/>
    <p:sldId id="455" r:id="rId24"/>
    <p:sldId id="437" r:id="rId25"/>
    <p:sldId id="456" r:id="rId26"/>
    <p:sldId id="458" r:id="rId27"/>
    <p:sldId id="459" r:id="rId28"/>
    <p:sldId id="417" r:id="rId29"/>
    <p:sldId id="419" r:id="rId30"/>
    <p:sldId id="283" r:id="rId31"/>
    <p:sldId id="420" r:id="rId32"/>
    <p:sldId id="463" r:id="rId33"/>
    <p:sldId id="392" r:id="rId34"/>
    <p:sldId id="411" r:id="rId35"/>
    <p:sldId id="379" r:id="rId36"/>
    <p:sldId id="390" r:id="rId37"/>
    <p:sldId id="381" r:id="rId38"/>
    <p:sldId id="391" r:id="rId39"/>
    <p:sldId id="380" r:id="rId40"/>
    <p:sldId id="461" r:id="rId41"/>
    <p:sldId id="431" r:id="rId42"/>
    <p:sldId id="432" r:id="rId43"/>
    <p:sldId id="416" r:id="rId44"/>
    <p:sldId id="414" r:id="rId45"/>
    <p:sldId id="433" r:id="rId46"/>
    <p:sldId id="434" r:id="rId47"/>
    <p:sldId id="435" r:id="rId48"/>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1AA6BC-8A83-8D9B-FBB4-9BC91F8B49FB}" name="Foubert, Margot" initials="FM" userId="S::Margot.Foubert@solidaris.be::a253fb25-9674-4e3b-99e8-98991cccf8b6" providerId="AD"/>
  <p188:author id="{B029DEBF-3BB0-480C-5221-C7B4F93DB558}" name="Seniora, Jihan" initials="SJ" userId="S::Jihan.Seniora@solidaris.be::8e0c4c39-2641-4a2c-a2e2-2756ab0e394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3557" autoAdjust="0"/>
  </p:normalViewPr>
  <p:slideViewPr>
    <p:cSldViewPr snapToGrid="0">
      <p:cViewPr varScale="1">
        <p:scale>
          <a:sx n="112" d="100"/>
          <a:sy n="112"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3\RAPPORT\Chiffres%20activit&#233;s%20CPF%2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300flsp1\Fed300\Groups\sect_asso\Sof&#233;lia\Activit&#233;s%20des%20CPF%20-%20FCPF\Planning%202.0\activit&#233;%20CPF%202024\Rapport%20Planning%203.0\consult%20par%20genre%2020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300flsp1\Fed300\Groups\sect_asso\Sof&#233;lia\Activit&#233;s%20des%20CPF%20-%20FCPF\Planning%202.0\activit&#233;%20CPF%202024\Rapport%20Planning%203.0\consult%20par%20genre%20202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3\RAPPORT\Chiffres%20activit&#233;s%20CPF%20202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300flsp1\Fed300\Groups\sect_asso\Sof&#233;lia\Activit&#233;s%20des%20CPF%20-%20FCPF\Planning%202.0\activit&#233;%20CPF%202024\Rapport%20Planning%203.0\Donn&#233;es%20202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s300flsp1\Fed300\Groups\sect_asso\Sof&#233;lia\Activit&#233;s%20des%20CPF%20-%20FCPF\Planning%202.0\activit&#233;%20CPF%202024\Rapport%20Planning%203.0\Donn&#233;es%20202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2\Animations%20EVRAS\animations%20EVRAS%20202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s300flsp1\Fed300\Groups\sect_asso\Sof&#233;lia\Activit&#233;s%20des%20CPF%20-%20FCPF\Planning%202.0\activit&#233;%20CPF%202024\Rapport%20Planning%203.0\Donn&#233;es%202024.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2\RAPPORT\Rapport_2022_v6_fi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300flsp1\Fed300\Groups\sect_asso\Sof&#233;lia\Activit&#233;s%20des%20CPF%20-%20FCPF\Planning%202.0\activit&#233;%20CPF%202024\Rapport%20Planning%203.0\Donn&#233;es%20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300flsp1\Fed300\Groups\sect_asso\Sof&#233;lia\Activit&#233;s%20des%20CPF%20-%20FCPF\Planning%202.0\activit&#233;%20CPF%202024\Rapport%20Planning%203.0\Donn&#233;es%20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2\RAPPORT\Rapport_2022_v6_fin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300flsp1\Fed300\Groups\sect_asso\Sof&#233;lia\Activit&#233;s%20des%20CPF%20-%20FCPF\Planning%202.0\activit&#233;%20CPF%202024\Rapport%20Planning%203.0\Donn&#233;es%2020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300flsp1\Fed300\Groups\sect_asso\Sof&#233;lia\Activit&#233;s%20des%20CPF%20-%20FCPF\Planning%202.0\activit&#233;%20CPF%202024\Rapport%20Planning%203.0\Donn&#233;es%2020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Nas\fed300\Groups\sect_asso\Sof&#233;lia\Activit&#233;s%20des%20CPF%20-%20FCPF\Planning%202.0\activit&#233;%20CPF%202022\RAPPORT\Rapport_2022_v6_fina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300flsp1\Fed300\Groups\sect_asso\Sof&#233;lia\Activit&#233;s%20des%20CPF%20-%20FCPF\Planning%202.0\activit&#233;%20CPF%202024\Rapport%20Planning%203.0\consult%20par%20genre%2020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fr-BE" sz="2200" b="1" i="0" u="none" strike="noStrike" kern="1200" spc="0" baseline="0" dirty="0" smtClean="0">
                <a:solidFill>
                  <a:prstClr val="black">
                    <a:lumMod val="75000"/>
                    <a:lumOff val="25000"/>
                  </a:prstClr>
                </a:solidFill>
                <a:latin typeface="Roboto" panose="02000000000000000000" pitchFamily="2" charset="0"/>
                <a:ea typeface="Roboto" panose="02000000000000000000" pitchFamily="2" charset="0"/>
                <a:cs typeface="+mn-cs"/>
              </a:defRPr>
            </a:pPr>
            <a:r>
              <a:rPr lang="fr-BE" sz="2200" b="1" i="0" u="none" strike="noStrike" kern="1200" baseline="0" dirty="0">
                <a:solidFill>
                  <a:prstClr val="black">
                    <a:lumMod val="75000"/>
                    <a:lumOff val="25000"/>
                  </a:prstClr>
                </a:solidFill>
                <a:latin typeface="Roboto" panose="02000000000000000000" pitchFamily="2" charset="0"/>
                <a:ea typeface="Roboto" panose="02000000000000000000" pitchFamily="2" charset="0"/>
                <a:cs typeface="+mn-cs"/>
              </a:rPr>
              <a:t>2023</a:t>
            </a:r>
          </a:p>
        </c:rich>
      </c:tx>
      <c:layout>
        <c:manualLayout>
          <c:xMode val="edge"/>
          <c:yMode val="edge"/>
          <c:x val="0.35473229348419377"/>
          <c:y val="6.4125457515330775E-2"/>
        </c:manualLayout>
      </c:layout>
      <c:overlay val="0"/>
      <c:spPr>
        <a:noFill/>
        <a:ln>
          <a:noFill/>
        </a:ln>
        <a:effectLst/>
      </c:spPr>
      <c:txPr>
        <a:bodyPr rot="0" spcFirstLastPara="1" vertOverflow="ellipsis" vert="horz" wrap="square" anchor="ctr" anchorCtr="1"/>
        <a:lstStyle/>
        <a:p>
          <a:pPr algn="ctr" rtl="0">
            <a:defRPr lang="fr-BE" sz="2200" b="1" i="0" u="none" strike="noStrike" kern="1200" spc="0" baseline="0" dirty="0" smtClean="0">
              <a:solidFill>
                <a:prstClr val="black">
                  <a:lumMod val="75000"/>
                  <a:lumOff val="25000"/>
                </a:prstClr>
              </a:solidFill>
              <a:latin typeface="Roboto" panose="02000000000000000000" pitchFamily="2" charset="0"/>
              <a:ea typeface="Roboto" panose="02000000000000000000" pitchFamily="2" charset="0"/>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16-4CB6-8B91-5E52B850E9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16-4CB6-8B91-5E52B850E9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16-4CB6-8B91-5E52B850E94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(Accueils!$B$1:$C$1,Accueils!$E$1)</c:f>
              <c:strCache>
                <c:ptCount val="3"/>
                <c:pt idx="0">
                  <c:v>Physique</c:v>
                </c:pt>
                <c:pt idx="1">
                  <c:v>Téléphonique</c:v>
                </c:pt>
                <c:pt idx="2">
                  <c:v>Autre</c:v>
                </c:pt>
              </c:strCache>
              <c:extLst/>
            </c:strRef>
          </c:cat>
          <c:val>
            <c:numRef>
              <c:f>(Accueils!$B$23:$C$23,Accueils!$E$23)</c:f>
              <c:numCache>
                <c:formatCode>General</c:formatCode>
                <c:ptCount val="3"/>
                <c:pt idx="0">
                  <c:v>5535</c:v>
                </c:pt>
                <c:pt idx="1">
                  <c:v>12045</c:v>
                </c:pt>
                <c:pt idx="2">
                  <c:v>868</c:v>
                </c:pt>
              </c:numCache>
              <c:extLst/>
            </c:numRef>
          </c:val>
          <c:extLst>
            <c:ext xmlns:c16="http://schemas.microsoft.com/office/drawing/2014/chart" uri="{C3380CC4-5D6E-409C-BE32-E72D297353CC}">
              <c16:uniqueId val="{00000006-3C16-4CB6-8B91-5E52B850E943}"/>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[consult par genre 2024.xlsx]Chiffres consultations!Tableau croisé dynamique2</c:name>
    <c:fmtId val="-1"/>
  </c:pivotSource>
  <c:chart>
    <c:title>
      <c:tx>
        <c:rich>
          <a:bodyPr rot="0" spcFirstLastPara="1" vertOverflow="ellipsis" vert="horz" wrap="square" anchor="ctr" anchorCtr="1"/>
          <a:lstStyle/>
          <a:p>
            <a:pPr>
              <a:defRPr sz="1400" b="0" i="1" u="none" strike="noStrike" kern="1200" spc="0" baseline="0">
                <a:solidFill>
                  <a:sysClr val="windowText" lastClr="000000"/>
                </a:solidFill>
                <a:latin typeface="Roboto" panose="02000000000000000000" pitchFamily="2" charset="0"/>
                <a:ea typeface="Roboto" panose="02000000000000000000" pitchFamily="2" charset="0"/>
                <a:cs typeface="+mn-cs"/>
              </a:defRPr>
            </a:pPr>
            <a:r>
              <a:rPr lang="en-US" sz="1400" i="1" dirty="0"/>
              <a:t>Hommes</a:t>
            </a:r>
            <a:endParaRPr lang="fr-FR" sz="1400" i="1" dirty="0"/>
          </a:p>
        </c:rich>
      </c:tx>
      <c:layout>
        <c:manualLayout>
          <c:xMode val="edge"/>
          <c:yMode val="edge"/>
          <c:x val="0.33301202206203517"/>
          <c:y val="0"/>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ysClr val="windowText" lastClr="000000"/>
              </a:solidFill>
              <a:latin typeface="Roboto" panose="02000000000000000000" pitchFamily="2" charset="0"/>
              <a:ea typeface="Roboto" panose="02000000000000000000" pitchFamily="2" charset="0"/>
              <a:cs typeface="+mn-cs"/>
            </a:defRPr>
          </a:pPr>
          <a:endParaRPr lang="en-US"/>
        </a:p>
      </c:txPr>
    </c:title>
    <c:autoTitleDeleted val="0"/>
    <c:pivotFmts>
      <c:pivotFmt>
        <c:idx val="0"/>
        <c:spPr>
          <a:solidFill>
            <a:schemeClr val="accent1"/>
          </a:solidFill>
          <a:ln w="19050">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w="19050">
            <a:noFill/>
          </a:ln>
          <a:effectLst>
            <a:outerShdw blurRad="254000" sx="102000" sy="102000" algn="ctr" rotWithShape="0">
              <a:prstClr val="black">
                <a:alpha val="20000"/>
              </a:prstClr>
            </a:outerShdw>
          </a:effectLst>
        </c:spPr>
      </c:pivotFmt>
      <c:pivotFmt>
        <c:idx val="4"/>
        <c:spPr>
          <a:solidFill>
            <a:schemeClr val="accent1"/>
          </a:solidFill>
          <a:ln w="19050">
            <a:noFill/>
          </a:ln>
          <a:effectLst>
            <a:outerShdw blurRad="254000" sx="102000" sy="102000" algn="ctr" rotWithShape="0">
              <a:prstClr val="black">
                <a:alpha val="20000"/>
              </a:prstClr>
            </a:outerShdw>
          </a:effectLst>
        </c:spPr>
      </c:pivotFmt>
      <c:pivotFmt>
        <c:idx val="5"/>
        <c:spPr>
          <a:solidFill>
            <a:schemeClr val="accent1"/>
          </a:solidFill>
          <a:ln w="19050">
            <a:noFill/>
          </a:ln>
          <a:effectLst>
            <a:outerShdw blurRad="254000" sx="102000" sy="102000" algn="ctr" rotWithShape="0">
              <a:prstClr val="black">
                <a:alpha val="20000"/>
              </a:prstClr>
            </a:outerShdw>
          </a:effectLst>
        </c:spPr>
      </c:pivotFmt>
      <c:pivotFmt>
        <c:idx val="6"/>
        <c:spPr>
          <a:solidFill>
            <a:schemeClr val="accent1"/>
          </a:solidFill>
          <a:ln w="19050">
            <a:noFill/>
          </a:ln>
          <a:effectLst>
            <a:outerShdw blurRad="254000" sx="102000" sy="102000" algn="ctr" rotWithShape="0">
              <a:prstClr val="black">
                <a:alpha val="20000"/>
              </a:prstClr>
            </a:outerShdw>
          </a:effectLst>
        </c:spPr>
      </c:pivotFmt>
      <c:pivotFmt>
        <c:idx val="7"/>
        <c:spPr>
          <a:solidFill>
            <a:schemeClr val="accent1"/>
          </a:solidFill>
          <a:ln w="19050">
            <a:noFill/>
          </a:ln>
          <a:effectLst>
            <a:outerShdw blurRad="254000" sx="102000" sy="102000" algn="ctr" rotWithShape="0">
              <a:prstClr val="black">
                <a:alpha val="20000"/>
              </a:prstClr>
            </a:outerShdw>
          </a:effectLst>
        </c:spPr>
      </c:pivotFmt>
      <c:pivotFmt>
        <c:idx val="8"/>
        <c:spPr>
          <a:solidFill>
            <a:schemeClr val="accent1"/>
          </a:solidFill>
          <a:ln w="19050">
            <a:noFill/>
          </a:ln>
          <a:effectLst>
            <a:outerShdw blurRad="254000" sx="102000" sy="102000" algn="ctr" rotWithShape="0">
              <a:prstClr val="black">
                <a:alpha val="20000"/>
              </a:prstClr>
            </a:outerShdw>
          </a:effectLst>
        </c:spPr>
      </c:pivotFmt>
      <c:pivotFmt>
        <c:idx val="9"/>
        <c:spPr>
          <a:solidFill>
            <a:schemeClr val="accent1"/>
          </a:solidFill>
          <a:ln w="19050">
            <a:noFill/>
          </a:ln>
          <a:effectLst>
            <a:outerShdw blurRad="254000" sx="102000" sy="102000" algn="ctr" rotWithShape="0">
              <a:prstClr val="black">
                <a:alpha val="20000"/>
              </a:prstClr>
            </a:outerShdw>
          </a:effectLst>
        </c:spPr>
      </c:pivotFmt>
      <c:pivotFmt>
        <c:idx val="10"/>
        <c:spPr>
          <a:solidFill>
            <a:schemeClr val="accent1"/>
          </a:solidFill>
          <a:ln w="19050">
            <a:noFill/>
          </a:ln>
          <a:effectLst>
            <a:outerShdw blurRad="254000" sx="102000" sy="102000" algn="ctr" rotWithShape="0">
              <a:prstClr val="black">
                <a:alpha val="20000"/>
              </a:prstClr>
            </a:outerShdw>
          </a:effectLst>
        </c:spPr>
      </c:pivotFmt>
      <c:pivotFmt>
        <c:idx val="11"/>
        <c:spPr>
          <a:solidFill>
            <a:schemeClr val="accent1"/>
          </a:solidFill>
          <a:ln w="19050">
            <a:noFill/>
          </a:ln>
          <a:effectLst>
            <a:outerShdw blurRad="254000" sx="102000" sy="102000" algn="ctr" rotWithShape="0">
              <a:prstClr val="black">
                <a:alpha val="20000"/>
              </a:prstClr>
            </a:outerShdw>
          </a:effectLst>
        </c:spPr>
      </c:pivotFmt>
      <c:pivotFmt>
        <c:idx val="1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3"/>
        <c:spPr>
          <a:solidFill>
            <a:schemeClr val="accent1"/>
          </a:solidFill>
          <a:ln w="19050">
            <a:noFill/>
          </a:ln>
          <a:effectLst>
            <a:outerShdw blurRad="254000" sx="102000" sy="102000" algn="ctr" rotWithShape="0">
              <a:prstClr val="black">
                <a:alpha val="20000"/>
              </a:prstClr>
            </a:outerShdw>
          </a:effectLst>
        </c:spPr>
      </c:pivotFmt>
      <c:pivotFmt>
        <c:idx val="14"/>
        <c:spPr>
          <a:solidFill>
            <a:schemeClr val="accent1"/>
          </a:solidFill>
          <a:ln w="19050">
            <a:noFill/>
          </a:ln>
          <a:effectLst>
            <a:outerShdw blurRad="254000" sx="102000" sy="102000" algn="ctr" rotWithShape="0">
              <a:prstClr val="black">
                <a:alpha val="20000"/>
              </a:prstClr>
            </a:outerShdw>
          </a:effectLst>
        </c:spPr>
      </c:pivotFmt>
      <c:pivotFmt>
        <c:idx val="15"/>
        <c:spPr>
          <a:solidFill>
            <a:schemeClr val="accent1"/>
          </a:solidFill>
          <a:ln w="19050">
            <a:noFill/>
          </a:ln>
          <a:effectLst>
            <a:outerShdw blurRad="254000" sx="102000" sy="102000" algn="ctr" rotWithShape="0">
              <a:prstClr val="black">
                <a:alpha val="20000"/>
              </a:prstClr>
            </a:outerShdw>
          </a:effectLst>
        </c:spPr>
      </c:pivotFmt>
      <c:pivotFmt>
        <c:idx val="16"/>
        <c:spPr>
          <a:solidFill>
            <a:schemeClr val="accent1"/>
          </a:solidFill>
          <a:ln w="19050">
            <a:noFill/>
          </a:ln>
          <a:effectLst>
            <a:outerShdw blurRad="254000" sx="102000" sy="102000" algn="ctr" rotWithShape="0">
              <a:prstClr val="black">
                <a:alpha val="20000"/>
              </a:prstClr>
            </a:outerShdw>
          </a:effectLst>
        </c:spPr>
      </c:pivotFmt>
      <c:pivotFmt>
        <c:idx val="17"/>
        <c:spPr>
          <a:solidFill>
            <a:schemeClr val="accent1"/>
          </a:solidFill>
          <a:ln w="19050">
            <a:noFill/>
          </a:ln>
          <a:effectLst>
            <a:outerShdw blurRad="254000" sx="102000" sy="102000" algn="ctr" rotWithShape="0">
              <a:prstClr val="black">
                <a:alpha val="20000"/>
              </a:prstClr>
            </a:outerShdw>
          </a:effectLst>
        </c:spPr>
      </c:pivotFmt>
      <c:pivotFmt>
        <c:idx val="18"/>
        <c:spPr>
          <a:solidFill>
            <a:schemeClr val="accent1"/>
          </a:solidFill>
          <a:ln w="19050">
            <a:noFill/>
          </a:ln>
          <a:effectLst>
            <a:outerShdw blurRad="254000" sx="102000" sy="102000" algn="ctr" rotWithShape="0">
              <a:prstClr val="black">
                <a:alpha val="20000"/>
              </a:prstClr>
            </a:outerShdw>
          </a:effectLst>
        </c:spPr>
      </c:pivotFmt>
      <c:pivotFmt>
        <c:idx val="19"/>
        <c:spPr>
          <a:solidFill>
            <a:schemeClr val="accent1"/>
          </a:solidFill>
          <a:ln w="19050">
            <a:noFill/>
          </a:ln>
          <a:effectLst>
            <a:outerShdw blurRad="254000" sx="102000" sy="102000" algn="ctr" rotWithShape="0">
              <a:prstClr val="black">
                <a:alpha val="20000"/>
              </a:prstClr>
            </a:outerShdw>
          </a:effectLst>
        </c:spPr>
      </c:pivotFmt>
      <c:pivotFmt>
        <c:idx val="20"/>
        <c:spPr>
          <a:solidFill>
            <a:schemeClr val="accent1"/>
          </a:solidFill>
          <a:ln w="19050">
            <a:noFill/>
          </a:ln>
          <a:effectLst>
            <a:outerShdw blurRad="254000" sx="102000" sy="102000" algn="ctr" rotWithShape="0">
              <a:prstClr val="black">
                <a:alpha val="20000"/>
              </a:prstClr>
            </a:outerShdw>
          </a:effectLst>
        </c:spPr>
      </c:pivotFmt>
      <c:pivotFmt>
        <c:idx val="21"/>
        <c:spPr>
          <a:solidFill>
            <a:schemeClr val="accent1"/>
          </a:solidFill>
          <a:ln w="19050">
            <a:noFill/>
          </a:ln>
          <a:effectLst>
            <a:outerShdw blurRad="254000" sx="102000" sy="102000" algn="ctr" rotWithShape="0">
              <a:prstClr val="black">
                <a:alpha val="20000"/>
              </a:prstClr>
            </a:outerShdw>
          </a:effectLst>
        </c:spPr>
      </c:pivotFmt>
      <c:pivotFmt>
        <c:idx val="2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3"/>
        <c:spPr>
          <a:solidFill>
            <a:schemeClr val="accent1"/>
          </a:solidFill>
          <a:ln w="19050">
            <a:noFill/>
          </a:ln>
          <a:effectLst>
            <a:outerShdw blurRad="254000" sx="102000" sy="102000" algn="ctr" rotWithShape="0">
              <a:prstClr val="black">
                <a:alpha val="20000"/>
              </a:prstClr>
            </a:outerShdw>
          </a:effectLst>
        </c:spPr>
      </c:pivotFmt>
      <c:pivotFmt>
        <c:idx val="24"/>
        <c:spPr>
          <a:solidFill>
            <a:schemeClr val="accent1"/>
          </a:solidFill>
          <a:ln w="19050">
            <a:noFill/>
          </a:ln>
          <a:effectLst>
            <a:outerShdw blurRad="254000" sx="102000" sy="102000" algn="ctr" rotWithShape="0">
              <a:prstClr val="black">
                <a:alpha val="20000"/>
              </a:prstClr>
            </a:outerShdw>
          </a:effectLst>
        </c:spPr>
        <c:dLbl>
          <c:idx val="0"/>
          <c:layout>
            <c:manualLayout>
              <c:x val="6.1421259842519685E-2"/>
              <c:y val="-0.10243036249170448"/>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5"/>
        <c:spPr>
          <a:solidFill>
            <a:schemeClr val="accent1"/>
          </a:solidFill>
          <a:ln w="19050">
            <a:noFill/>
          </a:ln>
          <a:effectLst>
            <a:outerShdw blurRad="254000" sx="102000" sy="102000" algn="ctr" rotWithShape="0">
              <a:prstClr val="black">
                <a:alpha val="20000"/>
              </a:prstClr>
            </a:outerShdw>
          </a:effectLst>
        </c:spPr>
        <c:dLbl>
          <c:idx val="0"/>
          <c:layout>
            <c:manualLayout>
              <c:x val="4.9499270924467709E-2"/>
              <c:y val="-3.7369827632593763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w="19050">
            <a:noFill/>
          </a:ln>
          <a:effectLst>
            <a:outerShdw blurRad="254000" sx="102000" sy="102000" algn="ctr" rotWithShape="0">
              <a:prstClr val="black">
                <a:alpha val="20000"/>
              </a:prstClr>
            </a:outerShdw>
          </a:effectLst>
        </c:spPr>
        <c:dLbl>
          <c:idx val="0"/>
          <c:layout>
            <c:manualLayout>
              <c:x val="4.7347623213764949E-3"/>
              <c:y val="3.2856109387237868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7"/>
        <c:spPr>
          <a:solidFill>
            <a:schemeClr val="accent1"/>
          </a:solidFill>
          <a:ln w="19050">
            <a:noFill/>
          </a:ln>
          <a:effectLst>
            <a:outerShdw blurRad="254000" sx="102000" sy="102000" algn="ctr" rotWithShape="0">
              <a:prstClr val="black">
                <a:alpha val="20000"/>
              </a:prstClr>
            </a:outerShdw>
          </a:effectLst>
        </c:spPr>
      </c:pivotFmt>
      <c:pivotFmt>
        <c:idx val="28"/>
        <c:spPr>
          <a:solidFill>
            <a:schemeClr val="accent1"/>
          </a:solidFill>
          <a:ln w="19050">
            <a:noFill/>
          </a:ln>
          <a:effectLst>
            <a:outerShdw blurRad="254000" sx="102000" sy="102000" algn="ctr" rotWithShape="0">
              <a:prstClr val="black">
                <a:alpha val="20000"/>
              </a:prstClr>
            </a:outerShdw>
          </a:effectLst>
        </c:spPr>
      </c:pivotFmt>
      <c:pivotFmt>
        <c:idx val="29"/>
        <c:spPr>
          <a:solidFill>
            <a:schemeClr val="accent1"/>
          </a:solidFill>
          <a:ln w="19050">
            <a:noFill/>
          </a:ln>
          <a:effectLst>
            <a:outerShdw blurRad="254000" sx="102000" sy="102000" algn="ctr" rotWithShape="0">
              <a:prstClr val="black">
                <a:alpha val="20000"/>
              </a:prstClr>
            </a:outerShdw>
          </a:effectLst>
        </c:spPr>
        <c:dLbl>
          <c:idx val="0"/>
          <c:layout>
            <c:manualLayout>
              <c:x val="-3.1375328083989504E-2"/>
              <c:y val="2.0607799879229165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0"/>
        <c:spPr>
          <a:solidFill>
            <a:schemeClr val="accent1"/>
          </a:solidFill>
          <a:ln w="19050">
            <a:noFill/>
          </a:ln>
          <a:effectLst>
            <a:outerShdw blurRad="254000" sx="102000" sy="102000" algn="ctr" rotWithShape="0">
              <a:prstClr val="black">
                <a:alpha val="20000"/>
              </a:prstClr>
            </a:outerShdw>
          </a:effectLst>
        </c:spPr>
        <c:dLbl>
          <c:idx val="0"/>
          <c:layout>
            <c:manualLayout>
              <c:x val="-2.9166375036453775E-2"/>
              <c:y val="3.0874272834343947E-4"/>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1"/>
        <c:spPr>
          <a:solidFill>
            <a:schemeClr val="accent1"/>
          </a:solidFill>
          <a:ln w="19050">
            <a:noFill/>
          </a:ln>
          <a:effectLst>
            <a:outerShdw blurRad="254000" sx="102000" sy="102000" algn="ctr" rotWithShape="0">
              <a:prstClr val="black">
                <a:alpha val="20000"/>
              </a:prstClr>
            </a:outerShdw>
          </a:effectLst>
        </c:spPr>
        <c:dLbl>
          <c:idx val="0"/>
          <c:layout>
            <c:manualLayout>
              <c:x val="-2.5874453193350831E-2"/>
              <c:y val="-2.3305173413687755E-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3"/>
        <c:spPr>
          <a:solidFill>
            <a:schemeClr val="accent1"/>
          </a:solidFill>
          <a:ln w="19050">
            <a:noFill/>
          </a:ln>
          <a:effectLst>
            <a:outerShdw blurRad="254000" sx="102000" sy="102000" algn="ctr" rotWithShape="0">
              <a:prstClr val="black">
                <a:alpha val="20000"/>
              </a:prstClr>
            </a:outerShdw>
          </a:effectLst>
        </c:spPr>
      </c:pivotFmt>
      <c:pivotFmt>
        <c:idx val="34"/>
        <c:spPr>
          <a:solidFill>
            <a:schemeClr val="accent1"/>
          </a:solidFill>
          <a:ln w="19050">
            <a:noFill/>
          </a:ln>
          <a:effectLst>
            <a:outerShdw blurRad="254000" sx="102000" sy="102000" algn="ctr" rotWithShape="0">
              <a:prstClr val="black">
                <a:alpha val="20000"/>
              </a:prstClr>
            </a:outerShdw>
          </a:effectLst>
        </c:spPr>
      </c:pivotFmt>
      <c:pivotFmt>
        <c:idx val="35"/>
        <c:spPr>
          <a:solidFill>
            <a:schemeClr val="accent1"/>
          </a:solidFill>
          <a:ln w="19050">
            <a:noFill/>
          </a:ln>
          <a:effectLst>
            <a:outerShdw blurRad="254000" sx="102000" sy="102000" algn="ctr" rotWithShape="0">
              <a:prstClr val="black">
                <a:alpha val="20000"/>
              </a:prstClr>
            </a:outerShdw>
          </a:effectLst>
        </c:spPr>
      </c:pivotFmt>
      <c:pivotFmt>
        <c:idx val="36"/>
        <c:spPr>
          <a:solidFill>
            <a:schemeClr val="accent1"/>
          </a:solidFill>
          <a:ln w="19050">
            <a:noFill/>
          </a:ln>
          <a:effectLst>
            <a:outerShdw blurRad="254000" sx="102000" sy="102000" algn="ctr" rotWithShape="0">
              <a:prstClr val="black">
                <a:alpha val="20000"/>
              </a:prstClr>
            </a:outerShdw>
          </a:effectLst>
        </c:spPr>
      </c:pivotFmt>
      <c:pivotFmt>
        <c:idx val="37"/>
        <c:spPr>
          <a:solidFill>
            <a:schemeClr val="accent1"/>
          </a:solidFill>
          <a:ln w="19050">
            <a:noFill/>
          </a:ln>
          <a:effectLst>
            <a:outerShdw blurRad="254000" sx="102000" sy="102000" algn="ctr" rotWithShape="0">
              <a:prstClr val="black">
                <a:alpha val="20000"/>
              </a:prstClr>
            </a:outerShdw>
          </a:effectLst>
        </c:spPr>
      </c:pivotFmt>
      <c:pivotFmt>
        <c:idx val="38"/>
        <c:spPr>
          <a:solidFill>
            <a:schemeClr val="accent1"/>
          </a:solidFill>
          <a:ln w="19050">
            <a:noFill/>
          </a:ln>
          <a:effectLst>
            <a:outerShdw blurRad="254000" sx="102000" sy="102000" algn="ctr" rotWithShape="0">
              <a:prstClr val="black">
                <a:alpha val="20000"/>
              </a:prstClr>
            </a:outerShdw>
          </a:effectLst>
        </c:spPr>
      </c:pivotFmt>
      <c:pivotFmt>
        <c:idx val="39"/>
        <c:spPr>
          <a:solidFill>
            <a:schemeClr val="accent1"/>
          </a:solidFill>
          <a:ln w="19050">
            <a:noFill/>
          </a:ln>
          <a:effectLst>
            <a:outerShdw blurRad="254000" sx="102000" sy="102000" algn="ctr" rotWithShape="0">
              <a:prstClr val="black">
                <a:alpha val="20000"/>
              </a:prstClr>
            </a:outerShdw>
          </a:effectLst>
        </c:spPr>
      </c:pivotFmt>
      <c:pivotFmt>
        <c:idx val="40"/>
        <c:spPr>
          <a:solidFill>
            <a:schemeClr val="accent1"/>
          </a:solidFill>
          <a:ln w="19050">
            <a:noFill/>
          </a:ln>
          <a:effectLst>
            <a:outerShdw blurRad="254000" sx="102000" sy="102000" algn="ctr" rotWithShape="0">
              <a:prstClr val="black">
                <a:alpha val="20000"/>
              </a:prstClr>
            </a:outerShdw>
          </a:effectLst>
        </c:spPr>
      </c:pivotFmt>
      <c:pivotFmt>
        <c:idx val="41"/>
        <c:spPr>
          <a:solidFill>
            <a:schemeClr val="accent1"/>
          </a:solidFill>
          <a:ln w="19050">
            <a:noFill/>
          </a:ln>
          <a:effectLst>
            <a:outerShdw blurRad="254000" sx="102000" sy="102000" algn="ctr" rotWithShape="0">
              <a:prstClr val="black">
                <a:alpha val="20000"/>
              </a:prstClr>
            </a:outerShdw>
          </a:effectLst>
        </c:spPr>
      </c:pivotFmt>
      <c:pivotFmt>
        <c:idx val="4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3"/>
        <c:spPr>
          <a:solidFill>
            <a:schemeClr val="accent1"/>
          </a:solidFill>
          <a:ln w="19050">
            <a:noFill/>
          </a:ln>
          <a:effectLst>
            <a:outerShdw blurRad="254000" sx="102000" sy="102000" algn="ctr" rotWithShape="0">
              <a:prstClr val="black">
                <a:alpha val="20000"/>
              </a:prstClr>
            </a:outerShdw>
          </a:effectLst>
        </c:spPr>
      </c:pivotFmt>
      <c:pivotFmt>
        <c:idx val="44"/>
        <c:spPr>
          <a:solidFill>
            <a:schemeClr val="accent1"/>
          </a:solidFill>
          <a:ln w="19050">
            <a:noFill/>
          </a:ln>
          <a:effectLst>
            <a:outerShdw blurRad="254000" sx="102000" sy="102000" algn="ctr" rotWithShape="0">
              <a:prstClr val="black">
                <a:alpha val="20000"/>
              </a:prstClr>
            </a:outerShdw>
          </a:effectLst>
        </c:spPr>
        <c:dLbl>
          <c:idx val="0"/>
          <c:layout>
            <c:manualLayout>
              <c:x val="4.9499270924467709E-2"/>
              <c:y val="-3.7369827632593763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5"/>
        <c:spPr>
          <a:solidFill>
            <a:schemeClr val="accent1"/>
          </a:solidFill>
          <a:ln w="19050">
            <a:noFill/>
          </a:ln>
          <a:effectLst>
            <a:outerShdw blurRad="254000" sx="102000" sy="102000" algn="ctr" rotWithShape="0">
              <a:prstClr val="black">
                <a:alpha val="20000"/>
              </a:prstClr>
            </a:outerShdw>
          </a:effectLst>
        </c:spPr>
        <c:dLbl>
          <c:idx val="0"/>
          <c:layout>
            <c:manualLayout>
              <c:x val="4.7347623213764949E-3"/>
              <c:y val="3.2856109387237868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6"/>
        <c:spPr>
          <a:solidFill>
            <a:schemeClr val="accent1"/>
          </a:solidFill>
          <a:ln w="19050">
            <a:noFill/>
          </a:ln>
          <a:effectLst>
            <a:outerShdw blurRad="254000" sx="102000" sy="102000" algn="ctr" rotWithShape="0">
              <a:prstClr val="black">
                <a:alpha val="20000"/>
              </a:prstClr>
            </a:outerShdw>
          </a:effectLst>
        </c:spPr>
      </c:pivotFmt>
      <c:pivotFmt>
        <c:idx val="47"/>
        <c:spPr>
          <a:solidFill>
            <a:schemeClr val="accent1"/>
          </a:solidFill>
          <a:ln w="19050">
            <a:noFill/>
          </a:ln>
          <a:effectLst>
            <a:outerShdw blurRad="254000" sx="102000" sy="102000" algn="ctr" rotWithShape="0">
              <a:prstClr val="black">
                <a:alpha val="20000"/>
              </a:prstClr>
            </a:outerShdw>
          </a:effectLst>
        </c:spPr>
      </c:pivotFmt>
      <c:pivotFmt>
        <c:idx val="48"/>
        <c:spPr>
          <a:solidFill>
            <a:schemeClr val="accent1"/>
          </a:solidFill>
          <a:ln w="19050">
            <a:noFill/>
          </a:ln>
          <a:effectLst>
            <a:outerShdw blurRad="254000" sx="102000" sy="102000" algn="ctr" rotWithShape="0">
              <a:prstClr val="black">
                <a:alpha val="20000"/>
              </a:prstClr>
            </a:outerShdw>
          </a:effectLst>
        </c:spPr>
        <c:dLbl>
          <c:idx val="0"/>
          <c:layout>
            <c:manualLayout>
              <c:x val="-3.1375328083989504E-2"/>
              <c:y val="2.0607799879229165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9"/>
        <c:spPr>
          <a:solidFill>
            <a:schemeClr val="accent1"/>
          </a:solidFill>
          <a:ln w="19050">
            <a:noFill/>
          </a:ln>
          <a:effectLst>
            <a:outerShdw blurRad="254000" sx="102000" sy="102000" algn="ctr" rotWithShape="0">
              <a:prstClr val="black">
                <a:alpha val="20000"/>
              </a:prstClr>
            </a:outerShdw>
          </a:effectLst>
        </c:spPr>
        <c:dLbl>
          <c:idx val="0"/>
          <c:layout>
            <c:manualLayout>
              <c:x val="-2.9166375036453775E-2"/>
              <c:y val="3.0874272834343947E-4"/>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50"/>
        <c:spPr>
          <a:solidFill>
            <a:schemeClr val="accent1"/>
          </a:solidFill>
          <a:ln w="19050">
            <a:noFill/>
          </a:ln>
          <a:effectLst>
            <a:outerShdw blurRad="254000" sx="102000" sy="102000" algn="ctr" rotWithShape="0">
              <a:prstClr val="black">
                <a:alpha val="20000"/>
              </a:prstClr>
            </a:outerShdw>
          </a:effectLst>
        </c:spPr>
        <c:dLbl>
          <c:idx val="0"/>
          <c:layout>
            <c:manualLayout>
              <c:x val="-2.5874453193350831E-2"/>
              <c:y val="-2.3305173413687755E-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51"/>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2"/>
        <c:spPr>
          <a:solidFill>
            <a:schemeClr val="accent1"/>
          </a:solidFill>
          <a:ln w="19050">
            <a:noFill/>
          </a:ln>
          <a:effectLst>
            <a:outerShdw blurRad="254000" sx="102000" sy="102000" algn="ctr" rotWithShape="0">
              <a:prstClr val="black">
                <a:alpha val="20000"/>
              </a:prstClr>
            </a:outerShdw>
          </a:effectLst>
        </c:spPr>
      </c:pivotFmt>
      <c:pivotFmt>
        <c:idx val="53"/>
        <c:spPr>
          <a:solidFill>
            <a:schemeClr val="accent1"/>
          </a:solidFill>
          <a:ln w="19050">
            <a:noFill/>
          </a:ln>
          <a:effectLst>
            <a:outerShdw blurRad="254000" sx="102000" sy="102000" algn="ctr" rotWithShape="0">
              <a:prstClr val="black">
                <a:alpha val="20000"/>
              </a:prstClr>
            </a:outerShdw>
          </a:effectLst>
        </c:spPr>
      </c:pivotFmt>
      <c:pivotFmt>
        <c:idx val="54"/>
        <c:spPr>
          <a:solidFill>
            <a:schemeClr val="accent1"/>
          </a:solidFill>
          <a:ln w="19050">
            <a:noFill/>
          </a:ln>
          <a:effectLst>
            <a:outerShdw blurRad="254000" sx="102000" sy="102000" algn="ctr" rotWithShape="0">
              <a:prstClr val="black">
                <a:alpha val="20000"/>
              </a:prstClr>
            </a:outerShdw>
          </a:effectLst>
        </c:spPr>
      </c:pivotFmt>
      <c:pivotFmt>
        <c:idx val="55"/>
        <c:spPr>
          <a:solidFill>
            <a:schemeClr val="accent1"/>
          </a:solidFill>
          <a:ln w="19050">
            <a:noFill/>
          </a:ln>
          <a:effectLst>
            <a:outerShdw blurRad="254000" sx="102000" sy="102000" algn="ctr" rotWithShape="0">
              <a:prstClr val="black">
                <a:alpha val="20000"/>
              </a:prstClr>
            </a:outerShdw>
          </a:effectLst>
        </c:spPr>
      </c:pivotFmt>
      <c:pivotFmt>
        <c:idx val="56"/>
        <c:spPr>
          <a:solidFill>
            <a:schemeClr val="accent1"/>
          </a:solidFill>
          <a:ln w="19050">
            <a:noFill/>
          </a:ln>
          <a:effectLst>
            <a:outerShdw blurRad="254000" sx="102000" sy="102000" algn="ctr" rotWithShape="0">
              <a:prstClr val="black">
                <a:alpha val="20000"/>
              </a:prstClr>
            </a:outerShdw>
          </a:effectLst>
        </c:spPr>
      </c:pivotFmt>
      <c:pivotFmt>
        <c:idx val="57"/>
        <c:spPr>
          <a:solidFill>
            <a:schemeClr val="accent1"/>
          </a:solidFill>
          <a:ln w="19050">
            <a:noFill/>
          </a:ln>
          <a:effectLst>
            <a:outerShdw blurRad="254000" sx="102000" sy="102000" algn="ctr" rotWithShape="0">
              <a:prstClr val="black">
                <a:alpha val="20000"/>
              </a:prstClr>
            </a:outerShdw>
          </a:effectLst>
        </c:spPr>
      </c:pivotFmt>
      <c:pivotFmt>
        <c:idx val="58"/>
        <c:spPr>
          <a:solidFill>
            <a:schemeClr val="accent1"/>
          </a:solidFill>
          <a:ln w="19050">
            <a:noFill/>
          </a:ln>
          <a:effectLst>
            <a:outerShdw blurRad="254000" sx="102000" sy="102000" algn="ctr" rotWithShape="0">
              <a:prstClr val="black">
                <a:alpha val="20000"/>
              </a:prstClr>
            </a:outerShdw>
          </a:effectLst>
        </c:spPr>
      </c:pivotFmt>
      <c:pivotFmt>
        <c:idx val="59"/>
        <c:spPr>
          <a:solidFill>
            <a:schemeClr val="accent1"/>
          </a:solidFill>
          <a:ln w="19050">
            <a:noFill/>
          </a:ln>
          <a:effectLst>
            <a:outerShdw blurRad="254000" sx="102000" sy="102000" algn="ctr" rotWithShape="0">
              <a:prstClr val="black">
                <a:alpha val="20000"/>
              </a:prstClr>
            </a:outerShdw>
          </a:effectLst>
        </c:spPr>
      </c:pivotFmt>
      <c:pivotFmt>
        <c:idx val="60"/>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1"/>
        <c:spPr>
          <a:solidFill>
            <a:schemeClr val="accent1"/>
          </a:solidFill>
          <a:ln w="19050">
            <a:noFill/>
          </a:ln>
          <a:effectLst>
            <a:outerShdw blurRad="254000" sx="102000" sy="102000" algn="ctr" rotWithShape="0">
              <a:prstClr val="black">
                <a:alpha val="20000"/>
              </a:prstClr>
            </a:outerShdw>
          </a:effectLst>
        </c:spPr>
      </c:pivotFmt>
      <c:pivotFmt>
        <c:idx val="62"/>
        <c:spPr>
          <a:solidFill>
            <a:schemeClr val="accent1"/>
          </a:solidFill>
          <a:ln w="19050">
            <a:noFill/>
          </a:ln>
          <a:effectLst>
            <a:outerShdw blurRad="254000" sx="102000" sy="102000" algn="ctr" rotWithShape="0">
              <a:prstClr val="black">
                <a:alpha val="20000"/>
              </a:prstClr>
            </a:outerShdw>
          </a:effectLst>
        </c:spPr>
        <c:dLbl>
          <c:idx val="0"/>
          <c:layout>
            <c:manualLayout>
              <c:x val="4.9499270924467709E-2"/>
              <c:y val="-3.7369827632593763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3"/>
        <c:spPr>
          <a:solidFill>
            <a:schemeClr val="accent1"/>
          </a:solidFill>
          <a:ln w="19050">
            <a:noFill/>
          </a:ln>
          <a:effectLst>
            <a:outerShdw blurRad="254000" sx="102000" sy="102000" algn="ctr" rotWithShape="0">
              <a:prstClr val="black">
                <a:alpha val="20000"/>
              </a:prstClr>
            </a:outerShdw>
          </a:effectLst>
        </c:spPr>
        <c:dLbl>
          <c:idx val="0"/>
          <c:layout>
            <c:manualLayout>
              <c:x val="4.7347623213764949E-3"/>
              <c:y val="3.2856109387237868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4"/>
        <c:spPr>
          <a:solidFill>
            <a:schemeClr val="accent1"/>
          </a:solidFill>
          <a:ln w="19050">
            <a:noFill/>
          </a:ln>
          <a:effectLst>
            <a:outerShdw blurRad="254000" sx="102000" sy="102000" algn="ctr" rotWithShape="0">
              <a:prstClr val="black">
                <a:alpha val="20000"/>
              </a:prstClr>
            </a:outerShdw>
          </a:effectLst>
        </c:spPr>
      </c:pivotFmt>
      <c:pivotFmt>
        <c:idx val="65"/>
        <c:spPr>
          <a:solidFill>
            <a:schemeClr val="accent1"/>
          </a:solidFill>
          <a:ln w="19050">
            <a:noFill/>
          </a:ln>
          <a:effectLst>
            <a:outerShdw blurRad="254000" sx="102000" sy="102000" algn="ctr" rotWithShape="0">
              <a:prstClr val="black">
                <a:alpha val="20000"/>
              </a:prstClr>
            </a:outerShdw>
          </a:effectLst>
        </c:spPr>
      </c:pivotFmt>
      <c:pivotFmt>
        <c:idx val="66"/>
        <c:spPr>
          <a:solidFill>
            <a:schemeClr val="accent1"/>
          </a:solidFill>
          <a:ln w="19050">
            <a:noFill/>
          </a:ln>
          <a:effectLst>
            <a:outerShdw blurRad="254000" sx="102000" sy="102000" algn="ctr" rotWithShape="0">
              <a:prstClr val="black">
                <a:alpha val="20000"/>
              </a:prstClr>
            </a:outerShdw>
          </a:effectLst>
        </c:spPr>
        <c:dLbl>
          <c:idx val="0"/>
          <c:layout>
            <c:manualLayout>
              <c:x val="-3.1375328083989504E-2"/>
              <c:y val="2.0607799879229165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7"/>
        <c:spPr>
          <a:solidFill>
            <a:schemeClr val="accent1"/>
          </a:solidFill>
          <a:ln w="19050">
            <a:noFill/>
          </a:ln>
          <a:effectLst>
            <a:outerShdw blurRad="254000" sx="102000" sy="102000" algn="ctr" rotWithShape="0">
              <a:prstClr val="black">
                <a:alpha val="20000"/>
              </a:prstClr>
            </a:outerShdw>
          </a:effectLst>
        </c:spPr>
        <c:dLbl>
          <c:idx val="0"/>
          <c:layout>
            <c:manualLayout>
              <c:x val="-2.9166375036453775E-2"/>
              <c:y val="3.0874272834343947E-4"/>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8"/>
        <c:spPr>
          <a:solidFill>
            <a:schemeClr val="accent1"/>
          </a:solidFill>
          <a:ln w="19050">
            <a:noFill/>
          </a:ln>
          <a:effectLst>
            <a:outerShdw blurRad="254000" sx="102000" sy="102000" algn="ctr" rotWithShape="0">
              <a:prstClr val="black">
                <a:alpha val="20000"/>
              </a:prstClr>
            </a:outerShdw>
          </a:effectLst>
        </c:spPr>
        <c:dLbl>
          <c:idx val="0"/>
          <c:layout>
            <c:manualLayout>
              <c:x val="-2.5874453193350831E-2"/>
              <c:y val="-2.3305173413687755E-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9"/>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70"/>
        <c:spPr>
          <a:solidFill>
            <a:schemeClr val="accent1"/>
          </a:solidFill>
          <a:ln w="19050">
            <a:noFill/>
          </a:ln>
          <a:effectLst>
            <a:outerShdw blurRad="254000" sx="102000" sy="102000" algn="ctr" rotWithShape="0">
              <a:prstClr val="black">
                <a:alpha val="20000"/>
              </a:prstClr>
            </a:outerShdw>
          </a:effectLst>
        </c:spPr>
      </c:pivotFmt>
      <c:pivotFmt>
        <c:idx val="71"/>
        <c:spPr>
          <a:solidFill>
            <a:schemeClr val="accent1"/>
          </a:solidFill>
          <a:ln w="19050">
            <a:noFill/>
          </a:ln>
          <a:effectLst>
            <a:outerShdw blurRad="254000" sx="102000" sy="102000" algn="ctr" rotWithShape="0">
              <a:prstClr val="black">
                <a:alpha val="20000"/>
              </a:prstClr>
            </a:outerShdw>
          </a:effectLst>
        </c:spPr>
      </c:pivotFmt>
      <c:pivotFmt>
        <c:idx val="72"/>
        <c:spPr>
          <a:solidFill>
            <a:schemeClr val="accent1"/>
          </a:solidFill>
          <a:ln w="19050">
            <a:noFill/>
          </a:ln>
          <a:effectLst>
            <a:outerShdw blurRad="254000" sx="102000" sy="102000" algn="ctr" rotWithShape="0">
              <a:prstClr val="black">
                <a:alpha val="20000"/>
              </a:prstClr>
            </a:outerShdw>
          </a:effectLst>
        </c:spPr>
      </c:pivotFmt>
      <c:pivotFmt>
        <c:idx val="73"/>
        <c:spPr>
          <a:solidFill>
            <a:schemeClr val="accent1"/>
          </a:solidFill>
          <a:ln w="19050">
            <a:noFill/>
          </a:ln>
          <a:effectLst>
            <a:outerShdw blurRad="254000" sx="102000" sy="102000" algn="ctr" rotWithShape="0">
              <a:prstClr val="black">
                <a:alpha val="20000"/>
              </a:prstClr>
            </a:outerShdw>
          </a:effectLst>
        </c:spPr>
      </c:pivotFmt>
      <c:pivotFmt>
        <c:idx val="74"/>
        <c:spPr>
          <a:solidFill>
            <a:schemeClr val="accent1"/>
          </a:solidFill>
          <a:ln w="19050">
            <a:noFill/>
          </a:ln>
          <a:effectLst>
            <a:outerShdw blurRad="254000" sx="102000" sy="102000" algn="ctr" rotWithShape="0">
              <a:prstClr val="black">
                <a:alpha val="20000"/>
              </a:prstClr>
            </a:outerShdw>
          </a:effectLst>
        </c:spPr>
      </c:pivotFmt>
      <c:pivotFmt>
        <c:idx val="75"/>
        <c:spPr>
          <a:solidFill>
            <a:schemeClr val="accent1"/>
          </a:solidFill>
          <a:ln w="19050">
            <a:noFill/>
          </a:ln>
          <a:effectLst>
            <a:outerShdw blurRad="254000" sx="102000" sy="102000" algn="ctr" rotWithShape="0">
              <a:prstClr val="black">
                <a:alpha val="20000"/>
              </a:prstClr>
            </a:outerShdw>
          </a:effectLst>
        </c:spPr>
      </c:pivotFmt>
      <c:pivotFmt>
        <c:idx val="76"/>
        <c:spPr>
          <a:solidFill>
            <a:schemeClr val="accent1"/>
          </a:solidFill>
          <a:ln w="19050">
            <a:noFill/>
          </a:ln>
          <a:effectLst>
            <a:outerShdw blurRad="254000" sx="102000" sy="102000" algn="ctr" rotWithShape="0">
              <a:prstClr val="black">
                <a:alpha val="20000"/>
              </a:prstClr>
            </a:outerShdw>
          </a:effectLst>
        </c:spPr>
      </c:pivotFmt>
      <c:pivotFmt>
        <c:idx val="77"/>
        <c:spPr>
          <a:solidFill>
            <a:schemeClr val="accent1"/>
          </a:solidFill>
          <a:ln w="19050">
            <a:noFill/>
          </a:ln>
          <a:effectLst>
            <a:outerShdw blurRad="254000" sx="102000" sy="102000" algn="ctr" rotWithShape="0">
              <a:prstClr val="black">
                <a:alpha val="20000"/>
              </a:prstClr>
            </a:outerShdw>
          </a:effectLst>
        </c:spPr>
      </c:pivotFmt>
    </c:pivotFmts>
    <c:plotArea>
      <c:layout>
        <c:manualLayout>
          <c:layoutTarget val="inner"/>
          <c:xMode val="edge"/>
          <c:yMode val="edge"/>
          <c:x val="0.12694020966229852"/>
          <c:y val="9.5710114453359182E-2"/>
          <c:w val="0.56423815591428617"/>
          <c:h val="0.80820247076581653"/>
        </c:manualLayout>
      </c:layout>
      <c:pieChart>
        <c:varyColors val="1"/>
        <c:ser>
          <c:idx val="0"/>
          <c:order val="0"/>
          <c:tx>
            <c:strRef>
              <c:f>'Chiffres consultations'!$K$9</c:f>
              <c:strCache>
                <c:ptCount val="1"/>
                <c:pt idx="0">
                  <c:v>Nombre de ID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ED-4337-9511-C7D29CF816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ED-4337-9511-C7D29CF816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3ED-4337-9511-C7D29CF8160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3ED-4337-9511-C7D29CF8160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3ED-4337-9511-C7D29CF8160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3ED-4337-9511-C7D29CF8160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3ED-4337-9511-C7D29CF8160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3ED-4337-9511-C7D29CF8160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E3ED-4337-9511-C7D29CF8160C}"/>
              </c:ext>
            </c:extLst>
          </c:dPt>
          <c:dLbls>
            <c:dLbl>
              <c:idx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E3ED-4337-9511-C7D29CF8160C}"/>
                </c:ext>
              </c:extLst>
            </c:dLbl>
            <c:dLbl>
              <c:idx val="1"/>
              <c:layout>
                <c:manualLayout>
                  <c:x val="2.0096723969568908E-2"/>
                  <c:y val="-4.093617666550596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3ED-4337-9511-C7D29CF8160C}"/>
                </c:ext>
              </c:extLst>
            </c:dLbl>
            <c:dLbl>
              <c:idx val="2"/>
              <c:layout>
                <c:manualLayout>
                  <c:x val="5.344706268535993E-4"/>
                  <c:y val="7.8917070102328506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3ED-4337-9511-C7D29CF8160C}"/>
                </c:ext>
              </c:extLst>
            </c:dLbl>
            <c:dLbl>
              <c:idx val="3"/>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7-E3ED-4337-9511-C7D29CF8160C}"/>
                </c:ext>
              </c:extLst>
            </c:dLbl>
            <c:dLbl>
              <c:idx val="4"/>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9-E3ED-4337-9511-C7D29CF8160C}"/>
                </c:ext>
              </c:extLst>
            </c:dLbl>
            <c:dLbl>
              <c:idx val="5"/>
              <c:layout>
                <c:manualLayout>
                  <c:x val="-4.0730233723409795E-3"/>
                  <c:y val="3.130679456794004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3ED-4337-9511-C7D29CF8160C}"/>
                </c:ext>
              </c:extLst>
            </c:dLbl>
            <c:dLbl>
              <c:idx val="6"/>
              <c:layout>
                <c:manualLayout>
                  <c:x val="2.5438288238752261E-2"/>
                  <c:y val="0.13226296516787042"/>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3ED-4337-9511-C7D29CF8160C}"/>
                </c:ext>
              </c:extLst>
            </c:dLbl>
            <c:dLbl>
              <c:idx val="7"/>
              <c:layout>
                <c:manualLayout>
                  <c:x val="-2.5874530043715132E-2"/>
                  <c:y val="1.550119626630124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E3ED-4337-9511-C7D29CF8160C}"/>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'Chiffres consultations'!$J$10:$J$18</c:f>
              <c:strCache>
                <c:ptCount val="8"/>
                <c:pt idx="0">
                  <c:v>Accueils</c:v>
                </c:pt>
                <c:pt idx="1">
                  <c:v>Consultations conjugales</c:v>
                </c:pt>
                <c:pt idx="2">
                  <c:v>Consultations juridiques</c:v>
                </c:pt>
                <c:pt idx="3">
                  <c:v>Consultations médicales</c:v>
                </c:pt>
                <c:pt idx="4">
                  <c:v>Consultations psychologiques</c:v>
                </c:pt>
                <c:pt idx="5">
                  <c:v>Consultations sexologiques</c:v>
                </c:pt>
                <c:pt idx="6">
                  <c:v>Consultations sociales</c:v>
                </c:pt>
                <c:pt idx="7">
                  <c:v>IVG</c:v>
                </c:pt>
              </c:strCache>
            </c:strRef>
          </c:cat>
          <c:val>
            <c:numRef>
              <c:f>'Chiffres consultations'!$K$10:$K$18</c:f>
              <c:numCache>
                <c:formatCode>General</c:formatCode>
                <c:ptCount val="8"/>
                <c:pt idx="0">
                  <c:v>2875</c:v>
                </c:pt>
                <c:pt idx="1">
                  <c:v>6</c:v>
                </c:pt>
                <c:pt idx="2">
                  <c:v>183</c:v>
                </c:pt>
                <c:pt idx="3">
                  <c:v>1180</c:v>
                </c:pt>
                <c:pt idx="4">
                  <c:v>3534</c:v>
                </c:pt>
                <c:pt idx="5">
                  <c:v>56</c:v>
                </c:pt>
                <c:pt idx="6">
                  <c:v>473</c:v>
                </c:pt>
                <c:pt idx="7">
                  <c:v>32</c:v>
                </c:pt>
              </c:numCache>
            </c:numRef>
          </c:val>
          <c:extLst>
            <c:ext xmlns:c16="http://schemas.microsoft.com/office/drawing/2014/chart" uri="{C3380CC4-5D6E-409C-BE32-E72D297353CC}">
              <c16:uniqueId val="{00000012-E3ED-4337-9511-C7D29CF8160C}"/>
            </c:ext>
          </c:extLst>
        </c:ser>
        <c:ser>
          <c:idx val="1"/>
          <c:order val="1"/>
          <c:tx>
            <c:strRef>
              <c:f>'Chiffres consultations'!$L$9</c:f>
              <c:strCache>
                <c:ptCount val="1"/>
                <c:pt idx="0">
                  <c:v>Nombre de ID2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4-E3ED-4337-9511-C7D29CF816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6-E3ED-4337-9511-C7D29CF816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8-E3ED-4337-9511-C7D29CF8160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A-E3ED-4337-9511-C7D29CF8160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C-E3ED-4337-9511-C7D29CF8160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E-E3ED-4337-9511-C7D29CF8160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0-E3ED-4337-9511-C7D29CF8160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2-E3ED-4337-9511-C7D29CF8160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4-E3ED-4337-9511-C7D29CF8160C}"/>
              </c:ext>
            </c:extLst>
          </c:dPt>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'Chiffres consultations'!$J$10:$J$18</c:f>
              <c:strCache>
                <c:ptCount val="8"/>
                <c:pt idx="0">
                  <c:v>Accueils</c:v>
                </c:pt>
                <c:pt idx="1">
                  <c:v>Consultations conjugales</c:v>
                </c:pt>
                <c:pt idx="2">
                  <c:v>Consultations juridiques</c:v>
                </c:pt>
                <c:pt idx="3">
                  <c:v>Consultations médicales</c:v>
                </c:pt>
                <c:pt idx="4">
                  <c:v>Consultations psychologiques</c:v>
                </c:pt>
                <c:pt idx="5">
                  <c:v>Consultations sexologiques</c:v>
                </c:pt>
                <c:pt idx="6">
                  <c:v>Consultations sociales</c:v>
                </c:pt>
                <c:pt idx="7">
                  <c:v>IVG</c:v>
                </c:pt>
              </c:strCache>
            </c:strRef>
          </c:cat>
          <c:val>
            <c:numRef>
              <c:f>'Chiffres consultations'!$L$10:$L$18</c:f>
              <c:numCache>
                <c:formatCode>0.00%</c:formatCode>
                <c:ptCount val="8"/>
                <c:pt idx="0">
                  <c:v>0.34476555941959469</c:v>
                </c:pt>
                <c:pt idx="1">
                  <c:v>7.1951073270176279E-4</c:v>
                </c:pt>
                <c:pt idx="2">
                  <c:v>2.1945077347403766E-2</c:v>
                </c:pt>
                <c:pt idx="3">
                  <c:v>0.14150377743134668</c:v>
                </c:pt>
                <c:pt idx="4">
                  <c:v>0.42379182156133827</c:v>
                </c:pt>
                <c:pt idx="5">
                  <c:v>6.7154335052164527E-3</c:v>
                </c:pt>
                <c:pt idx="6">
                  <c:v>5.6721429427988967E-2</c:v>
                </c:pt>
                <c:pt idx="7">
                  <c:v>3.8373905744094015E-3</c:v>
                </c:pt>
              </c:numCache>
            </c:numRef>
          </c:val>
          <c:extLst>
            <c:ext xmlns:c16="http://schemas.microsoft.com/office/drawing/2014/chart" uri="{C3380CC4-5D6E-409C-BE32-E72D297353CC}">
              <c16:uniqueId val="{00000025-E3ED-4337-9511-C7D29CF8160C}"/>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solidFill>
            <a:sysClr val="windowText" lastClr="000000"/>
          </a:solidFill>
          <a:latin typeface="Roboto" panose="02000000000000000000" pitchFamily="2" charset="0"/>
          <a:ea typeface="Roboto" panose="02000000000000000000" pitchFamily="2" charset="0"/>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[consult par genre 2024.xlsx]Chiffres consultations!Tableau croisé dynamique6</c:name>
    <c:fmtId val="-1"/>
  </c:pivotSource>
  <c:chart>
    <c:title>
      <c:tx>
        <c:rich>
          <a:bodyPr rot="0" spcFirstLastPara="1" vertOverflow="ellipsis" vert="horz" wrap="square" anchor="ctr" anchorCtr="1"/>
          <a:lstStyle/>
          <a:p>
            <a:pPr>
              <a:defRPr sz="1400" b="0" i="1" u="none" strike="noStrike" kern="1200" spc="0" baseline="0">
                <a:solidFill>
                  <a:sysClr val="windowText" lastClr="000000"/>
                </a:solidFill>
                <a:latin typeface="Roboto" panose="02000000000000000000" pitchFamily="2" charset="0"/>
                <a:ea typeface="Roboto" panose="02000000000000000000" pitchFamily="2" charset="0"/>
                <a:cs typeface="+mn-cs"/>
              </a:defRPr>
            </a:pPr>
            <a:r>
              <a:rPr lang="fr-BE" sz="1400" i="1" dirty="0"/>
              <a:t>Personnes « autres »</a:t>
            </a:r>
            <a:endParaRPr lang="fr-FR" sz="1400" i="1" dirty="0"/>
          </a:p>
        </c:rich>
      </c:tx>
      <c:layout>
        <c:manualLayout>
          <c:xMode val="edge"/>
          <c:yMode val="edge"/>
          <c:x val="0.18934646790344961"/>
          <c:y val="3.6068444247969011E-2"/>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ysClr val="windowText" lastClr="000000"/>
              </a:solidFill>
              <a:latin typeface="Roboto" panose="02000000000000000000" pitchFamily="2" charset="0"/>
              <a:ea typeface="Roboto" panose="02000000000000000000" pitchFamily="2" charset="0"/>
              <a:cs typeface="+mn-cs"/>
            </a:defRPr>
          </a:pPr>
          <a:endParaRPr lang="en-US"/>
        </a:p>
      </c:txPr>
    </c:title>
    <c:autoTitleDeleted val="0"/>
    <c:pivotFmts>
      <c:pivotFmt>
        <c:idx val="0"/>
        <c:spPr>
          <a:solidFill>
            <a:schemeClr val="accent1"/>
          </a:solidFill>
          <a:ln w="19050">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w="19050">
            <a:noFill/>
          </a:ln>
          <a:effectLst>
            <a:outerShdw blurRad="254000" sx="102000" sy="102000" algn="ctr" rotWithShape="0">
              <a:prstClr val="black">
                <a:alpha val="20000"/>
              </a:prstClr>
            </a:outerShdw>
          </a:effectLst>
        </c:spPr>
      </c:pivotFmt>
      <c:pivotFmt>
        <c:idx val="4"/>
        <c:spPr>
          <a:solidFill>
            <a:schemeClr val="accent1"/>
          </a:solidFill>
          <a:ln w="19050">
            <a:noFill/>
          </a:ln>
          <a:effectLst>
            <a:outerShdw blurRad="254000" sx="102000" sy="102000" algn="ctr" rotWithShape="0">
              <a:prstClr val="black">
                <a:alpha val="20000"/>
              </a:prstClr>
            </a:outerShdw>
          </a:effectLst>
        </c:spPr>
      </c:pivotFmt>
      <c:pivotFmt>
        <c:idx val="5"/>
        <c:spPr>
          <a:solidFill>
            <a:schemeClr val="accent1"/>
          </a:solidFill>
          <a:ln w="19050">
            <a:noFill/>
          </a:ln>
          <a:effectLst>
            <a:outerShdw blurRad="254000" sx="102000" sy="102000" algn="ctr" rotWithShape="0">
              <a:prstClr val="black">
                <a:alpha val="20000"/>
              </a:prstClr>
            </a:outerShdw>
          </a:effectLst>
        </c:spPr>
      </c:pivotFmt>
      <c:pivotFmt>
        <c:idx val="6"/>
        <c:spPr>
          <a:solidFill>
            <a:schemeClr val="accent1"/>
          </a:solidFill>
          <a:ln w="19050">
            <a:noFill/>
          </a:ln>
          <a:effectLst>
            <a:outerShdw blurRad="254000" sx="102000" sy="102000" algn="ctr" rotWithShape="0">
              <a:prstClr val="black">
                <a:alpha val="20000"/>
              </a:prstClr>
            </a:outerShdw>
          </a:effectLst>
        </c:spPr>
      </c:pivotFmt>
      <c:pivotFmt>
        <c:idx val="7"/>
        <c:spPr>
          <a:solidFill>
            <a:schemeClr val="accent1"/>
          </a:solidFill>
          <a:ln w="19050">
            <a:noFill/>
          </a:ln>
          <a:effectLst>
            <a:outerShdw blurRad="254000" sx="102000" sy="102000" algn="ctr" rotWithShape="0">
              <a:prstClr val="black">
                <a:alpha val="20000"/>
              </a:prstClr>
            </a:outerShdw>
          </a:effectLst>
        </c:spPr>
      </c:pivotFmt>
      <c:pivotFmt>
        <c:idx val="8"/>
        <c:spPr>
          <a:solidFill>
            <a:schemeClr val="accent1"/>
          </a:solidFill>
          <a:ln w="19050">
            <a:noFill/>
          </a:ln>
          <a:effectLst>
            <a:outerShdw blurRad="254000" sx="102000" sy="102000" algn="ctr" rotWithShape="0">
              <a:prstClr val="black">
                <a:alpha val="20000"/>
              </a:prstClr>
            </a:outerShdw>
          </a:effectLst>
        </c:spPr>
      </c:pivotFmt>
      <c:pivotFmt>
        <c:idx val="9"/>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0"/>
        <c:spPr>
          <a:solidFill>
            <a:schemeClr val="accent1"/>
          </a:solidFill>
          <a:ln w="19050">
            <a:noFill/>
          </a:ln>
          <a:effectLst>
            <a:outerShdw blurRad="254000" sx="102000" sy="102000" algn="ctr" rotWithShape="0">
              <a:prstClr val="black">
                <a:alpha val="20000"/>
              </a:prstClr>
            </a:outerShdw>
          </a:effectLst>
        </c:spPr>
      </c:pivotFmt>
      <c:pivotFmt>
        <c:idx val="11"/>
        <c:spPr>
          <a:solidFill>
            <a:schemeClr val="accent1"/>
          </a:solidFill>
          <a:ln w="19050">
            <a:noFill/>
          </a:ln>
          <a:effectLst>
            <a:outerShdw blurRad="254000" sx="102000" sy="102000" algn="ctr" rotWithShape="0">
              <a:prstClr val="black">
                <a:alpha val="20000"/>
              </a:prstClr>
            </a:outerShdw>
          </a:effectLst>
        </c:spPr>
      </c:pivotFmt>
      <c:pivotFmt>
        <c:idx val="12"/>
        <c:spPr>
          <a:solidFill>
            <a:schemeClr val="accent1"/>
          </a:solidFill>
          <a:ln w="19050">
            <a:noFill/>
          </a:ln>
          <a:effectLst>
            <a:outerShdw blurRad="254000" sx="102000" sy="102000" algn="ctr" rotWithShape="0">
              <a:prstClr val="black">
                <a:alpha val="20000"/>
              </a:prstClr>
            </a:outerShdw>
          </a:effectLst>
        </c:spPr>
      </c:pivotFmt>
      <c:pivotFmt>
        <c:idx val="13"/>
        <c:spPr>
          <a:solidFill>
            <a:schemeClr val="accent1"/>
          </a:solidFill>
          <a:ln w="19050">
            <a:noFill/>
          </a:ln>
          <a:effectLst>
            <a:outerShdw blurRad="254000" sx="102000" sy="102000" algn="ctr" rotWithShape="0">
              <a:prstClr val="black">
                <a:alpha val="20000"/>
              </a:prstClr>
            </a:outerShdw>
          </a:effectLst>
        </c:spPr>
      </c:pivotFmt>
      <c:pivotFmt>
        <c:idx val="14"/>
        <c:spPr>
          <a:solidFill>
            <a:schemeClr val="accent1"/>
          </a:solidFill>
          <a:ln w="19050">
            <a:noFill/>
          </a:ln>
          <a:effectLst>
            <a:outerShdw blurRad="254000" sx="102000" sy="102000" algn="ctr" rotWithShape="0">
              <a:prstClr val="black">
                <a:alpha val="20000"/>
              </a:prstClr>
            </a:outerShdw>
          </a:effectLst>
        </c:spPr>
      </c:pivotFmt>
      <c:pivotFmt>
        <c:idx val="15"/>
        <c:spPr>
          <a:solidFill>
            <a:schemeClr val="accent1"/>
          </a:solidFill>
          <a:ln w="19050">
            <a:noFill/>
          </a:ln>
          <a:effectLst>
            <a:outerShdw blurRad="254000" sx="102000" sy="102000" algn="ctr" rotWithShape="0">
              <a:prstClr val="black">
                <a:alpha val="20000"/>
              </a:prstClr>
            </a:outerShdw>
          </a:effectLst>
        </c:spPr>
      </c:pivotFmt>
      <c:pivotFmt>
        <c:idx val="16"/>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w="19050">
            <a:noFill/>
          </a:ln>
          <a:effectLst>
            <a:outerShdw blurRad="254000" sx="102000" sy="102000" algn="ctr" rotWithShape="0">
              <a:prstClr val="black">
                <a:alpha val="20000"/>
              </a:prstClr>
            </a:outerShdw>
          </a:effectLst>
        </c:spPr>
        <c:dLbl>
          <c:idx val="0"/>
          <c:layout>
            <c:manualLayout>
              <c:x val="3.5826406777929337E-2"/>
              <c:y val="3.710478497880073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8"/>
        <c:spPr>
          <a:solidFill>
            <a:schemeClr val="accent1"/>
          </a:solidFill>
          <a:ln w="19050">
            <a:noFill/>
          </a:ln>
          <a:effectLst>
            <a:outerShdw blurRad="254000" sx="102000" sy="102000" algn="ctr" rotWithShape="0">
              <a:prstClr val="black">
                <a:alpha val="20000"/>
              </a:prstClr>
            </a:outerShdw>
          </a:effectLst>
        </c:spPr>
      </c:pivotFmt>
      <c:pivotFmt>
        <c:idx val="19"/>
        <c:spPr>
          <a:solidFill>
            <a:schemeClr val="accent1"/>
          </a:solidFill>
          <a:ln w="19050">
            <a:noFill/>
          </a:ln>
          <a:effectLst>
            <a:outerShdw blurRad="254000" sx="102000" sy="102000" algn="ctr" rotWithShape="0">
              <a:prstClr val="black">
                <a:alpha val="20000"/>
              </a:prstClr>
            </a:outerShdw>
          </a:effectLst>
        </c:spPr>
      </c:pivotFmt>
      <c:pivotFmt>
        <c:idx val="20"/>
        <c:spPr>
          <a:solidFill>
            <a:schemeClr val="accent1"/>
          </a:solidFill>
          <a:ln w="19050">
            <a:noFill/>
          </a:ln>
          <a:effectLst>
            <a:outerShdw blurRad="254000" sx="102000" sy="102000" algn="ctr" rotWithShape="0">
              <a:prstClr val="black">
                <a:alpha val="20000"/>
              </a:prstClr>
            </a:outerShdw>
          </a:effectLst>
        </c:spPr>
      </c:pivotFmt>
      <c:pivotFmt>
        <c:idx val="21"/>
        <c:spPr>
          <a:solidFill>
            <a:schemeClr val="accent1"/>
          </a:solidFill>
          <a:ln w="19050">
            <a:noFill/>
          </a:ln>
          <a:effectLst>
            <a:outerShdw blurRad="254000" sx="102000" sy="102000" algn="ctr" rotWithShape="0">
              <a:prstClr val="black">
                <a:alpha val="20000"/>
              </a:prstClr>
            </a:outerShdw>
          </a:effectLst>
        </c:spPr>
        <c:dLbl>
          <c:idx val="0"/>
          <c:layout>
            <c:manualLayout>
              <c:x val="-3.5769486182160533E-2"/>
              <c:y val="-2.464095834174580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2"/>
        <c:spPr>
          <a:solidFill>
            <a:schemeClr val="accent1"/>
          </a:solidFill>
          <a:ln w="19050">
            <a:noFill/>
          </a:ln>
          <a:effectLst>
            <a:outerShdw blurRad="254000" sx="102000" sy="102000" algn="ctr" rotWithShape="0">
              <a:prstClr val="black">
                <a:alpha val="20000"/>
              </a:prstClr>
            </a:outerShdw>
          </a:effectLst>
        </c:spPr>
        <c:dLbl>
          <c:idx val="0"/>
          <c:layout>
            <c:manualLayout>
              <c:x val="3.6969343150919855E-2"/>
              <c:y val="8.124369069250646E-4"/>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3"/>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4"/>
        <c:spPr>
          <a:solidFill>
            <a:schemeClr val="accent1"/>
          </a:solidFill>
          <a:ln w="19050">
            <a:noFill/>
          </a:ln>
          <a:effectLst>
            <a:outerShdw blurRad="254000" sx="102000" sy="102000" algn="ctr" rotWithShape="0">
              <a:prstClr val="black">
                <a:alpha val="20000"/>
              </a:prstClr>
            </a:outerShdw>
          </a:effectLst>
        </c:spPr>
      </c:pivotFmt>
      <c:pivotFmt>
        <c:idx val="25"/>
        <c:spPr>
          <a:solidFill>
            <a:schemeClr val="accent1"/>
          </a:solidFill>
          <a:ln w="19050">
            <a:noFill/>
          </a:ln>
          <a:effectLst>
            <a:outerShdw blurRad="254000" sx="102000" sy="102000" algn="ctr" rotWithShape="0">
              <a:prstClr val="black">
                <a:alpha val="20000"/>
              </a:prstClr>
            </a:outerShdw>
          </a:effectLst>
        </c:spPr>
      </c:pivotFmt>
      <c:pivotFmt>
        <c:idx val="26"/>
        <c:spPr>
          <a:solidFill>
            <a:schemeClr val="accent1"/>
          </a:solidFill>
          <a:ln w="19050">
            <a:noFill/>
          </a:ln>
          <a:effectLst>
            <a:outerShdw blurRad="254000" sx="102000" sy="102000" algn="ctr" rotWithShape="0">
              <a:prstClr val="black">
                <a:alpha val="20000"/>
              </a:prstClr>
            </a:outerShdw>
          </a:effectLst>
        </c:spPr>
      </c:pivotFmt>
      <c:pivotFmt>
        <c:idx val="27"/>
        <c:spPr>
          <a:solidFill>
            <a:schemeClr val="accent1"/>
          </a:solidFill>
          <a:ln w="19050">
            <a:noFill/>
          </a:ln>
          <a:effectLst>
            <a:outerShdw blurRad="254000" sx="102000" sy="102000" algn="ctr" rotWithShape="0">
              <a:prstClr val="black">
                <a:alpha val="20000"/>
              </a:prstClr>
            </a:outerShdw>
          </a:effectLst>
        </c:spPr>
      </c:pivotFmt>
      <c:pivotFmt>
        <c:idx val="28"/>
        <c:spPr>
          <a:solidFill>
            <a:schemeClr val="accent1"/>
          </a:solidFill>
          <a:ln w="19050">
            <a:noFill/>
          </a:ln>
          <a:effectLst>
            <a:outerShdw blurRad="254000" sx="102000" sy="102000" algn="ctr" rotWithShape="0">
              <a:prstClr val="black">
                <a:alpha val="20000"/>
              </a:prstClr>
            </a:outerShdw>
          </a:effectLst>
        </c:spPr>
      </c:pivotFmt>
      <c:pivotFmt>
        <c:idx val="29"/>
        <c:spPr>
          <a:solidFill>
            <a:schemeClr val="accent1"/>
          </a:solidFill>
          <a:ln w="19050">
            <a:noFill/>
          </a:ln>
          <a:effectLst>
            <a:outerShdw blurRad="254000" sx="102000" sy="102000" algn="ctr" rotWithShape="0">
              <a:prstClr val="black">
                <a:alpha val="20000"/>
              </a:prstClr>
            </a:outerShdw>
          </a:effectLst>
        </c:spPr>
      </c:pivotFmt>
      <c:pivotFmt>
        <c:idx val="30"/>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1"/>
        <c:spPr>
          <a:solidFill>
            <a:schemeClr val="accent1"/>
          </a:solidFill>
          <a:ln w="19050">
            <a:noFill/>
          </a:ln>
          <a:effectLst>
            <a:outerShdw blurRad="254000" sx="102000" sy="102000" algn="ctr" rotWithShape="0">
              <a:prstClr val="black">
                <a:alpha val="20000"/>
              </a:prstClr>
            </a:outerShdw>
          </a:effectLst>
        </c:spPr>
        <c:dLbl>
          <c:idx val="0"/>
          <c:layout>
            <c:manualLayout>
              <c:x val="3.5826406777929337E-2"/>
              <c:y val="3.710478497880073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2"/>
        <c:spPr>
          <a:solidFill>
            <a:schemeClr val="accent1"/>
          </a:solidFill>
          <a:ln w="19050">
            <a:noFill/>
          </a:ln>
          <a:effectLst>
            <a:outerShdw blurRad="254000" sx="102000" sy="102000" algn="ctr" rotWithShape="0">
              <a:prstClr val="black">
                <a:alpha val="20000"/>
              </a:prstClr>
            </a:outerShdw>
          </a:effectLst>
        </c:spPr>
      </c:pivotFmt>
      <c:pivotFmt>
        <c:idx val="33"/>
        <c:spPr>
          <a:solidFill>
            <a:schemeClr val="accent1"/>
          </a:solidFill>
          <a:ln w="19050">
            <a:noFill/>
          </a:ln>
          <a:effectLst>
            <a:outerShdw blurRad="254000" sx="102000" sy="102000" algn="ctr" rotWithShape="0">
              <a:prstClr val="black">
                <a:alpha val="20000"/>
              </a:prstClr>
            </a:outerShdw>
          </a:effectLst>
        </c:spPr>
      </c:pivotFmt>
      <c:pivotFmt>
        <c:idx val="34"/>
        <c:spPr>
          <a:solidFill>
            <a:schemeClr val="accent1"/>
          </a:solidFill>
          <a:ln w="19050">
            <a:noFill/>
          </a:ln>
          <a:effectLst>
            <a:outerShdw blurRad="254000" sx="102000" sy="102000" algn="ctr" rotWithShape="0">
              <a:prstClr val="black">
                <a:alpha val="20000"/>
              </a:prstClr>
            </a:outerShdw>
          </a:effectLst>
        </c:spPr>
        <c:dLbl>
          <c:idx val="0"/>
          <c:layout>
            <c:manualLayout>
              <c:x val="-3.5769486182160533E-2"/>
              <c:y val="-2.464095834174580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w="19050">
            <a:noFill/>
          </a:ln>
          <a:effectLst>
            <a:outerShdw blurRad="254000" sx="102000" sy="102000" algn="ctr" rotWithShape="0">
              <a:prstClr val="black">
                <a:alpha val="20000"/>
              </a:prstClr>
            </a:outerShdw>
          </a:effectLst>
        </c:spPr>
        <c:dLbl>
          <c:idx val="0"/>
          <c:layout>
            <c:manualLayout>
              <c:x val="3.6969343150919855E-2"/>
              <c:y val="8.124369069250646E-4"/>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6"/>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7"/>
        <c:spPr>
          <a:solidFill>
            <a:schemeClr val="accent1"/>
          </a:solidFill>
          <a:ln w="19050">
            <a:noFill/>
          </a:ln>
          <a:effectLst>
            <a:outerShdw blurRad="254000" sx="102000" sy="102000" algn="ctr" rotWithShape="0">
              <a:prstClr val="black">
                <a:alpha val="20000"/>
              </a:prstClr>
            </a:outerShdw>
          </a:effectLst>
        </c:spPr>
      </c:pivotFmt>
      <c:pivotFmt>
        <c:idx val="38"/>
        <c:spPr>
          <a:solidFill>
            <a:schemeClr val="accent1"/>
          </a:solidFill>
          <a:ln w="19050">
            <a:noFill/>
          </a:ln>
          <a:effectLst>
            <a:outerShdw blurRad="254000" sx="102000" sy="102000" algn="ctr" rotWithShape="0">
              <a:prstClr val="black">
                <a:alpha val="20000"/>
              </a:prstClr>
            </a:outerShdw>
          </a:effectLst>
        </c:spPr>
      </c:pivotFmt>
      <c:pivotFmt>
        <c:idx val="39"/>
        <c:spPr>
          <a:solidFill>
            <a:schemeClr val="accent1"/>
          </a:solidFill>
          <a:ln w="19050">
            <a:noFill/>
          </a:ln>
          <a:effectLst>
            <a:outerShdw blurRad="254000" sx="102000" sy="102000" algn="ctr" rotWithShape="0">
              <a:prstClr val="black">
                <a:alpha val="20000"/>
              </a:prstClr>
            </a:outerShdw>
          </a:effectLst>
        </c:spPr>
      </c:pivotFmt>
      <c:pivotFmt>
        <c:idx val="40"/>
        <c:spPr>
          <a:solidFill>
            <a:schemeClr val="accent1"/>
          </a:solidFill>
          <a:ln w="19050">
            <a:noFill/>
          </a:ln>
          <a:effectLst>
            <a:outerShdw blurRad="254000" sx="102000" sy="102000" algn="ctr" rotWithShape="0">
              <a:prstClr val="black">
                <a:alpha val="20000"/>
              </a:prstClr>
            </a:outerShdw>
          </a:effectLst>
        </c:spPr>
      </c:pivotFmt>
      <c:pivotFmt>
        <c:idx val="41"/>
        <c:spPr>
          <a:solidFill>
            <a:schemeClr val="accent1"/>
          </a:solidFill>
          <a:ln w="19050">
            <a:noFill/>
          </a:ln>
          <a:effectLst>
            <a:outerShdw blurRad="254000" sx="102000" sy="102000" algn="ctr" rotWithShape="0">
              <a:prstClr val="black">
                <a:alpha val="20000"/>
              </a:prstClr>
            </a:outerShdw>
          </a:effectLst>
        </c:spPr>
      </c:pivotFmt>
      <c:pivotFmt>
        <c:idx val="4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3"/>
        <c:spPr>
          <a:solidFill>
            <a:schemeClr val="accent1"/>
          </a:solidFill>
          <a:ln w="19050">
            <a:noFill/>
          </a:ln>
          <a:effectLst>
            <a:outerShdw blurRad="254000" sx="102000" sy="102000" algn="ctr" rotWithShape="0">
              <a:prstClr val="black">
                <a:alpha val="20000"/>
              </a:prstClr>
            </a:outerShdw>
          </a:effectLst>
        </c:spPr>
        <c:dLbl>
          <c:idx val="0"/>
          <c:layout>
            <c:manualLayout>
              <c:x val="3.5826406777929337E-2"/>
              <c:y val="3.710478497880073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w="19050">
            <a:noFill/>
          </a:ln>
          <a:effectLst>
            <a:outerShdw blurRad="254000" sx="102000" sy="102000" algn="ctr" rotWithShape="0">
              <a:prstClr val="black">
                <a:alpha val="20000"/>
              </a:prstClr>
            </a:outerShdw>
          </a:effectLst>
        </c:spPr>
      </c:pivotFmt>
      <c:pivotFmt>
        <c:idx val="45"/>
        <c:spPr>
          <a:solidFill>
            <a:schemeClr val="accent1"/>
          </a:solidFill>
          <a:ln w="19050">
            <a:noFill/>
          </a:ln>
          <a:effectLst>
            <a:outerShdw blurRad="254000" sx="102000" sy="102000" algn="ctr" rotWithShape="0">
              <a:prstClr val="black">
                <a:alpha val="20000"/>
              </a:prstClr>
            </a:outerShdw>
          </a:effectLst>
        </c:spPr>
      </c:pivotFmt>
      <c:pivotFmt>
        <c:idx val="46"/>
        <c:spPr>
          <a:solidFill>
            <a:schemeClr val="accent1"/>
          </a:solidFill>
          <a:ln w="19050">
            <a:noFill/>
          </a:ln>
          <a:effectLst>
            <a:outerShdw blurRad="254000" sx="102000" sy="102000" algn="ctr" rotWithShape="0">
              <a:prstClr val="black">
                <a:alpha val="20000"/>
              </a:prstClr>
            </a:outerShdw>
          </a:effectLst>
        </c:spPr>
        <c:dLbl>
          <c:idx val="0"/>
          <c:layout>
            <c:manualLayout>
              <c:x val="-3.5769486182160533E-2"/>
              <c:y val="-2.464095834174580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7"/>
        <c:spPr>
          <a:solidFill>
            <a:schemeClr val="accent1"/>
          </a:solidFill>
          <a:ln w="19050">
            <a:noFill/>
          </a:ln>
          <a:effectLst>
            <a:outerShdw blurRad="254000" sx="102000" sy="102000" algn="ctr" rotWithShape="0">
              <a:prstClr val="black">
                <a:alpha val="20000"/>
              </a:prstClr>
            </a:outerShdw>
          </a:effectLst>
        </c:spPr>
        <c:dLbl>
          <c:idx val="0"/>
          <c:layout>
            <c:manualLayout>
              <c:x val="3.6969343150919855E-2"/>
              <c:y val="8.124369069250646E-4"/>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8"/>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9"/>
        <c:spPr>
          <a:solidFill>
            <a:schemeClr val="accent1"/>
          </a:solidFill>
          <a:ln w="19050">
            <a:noFill/>
          </a:ln>
          <a:effectLst>
            <a:outerShdw blurRad="254000" sx="102000" sy="102000" algn="ctr" rotWithShape="0">
              <a:prstClr val="black">
                <a:alpha val="20000"/>
              </a:prstClr>
            </a:outerShdw>
          </a:effectLst>
        </c:spPr>
      </c:pivotFmt>
      <c:pivotFmt>
        <c:idx val="50"/>
        <c:spPr>
          <a:solidFill>
            <a:schemeClr val="accent1"/>
          </a:solidFill>
          <a:ln w="19050">
            <a:noFill/>
          </a:ln>
          <a:effectLst>
            <a:outerShdw blurRad="254000" sx="102000" sy="102000" algn="ctr" rotWithShape="0">
              <a:prstClr val="black">
                <a:alpha val="20000"/>
              </a:prstClr>
            </a:outerShdw>
          </a:effectLst>
        </c:spPr>
      </c:pivotFmt>
      <c:pivotFmt>
        <c:idx val="51"/>
        <c:spPr>
          <a:solidFill>
            <a:schemeClr val="accent1"/>
          </a:solidFill>
          <a:ln w="19050">
            <a:noFill/>
          </a:ln>
          <a:effectLst>
            <a:outerShdw blurRad="254000" sx="102000" sy="102000" algn="ctr" rotWithShape="0">
              <a:prstClr val="black">
                <a:alpha val="20000"/>
              </a:prstClr>
            </a:outerShdw>
          </a:effectLst>
        </c:spPr>
      </c:pivotFmt>
      <c:pivotFmt>
        <c:idx val="52"/>
        <c:spPr>
          <a:solidFill>
            <a:schemeClr val="accent1"/>
          </a:solidFill>
          <a:ln w="19050">
            <a:noFill/>
          </a:ln>
          <a:effectLst>
            <a:outerShdw blurRad="254000" sx="102000" sy="102000" algn="ctr" rotWithShape="0">
              <a:prstClr val="black">
                <a:alpha val="20000"/>
              </a:prstClr>
            </a:outerShdw>
          </a:effectLst>
        </c:spPr>
      </c:pivotFmt>
      <c:pivotFmt>
        <c:idx val="53"/>
        <c:spPr>
          <a:solidFill>
            <a:schemeClr val="accent1"/>
          </a:solidFill>
          <a:ln w="19050">
            <a:noFill/>
          </a:ln>
          <a:effectLst>
            <a:outerShdw blurRad="254000" sx="102000" sy="102000" algn="ctr" rotWithShape="0">
              <a:prstClr val="black">
                <a:alpha val="20000"/>
              </a:prstClr>
            </a:outerShdw>
          </a:effectLst>
        </c:spPr>
      </c:pivotFmt>
    </c:pivotFmts>
    <c:plotArea>
      <c:layout>
        <c:manualLayout>
          <c:layoutTarget val="inner"/>
          <c:xMode val="edge"/>
          <c:yMode val="edge"/>
          <c:x val="6.9834127481239669E-2"/>
          <c:y val="0.15287882473664124"/>
          <c:w val="0.58017950290720055"/>
          <c:h val="0.81689373162416168"/>
        </c:manualLayout>
      </c:layout>
      <c:pieChart>
        <c:varyColors val="1"/>
        <c:ser>
          <c:idx val="0"/>
          <c:order val="0"/>
          <c:tx>
            <c:strRef>
              <c:f>'Chiffres consultations'!$O$9</c:f>
              <c:strCache>
                <c:ptCount val="1"/>
                <c:pt idx="0">
                  <c:v>Nombre de ID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75-4B98-813F-9CFABD6574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75-4B98-813F-9CFABD6574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75-4B98-813F-9CFABD6574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75-4B98-813F-9CFABD65742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375-4B98-813F-9CFABD65742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375-4B98-813F-9CFABD657426}"/>
              </c:ext>
            </c:extLst>
          </c:dPt>
          <c:dLbls>
            <c:dLbl>
              <c:idx val="0"/>
              <c:layout>
                <c:manualLayout>
                  <c:x val="-7.2748891653334022E-2"/>
                  <c:y val="0.11742592416911742"/>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75-4B98-813F-9CFABD657426}"/>
                </c:ext>
              </c:extLst>
            </c:dLbl>
            <c:dLbl>
              <c:idx val="1"/>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4375-4B98-813F-9CFABD657426}"/>
                </c:ext>
              </c:extLst>
            </c:dLbl>
            <c:dLbl>
              <c:idx val="2"/>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5-4375-4B98-813F-9CFABD657426}"/>
                </c:ext>
              </c:extLst>
            </c:dLbl>
            <c:dLbl>
              <c:idx val="3"/>
              <c:layout>
                <c:manualLayout>
                  <c:x val="-3.1337814991162886E-2"/>
                  <c:y val="1.150365240489517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375-4B98-813F-9CFABD657426}"/>
                </c:ext>
              </c:extLst>
            </c:dLbl>
            <c:dLbl>
              <c:idx val="4"/>
              <c:layout>
                <c:manualLayout>
                  <c:x val="3.6969315241533206E-2"/>
                  <c:y val="2.441728167894036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375-4B98-813F-9CFABD657426}"/>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'Chiffres consultations'!$N$10:$N$15</c:f>
              <c:strCache>
                <c:ptCount val="5"/>
                <c:pt idx="0">
                  <c:v>Accueils</c:v>
                </c:pt>
                <c:pt idx="1">
                  <c:v>Consultations médicales</c:v>
                </c:pt>
                <c:pt idx="2">
                  <c:v>Consultations psychologiques</c:v>
                </c:pt>
                <c:pt idx="3">
                  <c:v>Consultations sociales</c:v>
                </c:pt>
                <c:pt idx="4">
                  <c:v>IVG</c:v>
                </c:pt>
              </c:strCache>
            </c:strRef>
          </c:cat>
          <c:val>
            <c:numRef>
              <c:f>'Chiffres consultations'!$O$10:$O$15</c:f>
              <c:numCache>
                <c:formatCode>General</c:formatCode>
                <c:ptCount val="5"/>
                <c:pt idx="0">
                  <c:v>38</c:v>
                </c:pt>
                <c:pt idx="1">
                  <c:v>20</c:v>
                </c:pt>
                <c:pt idx="2">
                  <c:v>174</c:v>
                </c:pt>
                <c:pt idx="3">
                  <c:v>7</c:v>
                </c:pt>
                <c:pt idx="4">
                  <c:v>2</c:v>
                </c:pt>
              </c:numCache>
            </c:numRef>
          </c:val>
          <c:extLst>
            <c:ext xmlns:c16="http://schemas.microsoft.com/office/drawing/2014/chart" uri="{C3380CC4-5D6E-409C-BE32-E72D297353CC}">
              <c16:uniqueId val="{0000000C-4375-4B98-813F-9CFABD657426}"/>
            </c:ext>
          </c:extLst>
        </c:ser>
        <c:ser>
          <c:idx val="1"/>
          <c:order val="1"/>
          <c:tx>
            <c:strRef>
              <c:f>'Chiffres consultations'!$P$9</c:f>
              <c:strCache>
                <c:ptCount val="1"/>
                <c:pt idx="0">
                  <c:v>Nombre de ID2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4375-4B98-813F-9CFABD6574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4375-4B98-813F-9CFABD6574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4375-4B98-813F-9CFABD6574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4375-4B98-813F-9CFABD65742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4375-4B98-813F-9CFABD65742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4375-4B98-813F-9CFABD657426}"/>
              </c:ext>
            </c:extLst>
          </c:dPt>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'Chiffres consultations'!$N$10:$N$15</c:f>
              <c:strCache>
                <c:ptCount val="5"/>
                <c:pt idx="0">
                  <c:v>Accueils</c:v>
                </c:pt>
                <c:pt idx="1">
                  <c:v>Consultations médicales</c:v>
                </c:pt>
                <c:pt idx="2">
                  <c:v>Consultations psychologiques</c:v>
                </c:pt>
                <c:pt idx="3">
                  <c:v>Consultations sociales</c:v>
                </c:pt>
                <c:pt idx="4">
                  <c:v>IVG</c:v>
                </c:pt>
              </c:strCache>
            </c:strRef>
          </c:cat>
          <c:val>
            <c:numRef>
              <c:f>'Chiffres consultations'!$P$10:$P$15</c:f>
              <c:numCache>
                <c:formatCode>0.00%</c:formatCode>
                <c:ptCount val="5"/>
                <c:pt idx="0">
                  <c:v>0.15767634854771784</c:v>
                </c:pt>
                <c:pt idx="1">
                  <c:v>8.2987551867219914E-2</c:v>
                </c:pt>
                <c:pt idx="2">
                  <c:v>0.72199170124481327</c:v>
                </c:pt>
                <c:pt idx="3">
                  <c:v>2.9045643153526972E-2</c:v>
                </c:pt>
                <c:pt idx="4">
                  <c:v>8.2987551867219917E-3</c:v>
                </c:pt>
              </c:numCache>
            </c:numRef>
          </c:val>
          <c:extLst>
            <c:ext xmlns:c16="http://schemas.microsoft.com/office/drawing/2014/chart" uri="{C3380CC4-5D6E-409C-BE32-E72D297353CC}">
              <c16:uniqueId val="{00000019-4375-4B98-813F-9CFABD657426}"/>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solidFill>
            <a:sysClr val="windowText" lastClr="000000"/>
          </a:solidFill>
          <a:latin typeface="Roboto" panose="02000000000000000000" pitchFamily="2" charset="0"/>
          <a:ea typeface="Roboto" panose="02000000000000000000" pitchFamily="2" charset="0"/>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0A-4104-98E5-153ECBA3ED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0A-4104-98E5-153ECBA3EDB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('Animations EVRAS'!$C$1,'Animations EVRAS'!$D$1)</c:f>
              <c:strCache>
                <c:ptCount val="2"/>
                <c:pt idx="0">
                  <c:v>Scolaire</c:v>
                </c:pt>
                <c:pt idx="1">
                  <c:v>Non-scolaire</c:v>
                </c:pt>
              </c:strCache>
            </c:strRef>
          </c:cat>
          <c:val>
            <c:numRef>
              <c:f>('Animations EVRAS'!$C$23,'Animations EVRAS'!$D$23)</c:f>
              <c:numCache>
                <c:formatCode>General</c:formatCode>
                <c:ptCount val="2"/>
                <c:pt idx="0">
                  <c:v>1343</c:v>
                </c:pt>
                <c:pt idx="1">
                  <c:v>351</c:v>
                </c:pt>
              </c:numCache>
            </c:numRef>
          </c:val>
          <c:extLst>
            <c:ext xmlns:c16="http://schemas.microsoft.com/office/drawing/2014/chart" uri="{C3380CC4-5D6E-409C-BE32-E72D297353CC}">
              <c16:uniqueId val="{00000004-4F0A-4104-98E5-153ECBA3EDB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35614463243521"/>
          <c:y val="4.7546271782931901E-2"/>
          <c:w val="0.46176693677319658"/>
          <c:h val="0.9524537282170679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666-46BC-AA1E-96A4BEE0719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666-46BC-AA1E-96A4BEE0719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666-46BC-AA1E-96A4BEE0719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666-46BC-AA1E-96A4BEE0719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666-46BC-AA1E-96A4BEE0719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666-46BC-AA1E-96A4BEE0719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666-46BC-AA1E-96A4BEE0719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666-46BC-AA1E-96A4BEE0719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666-46BC-AA1E-96A4BEE0719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666-46BC-AA1E-96A4BEE07193}"/>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'Animations EVRAS'!$P$1:$Y$1</c:f>
              <c:strCache>
                <c:ptCount val="10"/>
                <c:pt idx="0">
                  <c:v>Primaire</c:v>
                </c:pt>
                <c:pt idx="1">
                  <c:v>Secondaire</c:v>
                </c:pt>
                <c:pt idx="2">
                  <c:v>CEFA</c:v>
                </c:pt>
                <c:pt idx="3">
                  <c:v>Supérieur</c:v>
                </c:pt>
                <c:pt idx="4">
                  <c:v>Spécialisé</c:v>
                </c:pt>
                <c:pt idx="5">
                  <c:v>Daspa</c:v>
                </c:pt>
                <c:pt idx="6">
                  <c:v>Promotion sociale</c:v>
                </c:pt>
                <c:pt idx="7">
                  <c:v>IPPJ</c:v>
                </c:pt>
                <c:pt idx="8">
                  <c:v>IFAPME</c:v>
                </c:pt>
                <c:pt idx="9">
                  <c:v>Autres</c:v>
                </c:pt>
              </c:strCache>
            </c:strRef>
          </c:cat>
          <c:val>
            <c:numRef>
              <c:f>'Animations EVRAS'!$P$23:$Y$23</c:f>
              <c:numCache>
                <c:formatCode>General</c:formatCode>
                <c:ptCount val="10"/>
                <c:pt idx="0">
                  <c:v>291</c:v>
                </c:pt>
                <c:pt idx="1">
                  <c:v>801</c:v>
                </c:pt>
                <c:pt idx="2">
                  <c:v>13</c:v>
                </c:pt>
                <c:pt idx="3">
                  <c:v>8</c:v>
                </c:pt>
                <c:pt idx="4">
                  <c:v>89</c:v>
                </c:pt>
                <c:pt idx="5">
                  <c:v>5</c:v>
                </c:pt>
                <c:pt idx="6">
                  <c:v>10</c:v>
                </c:pt>
                <c:pt idx="7">
                  <c:v>0</c:v>
                </c:pt>
                <c:pt idx="8">
                  <c:v>0</c:v>
                </c:pt>
                <c:pt idx="9">
                  <c:v>0</c:v>
                </c:pt>
              </c:numCache>
            </c:numRef>
          </c:val>
          <c:extLst>
            <c:ext xmlns:c16="http://schemas.microsoft.com/office/drawing/2014/chart" uri="{C3380CC4-5D6E-409C-BE32-E72D297353CC}">
              <c16:uniqueId val="{00000014-B666-46BC-AA1E-96A4BEE0719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79056793864551478"/>
          <c:y val="5.545515917066017E-2"/>
          <c:w val="0.15009707305862455"/>
          <c:h val="0.827989226769501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35091185902628E-2"/>
          <c:y val="4.8712746003909534E-2"/>
          <c:w val="0.78858546451362121"/>
          <c:h val="0.9435957677849468"/>
        </c:manualLayout>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6D-48A8-8855-DD9E191F91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6D-48A8-8855-DD9E191F91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6D-48A8-8855-DD9E191F916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('Animations EVRAS'!$H$1,'Animations EVRAS'!$I$1,'Animations EVRAS'!$J$1)</c:f>
              <c:strCache>
                <c:ptCount val="3"/>
                <c:pt idx="0">
                  <c:v>Féminin</c:v>
                </c:pt>
                <c:pt idx="1">
                  <c:v>Masculin</c:v>
                </c:pt>
                <c:pt idx="2">
                  <c:v>Autre</c:v>
                </c:pt>
              </c:strCache>
            </c:strRef>
          </c:cat>
          <c:val>
            <c:numRef>
              <c:f>('Animations EVRAS'!$H$23,'Animations EVRAS'!$I$23,'Animations EVRAS'!$J$23)</c:f>
              <c:numCache>
                <c:formatCode>General</c:formatCode>
                <c:ptCount val="3"/>
                <c:pt idx="0">
                  <c:v>16330</c:v>
                </c:pt>
                <c:pt idx="1">
                  <c:v>16492</c:v>
                </c:pt>
                <c:pt idx="2">
                  <c:v>4</c:v>
                </c:pt>
              </c:numCache>
            </c:numRef>
          </c:val>
          <c:extLst>
            <c:ext xmlns:c16="http://schemas.microsoft.com/office/drawing/2014/chart" uri="{C3380CC4-5D6E-409C-BE32-E72D297353CC}">
              <c16:uniqueId val="{00000006-3D6D-48A8-8855-DD9E191F916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[Rapport_2022_v6_final.xlsx]Chiffres consultations!Tableau croisé dynamique53</c:name>
    <c:fmtId val="-1"/>
  </c:pivotSource>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Roboto" panose="02000000000000000000" pitchFamily="2" charset="0"/>
                <a:ea typeface="Roboto" panose="02000000000000000000" pitchFamily="2" charset="0"/>
                <a:cs typeface="+mn-cs"/>
              </a:defRPr>
            </a:pPr>
            <a:r>
              <a:rPr lang="en-US" sz="2200" dirty="0">
                <a:latin typeface="Roboto" panose="02000000000000000000" pitchFamily="2" charset="0"/>
                <a:ea typeface="Roboto" panose="02000000000000000000" pitchFamily="2" charset="0"/>
              </a:rPr>
              <a:t>2022</a:t>
            </a:r>
            <a:endParaRPr lang="fr-FR" sz="2200" dirty="0">
              <a:latin typeface="Roboto" panose="02000000000000000000" pitchFamily="2" charset="0"/>
              <a:ea typeface="Roboto" panose="02000000000000000000" pitchFamily="2" charset="0"/>
            </a:endParaRPr>
          </a:p>
        </c:rich>
      </c:tx>
      <c:layout>
        <c:manualLayout>
          <c:xMode val="edge"/>
          <c:yMode val="edge"/>
          <c:x val="0.40890979173434794"/>
          <c:y val="2.456069553826923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Roboto" panose="02000000000000000000" pitchFamily="2" charset="0"/>
              <a:ea typeface="Roboto" panose="02000000000000000000" pitchFamily="2" charset="0"/>
              <a:cs typeface="+mn-cs"/>
            </a:defRPr>
          </a:pPr>
          <a:endParaRPr lang="en-US"/>
        </a:p>
      </c:txPr>
    </c:title>
    <c:autoTitleDeleted val="0"/>
    <c:pivotFmts>
      <c:pivotFmt>
        <c:idx val="0"/>
      </c:pivotFmt>
      <c:pivotFmt>
        <c:idx val="1"/>
      </c:pivotFmt>
      <c:pivotFmt>
        <c:idx val="2"/>
      </c:pivotFmt>
      <c:pivotFmt>
        <c:idx val="3"/>
      </c:pivotFmt>
      <c:pivotFmt>
        <c:idx val="4"/>
      </c:pivotFmt>
      <c:pivotFmt>
        <c:idx val="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6.6438046332261006E-3"/>
          <c:y val="0.12540155546740733"/>
          <c:w val="0.99335619536677389"/>
          <c:h val="0.84464278270256987"/>
        </c:manualLayout>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solidFill>
                <a:latin typeface="Roboto" panose="02000000000000000000" pitchFamily="2" charset="0"/>
                <a:ea typeface="Roboto" panose="02000000000000000000" pitchFamily="2" charset="0"/>
                <a:cs typeface="+mn-cs"/>
              </a:defRPr>
            </a:pPr>
            <a:r>
              <a:rPr lang="fr-BE" sz="2200"/>
              <a:t>2024</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solidFill>
              <a:latin typeface="Roboto" panose="02000000000000000000" pitchFamily="2" charset="0"/>
              <a:ea typeface="Roboto" panose="02000000000000000000" pitchFamily="2" charset="0"/>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BA-459F-811C-1C9AD18223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DBA-459F-811C-1C9AD18223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DBA-459F-811C-1C9AD18223EA}"/>
              </c:ext>
            </c:extLst>
          </c:dPt>
          <c:dLbls>
            <c:dLbl>
              <c:idx val="2"/>
              <c:layout>
                <c:manualLayout>
                  <c:x val="1.4214058927198498E-2"/>
                  <c:y val="9.021197313805853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DBA-459F-811C-1C9AD18223EA}"/>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'Infos générales'!$C$1:$E$1</c:f>
              <c:strCache>
                <c:ptCount val="3"/>
                <c:pt idx="0">
                  <c:v>Physique</c:v>
                </c:pt>
                <c:pt idx="1">
                  <c:v>Téléphonique</c:v>
                </c:pt>
                <c:pt idx="2">
                  <c:v>Autre</c:v>
                </c:pt>
              </c:strCache>
            </c:strRef>
          </c:cat>
          <c:val>
            <c:numRef>
              <c:f>'Infos générales'!$C$23:$E$23</c:f>
              <c:numCache>
                <c:formatCode>General</c:formatCode>
                <c:ptCount val="3"/>
                <c:pt idx="0">
                  <c:v>5442</c:v>
                </c:pt>
                <c:pt idx="1">
                  <c:v>14218</c:v>
                </c:pt>
                <c:pt idx="2">
                  <c:v>615</c:v>
                </c:pt>
              </c:numCache>
            </c:numRef>
          </c:val>
          <c:extLst>
            <c:ext xmlns:c16="http://schemas.microsoft.com/office/drawing/2014/chart" uri="{C3380CC4-5D6E-409C-BE32-E72D297353CC}">
              <c16:uniqueId val="{00000006-0DBA-459F-811C-1C9AD18223EA}"/>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b="1">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36073613823798"/>
          <c:y val="3.8082436380341388E-2"/>
          <c:w val="0.44650618353650129"/>
          <c:h val="0.8674061522825672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ED-4682-9F26-BBE1E41D40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ED-4682-9F26-BBE1E41D40E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2ED-4682-9F26-BBE1E41D40E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2ED-4682-9F26-BBE1E41D40E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2ED-4682-9F26-BBE1E41D40E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2ED-4682-9F26-BBE1E41D40EF}"/>
              </c:ext>
            </c:extLst>
          </c:dPt>
          <c:dLbls>
            <c:dLbl>
              <c:idx val="2"/>
              <c:layout>
                <c:manualLayout>
                  <c:x val="3.5976986418652851E-2"/>
                  <c:y val="8.519750690981318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2ED-4682-9F26-BBE1E41D40EF}"/>
                </c:ext>
              </c:extLst>
            </c:dLbl>
            <c:dLbl>
              <c:idx val="3"/>
              <c:layout>
                <c:manualLayout>
                  <c:x val="2.1673763652865836E-2"/>
                  <c:y val="0.1178574441467594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2ED-4682-9F26-BBE1E41D40EF}"/>
                </c:ext>
              </c:extLst>
            </c:dLbl>
            <c:dLbl>
              <c:idx val="4"/>
              <c:layout>
                <c:manualLayout>
                  <c:x val="-1.5915737609773467E-2"/>
                  <c:y val="3.6849123183262541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2ED-4682-9F26-BBE1E41D40EF}"/>
                </c:ext>
              </c:extLst>
            </c:dLbl>
            <c:dLbl>
              <c:idx val="5"/>
              <c:layout>
                <c:manualLayout>
                  <c:x val="2.9973738749956267E-2"/>
                  <c:y val="1.684901866321569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2ED-4682-9F26-BBE1E41D40EF}"/>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'Infos générales'!$M$1:$R$1</c:f>
              <c:strCache>
                <c:ptCount val="6"/>
                <c:pt idx="0">
                  <c:v>Médicale</c:v>
                </c:pt>
                <c:pt idx="1">
                  <c:v>Psychologique</c:v>
                </c:pt>
                <c:pt idx="2">
                  <c:v>Juridique</c:v>
                </c:pt>
                <c:pt idx="3">
                  <c:v>Sociale</c:v>
                </c:pt>
                <c:pt idx="4">
                  <c:v>Conjugale</c:v>
                </c:pt>
                <c:pt idx="5">
                  <c:v>Sexologique</c:v>
                </c:pt>
              </c:strCache>
            </c:strRef>
          </c:cat>
          <c:val>
            <c:numRef>
              <c:f>'Infos générales'!$M$23:$R$23</c:f>
              <c:numCache>
                <c:formatCode>General</c:formatCode>
                <c:ptCount val="6"/>
                <c:pt idx="0">
                  <c:v>10049</c:v>
                </c:pt>
                <c:pt idx="1">
                  <c:v>14659</c:v>
                </c:pt>
                <c:pt idx="2">
                  <c:v>1041</c:v>
                </c:pt>
                <c:pt idx="3">
                  <c:v>1957</c:v>
                </c:pt>
                <c:pt idx="4">
                  <c:v>449</c:v>
                </c:pt>
                <c:pt idx="5">
                  <c:v>146</c:v>
                </c:pt>
              </c:numCache>
            </c:numRef>
          </c:val>
          <c:extLst>
            <c:ext xmlns:c16="http://schemas.microsoft.com/office/drawing/2014/chart" uri="{C3380CC4-5D6E-409C-BE32-E72D297353CC}">
              <c16:uniqueId val="{0000000C-D2ED-4682-9F26-BBE1E41D40E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[Rapport_2022_v6_final.xlsx]Chiffres consultations!Tableau croisé dynamique31</c:name>
    <c:fmtId val="20"/>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marker>
          <c:spPr>
            <a:solidFill>
              <a:schemeClr val="accent1">
                <a:alpha val="85000"/>
              </a:schemeClr>
            </a:solidFill>
            <a:ln>
              <a:noFill/>
            </a:ln>
            <a:effectLst/>
          </c:spPr>
        </c:marker>
        <c:dLbl>
          <c:idx val="0"/>
          <c:dLblPos val="ctr"/>
          <c:showLegendKey val="0"/>
          <c:showVal val="0"/>
          <c:showCatName val="0"/>
          <c:showSerName val="0"/>
          <c:showPercent val="1"/>
          <c:showBubbleSize val="0"/>
          <c:extLst>
            <c:ext xmlns:c15="http://schemas.microsoft.com/office/drawing/2012/chart" uri="{CE6537A1-D6FC-4f65-9D91-7224C49458BB}"/>
          </c:extLst>
        </c:dLbl>
      </c:pivotFmt>
      <c:pivotFmt>
        <c:idx val="24"/>
      </c:pivotFmt>
      <c:pivotFmt>
        <c:idx val="25"/>
      </c:pivotFmt>
      <c:pivotFmt>
        <c:idx val="26"/>
      </c:pivotFmt>
      <c:pivotFmt>
        <c:idx val="27"/>
      </c:pivotFmt>
      <c:pivotFmt>
        <c:idx val="28"/>
      </c:pivotFmt>
      <c:pivotFmt>
        <c:idx val="29"/>
      </c:pivotFmt>
      <c:pivotFmt>
        <c:idx val="3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pivotFmt>
      <c:pivotFmt>
        <c:idx val="4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2"/>
        <c:spPr>
          <a:solidFill>
            <a:schemeClr val="accent1"/>
          </a:solidFill>
          <a:ln>
            <a:noFill/>
          </a:ln>
          <a:effectLst>
            <a:outerShdw blurRad="254000" sx="102000" sy="102000" algn="ctr" rotWithShape="0">
              <a:prstClr val="black">
                <a:alpha val="20000"/>
              </a:prstClr>
            </a:outerShdw>
          </a:effectLst>
        </c:spPr>
      </c:pivotFmt>
      <c:pivotFmt>
        <c:idx val="53"/>
        <c:spPr>
          <a:solidFill>
            <a:schemeClr val="accent1"/>
          </a:solidFill>
          <a:ln>
            <a:noFill/>
          </a:ln>
          <a:effectLst>
            <a:outerShdw blurRad="254000" sx="102000" sy="102000" algn="ctr" rotWithShape="0">
              <a:prstClr val="black">
                <a:alpha val="20000"/>
              </a:prstClr>
            </a:outerShdw>
          </a:effectLst>
        </c:spPr>
      </c:pivotFmt>
      <c:pivotFmt>
        <c:idx val="54"/>
        <c:spPr>
          <a:solidFill>
            <a:schemeClr val="accent1"/>
          </a:solidFill>
          <a:ln>
            <a:noFill/>
          </a:ln>
          <a:effectLst>
            <a:outerShdw blurRad="254000" sx="102000" sy="102000" algn="ctr" rotWithShape="0">
              <a:prstClr val="black">
                <a:alpha val="20000"/>
              </a:prstClr>
            </a:outerShdw>
          </a:effectLst>
        </c:spPr>
      </c:pivotFmt>
      <c:pivotFmt>
        <c:idx val="55"/>
        <c:spPr>
          <a:solidFill>
            <a:schemeClr val="accent1"/>
          </a:solidFill>
          <a:ln>
            <a:noFill/>
          </a:ln>
          <a:effectLst>
            <a:outerShdw blurRad="254000" sx="102000" sy="102000" algn="ctr" rotWithShape="0">
              <a:prstClr val="black">
                <a:alpha val="20000"/>
              </a:prstClr>
            </a:outerShdw>
          </a:effectLst>
        </c:spPr>
      </c:pivotFmt>
      <c:pivotFmt>
        <c:idx val="56"/>
        <c:spPr>
          <a:solidFill>
            <a:schemeClr val="accent1"/>
          </a:solidFill>
          <a:ln>
            <a:noFill/>
          </a:ln>
          <a:effectLst>
            <a:outerShdw blurRad="254000" sx="102000" sy="102000" algn="ctr" rotWithShape="0">
              <a:prstClr val="black">
                <a:alpha val="20000"/>
              </a:prstClr>
            </a:outerShdw>
          </a:effectLst>
        </c:spPr>
      </c:pivotFmt>
      <c:pivotFmt>
        <c:idx val="57"/>
        <c:spPr>
          <a:solidFill>
            <a:schemeClr val="accent1"/>
          </a:solidFill>
          <a:ln>
            <a:noFill/>
          </a:ln>
          <a:effectLst>
            <a:outerShdw blurRad="254000" sx="102000" sy="102000" algn="ctr" rotWithShape="0">
              <a:prstClr val="black">
                <a:alpha val="20000"/>
              </a:prstClr>
            </a:outerShdw>
          </a:effectLst>
        </c:spPr>
      </c:pivotFmt>
      <c:pivotFmt>
        <c:idx val="58"/>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9"/>
        <c:spPr>
          <a:solidFill>
            <a:schemeClr val="accent1"/>
          </a:solidFill>
          <a:ln>
            <a:noFill/>
          </a:ln>
          <a:effectLst>
            <a:outerShdw blurRad="254000" sx="102000" sy="102000" algn="ctr" rotWithShape="0">
              <a:prstClr val="black">
                <a:alpha val="20000"/>
              </a:prstClr>
            </a:outerShdw>
          </a:effectLst>
        </c:spPr>
      </c:pivotFmt>
      <c:pivotFmt>
        <c:idx val="60"/>
        <c:spPr>
          <a:solidFill>
            <a:schemeClr val="accent1"/>
          </a:solidFill>
          <a:ln>
            <a:noFill/>
          </a:ln>
          <a:effectLst>
            <a:outerShdw blurRad="254000" sx="102000" sy="102000" algn="ctr" rotWithShape="0">
              <a:prstClr val="black">
                <a:alpha val="20000"/>
              </a:prstClr>
            </a:outerShdw>
          </a:effectLst>
        </c:spPr>
      </c:pivotFmt>
      <c:pivotFmt>
        <c:idx val="61"/>
        <c:spPr>
          <a:solidFill>
            <a:schemeClr val="accent1"/>
          </a:solidFill>
          <a:ln>
            <a:noFill/>
          </a:ln>
          <a:effectLst>
            <a:outerShdw blurRad="254000" sx="102000" sy="102000" algn="ctr" rotWithShape="0">
              <a:prstClr val="black">
                <a:alpha val="20000"/>
              </a:prstClr>
            </a:outerShdw>
          </a:effectLst>
        </c:spPr>
      </c:pivotFmt>
      <c:pivotFmt>
        <c:idx val="62"/>
        <c:spPr>
          <a:solidFill>
            <a:schemeClr val="accent1"/>
          </a:solidFill>
          <a:ln>
            <a:noFill/>
          </a:ln>
          <a:effectLst>
            <a:outerShdw blurRad="254000" sx="102000" sy="102000" algn="ctr" rotWithShape="0">
              <a:prstClr val="black">
                <a:alpha val="20000"/>
              </a:prstClr>
            </a:outerShdw>
          </a:effectLst>
        </c:spPr>
      </c:pivotFmt>
      <c:pivotFmt>
        <c:idx val="63"/>
        <c:spPr>
          <a:solidFill>
            <a:schemeClr val="accent1"/>
          </a:solidFill>
          <a:ln>
            <a:noFill/>
          </a:ln>
          <a:effectLst>
            <a:outerShdw blurRad="254000" sx="102000" sy="102000" algn="ctr" rotWithShape="0">
              <a:prstClr val="black">
                <a:alpha val="20000"/>
              </a:prstClr>
            </a:outerShdw>
          </a:effectLst>
        </c:spPr>
      </c:pivotFmt>
      <c:pivotFmt>
        <c:idx val="64"/>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0475370450740899"/>
          <c:y val="6.9410995075766591E-2"/>
          <c:w val="0.58469480438960886"/>
          <c:h val="0.89735637652544198"/>
        </c:manualLayout>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564069378138756"/>
          <c:y val="0.57548213235767542"/>
          <c:w val="0.20973479446958898"/>
          <c:h val="0.420398220615172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87178374356763E-2"/>
          <c:y val="9.7406416144568381E-2"/>
          <c:w val="0.60028117056234109"/>
          <c:h val="0.8102188513551820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5E-4BD7-809C-4AD36E51E3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5E-4BD7-809C-4AD36E51E3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05E-4BD7-809C-4AD36E51E3C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05E-4BD7-809C-4AD36E51E3C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05E-4BD7-809C-4AD36E51E3C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05E-4BD7-809C-4AD36E51E3C0}"/>
              </c:ext>
            </c:extLst>
          </c:dPt>
          <c:dLbls>
            <c:dLbl>
              <c:idx val="5"/>
              <c:layout>
                <c:manualLayout>
                  <c:x val="2.5297210094122349E-2"/>
                  <c:y val="0.1512186402352372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05E-4BD7-809C-4AD36E51E3C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'Profils bénéficiaires'!$I$1:$N$1</c:f>
              <c:strCache>
                <c:ptCount val="6"/>
                <c:pt idx="0">
                  <c:v>18 ans et moins</c:v>
                </c:pt>
                <c:pt idx="1">
                  <c:v>18-24 ans</c:v>
                </c:pt>
                <c:pt idx="2">
                  <c:v>25-34 ans</c:v>
                </c:pt>
                <c:pt idx="3">
                  <c:v>35-44 ans</c:v>
                </c:pt>
                <c:pt idx="4">
                  <c:v>45-54 ans</c:v>
                </c:pt>
                <c:pt idx="5">
                  <c:v>55 ans et plus</c:v>
                </c:pt>
              </c:strCache>
            </c:strRef>
          </c:cat>
          <c:val>
            <c:numRef>
              <c:f>'Profils bénéficiaires'!$I$23:$N$23</c:f>
              <c:numCache>
                <c:formatCode>General</c:formatCode>
                <c:ptCount val="6"/>
                <c:pt idx="0">
                  <c:v>1054</c:v>
                </c:pt>
                <c:pt idx="1">
                  <c:v>2820</c:v>
                </c:pt>
                <c:pt idx="2">
                  <c:v>3007</c:v>
                </c:pt>
                <c:pt idx="3">
                  <c:v>2360</c:v>
                </c:pt>
                <c:pt idx="4">
                  <c:v>1376</c:v>
                </c:pt>
                <c:pt idx="5">
                  <c:v>612</c:v>
                </c:pt>
              </c:numCache>
            </c:numRef>
          </c:val>
          <c:extLst>
            <c:ext xmlns:c16="http://schemas.microsoft.com/office/drawing/2014/chart" uri="{C3380CC4-5D6E-409C-BE32-E72D297353CC}">
              <c16:uniqueId val="{0000000C-805E-4BD7-809C-4AD36E51E3C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75206584413168831"/>
          <c:y val="0.24008626938869787"/>
          <c:w val="0.19577050654101308"/>
          <c:h val="0.4483780137328916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w="9525" cap="flat" cmpd="sng" algn="ctr">
      <a:noFill/>
      <a:round/>
    </a:ln>
    <a:effectLst/>
  </c:spPr>
  <c:txPr>
    <a:bodyPr/>
    <a:lstStyle/>
    <a:p>
      <a:pPr>
        <a:defRPr sz="1000">
          <a:solidFill>
            <a:sysClr val="windowText" lastClr="000000"/>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3654288835515184E-2"/>
          <c:w val="0.7415853662486428"/>
          <c:h val="0.8271087188093720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DF-4EE3-970F-0DEFB39D6FC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DF-4EE3-970F-0DEFB39D6FC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8DF-4EE3-970F-0DEFB39D6FC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DF-4EE3-970F-0DEFB39D6FCE}"/>
              </c:ext>
            </c:extLst>
          </c:dPt>
          <c:dLbls>
            <c:dLbl>
              <c:idx val="0"/>
              <c:tx>
                <c:rich>
                  <a:bodyPr/>
                  <a:lstStyle/>
                  <a:p>
                    <a:fld id="{D6A52A4D-FA8D-4EA3-B95B-A622E4839E4D}" type="PERCENTAGE">
                      <a:rPr lang="en-US">
                        <a:solidFill>
                          <a:schemeClr val="bg1"/>
                        </a:solidFill>
                      </a:rPr>
                      <a:pPr/>
                      <a:t>[POURCENTAGE]</a:t>
                    </a:fld>
                    <a:endParaRPr lang="fr-BE"/>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DF-4EE3-970F-0DEFB39D6FCE}"/>
                </c:ext>
              </c:extLst>
            </c:dLbl>
            <c:dLbl>
              <c:idx val="1"/>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98DF-4EE3-970F-0DEFB39D6FCE}"/>
                </c:ext>
              </c:extLst>
            </c:dLbl>
            <c:dLbl>
              <c:idx val="2"/>
              <c:layout>
                <c:manualLayout>
                  <c:x val="-3.6181805815220902E-2"/>
                  <c:y val="2.6986704904206761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8DF-4EE3-970F-0DEFB39D6FCE}"/>
                </c:ext>
              </c:extLst>
            </c:dLbl>
            <c:dLbl>
              <c:idx val="3"/>
              <c:layout>
                <c:manualLayout>
                  <c:x val="3.5251966759196014E-2"/>
                  <c:y val="-2.41341371285447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8DF-4EE3-970F-0DEFB39D6FCE}"/>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'Profils bénéficiaires'!$C$1:$F$1</c:f>
              <c:strCache>
                <c:ptCount val="4"/>
                <c:pt idx="0">
                  <c:v>Féminin</c:v>
                </c:pt>
                <c:pt idx="1">
                  <c:v>Masculin</c:v>
                </c:pt>
                <c:pt idx="2">
                  <c:v>Autre</c:v>
                </c:pt>
                <c:pt idx="3">
                  <c:v>Couples/familles</c:v>
                </c:pt>
              </c:strCache>
            </c:strRef>
          </c:cat>
          <c:val>
            <c:numRef>
              <c:f>'Profils bénéficiaires'!$C$23:$F$23</c:f>
              <c:numCache>
                <c:formatCode>0</c:formatCode>
                <c:ptCount val="4"/>
                <c:pt idx="0">
                  <c:v>9317.4599999999991</c:v>
                </c:pt>
                <c:pt idx="1">
                  <c:v>2068.54</c:v>
                </c:pt>
                <c:pt idx="2" formatCode="General">
                  <c:v>24</c:v>
                </c:pt>
                <c:pt idx="3" formatCode="General">
                  <c:v>141</c:v>
                </c:pt>
              </c:numCache>
            </c:numRef>
          </c:val>
          <c:extLst>
            <c:ext xmlns:c16="http://schemas.microsoft.com/office/drawing/2014/chart" uri="{C3380CC4-5D6E-409C-BE32-E72D297353CC}">
              <c16:uniqueId val="{00000008-98DF-4EE3-970F-0DEFB39D6FC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76743746074060015"/>
          <c:y val="0.23642361832909975"/>
          <c:w val="0.21351321640247961"/>
          <c:h val="0.3667714189970677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w="9525" cap="flat" cmpd="sng" algn="ctr">
      <a:noFill/>
      <a:round/>
    </a:ln>
    <a:effectLst/>
  </c:spPr>
  <c:txPr>
    <a:bodyPr/>
    <a:lstStyle/>
    <a:p>
      <a:pPr>
        <a:defRPr sz="1000">
          <a:solidFill>
            <a:sysClr val="windowText" lastClr="000000"/>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[Rapport_2022_v6_final.xlsx]Chiffres consultations!Tableau croisé dynamique14</c:name>
    <c:fmtId val="27"/>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
        <c:idx val="52"/>
        <c:spPr>
          <a:solidFill>
            <a:schemeClr val="accent1"/>
          </a:solidFill>
          <a:ln>
            <a:noFill/>
          </a:ln>
          <a:effectLst>
            <a:outerShdw blurRad="254000" sx="102000" sy="102000" algn="ctr" rotWithShape="0">
              <a:prstClr val="black">
                <a:alpha val="20000"/>
              </a:prstClr>
            </a:outerShdw>
          </a:effectLst>
        </c:spPr>
      </c:pivotFmt>
      <c:pivotFmt>
        <c:idx val="53"/>
        <c:spPr>
          <a:solidFill>
            <a:schemeClr val="accent1"/>
          </a:solidFill>
          <a:ln>
            <a:noFill/>
          </a:ln>
          <a:effectLst>
            <a:outerShdw blurRad="254000" sx="102000" sy="102000" algn="ctr" rotWithShape="0">
              <a:prstClr val="black">
                <a:alpha val="20000"/>
              </a:prstClr>
            </a:outerShdw>
          </a:effectLst>
        </c:spPr>
      </c:pivotFmt>
      <c:pivotFmt>
        <c:idx val="54"/>
        <c:spPr>
          <a:solidFill>
            <a:schemeClr val="accent1"/>
          </a:solidFill>
          <a:ln>
            <a:noFill/>
          </a:ln>
          <a:effectLst>
            <a:outerShdw blurRad="254000" sx="102000" sy="102000" algn="ctr" rotWithShape="0">
              <a:prstClr val="black">
                <a:alpha val="20000"/>
              </a:prstClr>
            </a:outerShdw>
          </a:effectLst>
        </c:spPr>
      </c:pivotFmt>
      <c:pivotFmt>
        <c:idx val="5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6"/>
        <c:spPr>
          <a:solidFill>
            <a:schemeClr val="accent1"/>
          </a:solidFill>
          <a:ln>
            <a:noFill/>
          </a:ln>
          <a:effectLst>
            <a:outerShdw blurRad="254000" sx="102000" sy="102000" algn="ctr" rotWithShape="0">
              <a:prstClr val="black">
                <a:alpha val="20000"/>
              </a:prstClr>
            </a:outerShdw>
          </a:effectLst>
        </c:spPr>
      </c:pivotFmt>
      <c:pivotFmt>
        <c:idx val="57"/>
        <c:spPr>
          <a:solidFill>
            <a:schemeClr val="accent1"/>
          </a:solidFill>
          <a:ln>
            <a:noFill/>
          </a:ln>
          <a:effectLst>
            <a:outerShdw blurRad="254000" sx="102000" sy="102000" algn="ctr" rotWithShape="0">
              <a:prstClr val="black">
                <a:alpha val="20000"/>
              </a:prstClr>
            </a:outerShdw>
          </a:effectLst>
        </c:spPr>
      </c:pivotFmt>
      <c:pivotFmt>
        <c:idx val="58"/>
        <c:spPr>
          <a:solidFill>
            <a:schemeClr val="accent1"/>
          </a:solidFill>
          <a:ln>
            <a:noFill/>
          </a:ln>
          <a:effectLst>
            <a:outerShdw blurRad="254000" sx="102000" sy="102000" algn="ctr" rotWithShape="0">
              <a:prstClr val="black">
                <a:alpha val="20000"/>
              </a:prstClr>
            </a:outerShdw>
          </a:effectLst>
        </c:spPr>
      </c:pivotFmt>
      <c:pivotFmt>
        <c:idx val="59"/>
        <c:spPr>
          <a:solidFill>
            <a:schemeClr val="accent1"/>
          </a:solidFill>
          <a:ln>
            <a:noFill/>
          </a:ln>
          <a:effectLst>
            <a:outerShdw blurRad="254000" sx="102000" sy="102000" algn="ctr" rotWithShape="0">
              <a:prstClr val="black">
                <a:alpha val="20000"/>
              </a:prstClr>
            </a:outerShdw>
          </a:effectLst>
        </c:spPr>
      </c:pivotFmt>
      <c:pivotFmt>
        <c:idx val="60"/>
        <c:spPr>
          <a:solidFill>
            <a:schemeClr val="accent1"/>
          </a:solidFill>
          <a:ln>
            <a:noFill/>
          </a:ln>
          <a:effectLst>
            <a:outerShdw blurRad="254000" sx="102000" sy="102000" algn="ctr" rotWithShape="0">
              <a:prstClr val="black">
                <a:alpha val="20000"/>
              </a:prstClr>
            </a:outerShdw>
          </a:effectLst>
        </c:spPr>
      </c:pivotFmt>
      <c:pivotFmt>
        <c:idx val="61"/>
        <c:spPr>
          <a:solidFill>
            <a:schemeClr val="accent1"/>
          </a:solidFill>
          <a:ln>
            <a:noFill/>
          </a:ln>
          <a:effectLst>
            <a:outerShdw blurRad="254000" sx="102000" sy="102000" algn="ctr" rotWithShape="0">
              <a:prstClr val="black">
                <a:alpha val="20000"/>
              </a:prstClr>
            </a:outerShdw>
          </a:effectLst>
        </c:spPr>
      </c:pivotFmt>
      <c:pivotFmt>
        <c:idx val="62"/>
        <c:spPr>
          <a:solidFill>
            <a:schemeClr val="accent1"/>
          </a:solidFill>
          <a:ln>
            <a:noFill/>
          </a:ln>
          <a:effectLst>
            <a:outerShdw blurRad="254000" sx="102000" sy="102000" algn="ctr" rotWithShape="0">
              <a:prstClr val="black">
                <a:alpha val="20000"/>
              </a:prstClr>
            </a:outerShdw>
          </a:effectLst>
        </c:spPr>
      </c:pivotFmt>
      <c:pivotFmt>
        <c:idx val="63"/>
        <c:spPr>
          <a:solidFill>
            <a:schemeClr val="accent1"/>
          </a:solidFill>
          <a:ln>
            <a:noFill/>
          </a:ln>
          <a:effectLst>
            <a:outerShdw blurRad="254000" sx="102000" sy="102000" algn="ctr" rotWithShape="0">
              <a:prstClr val="black">
                <a:alpha val="20000"/>
              </a:prstClr>
            </a:outerShdw>
          </a:effectLst>
        </c:spPr>
      </c:pivotFmt>
      <c:pivotFmt>
        <c:idx val="6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5"/>
        <c:spPr>
          <a:solidFill>
            <a:schemeClr val="accent1"/>
          </a:solidFill>
          <a:ln>
            <a:noFill/>
          </a:ln>
          <a:effectLst>
            <a:outerShdw blurRad="254000" sx="102000" sy="102000" algn="ctr" rotWithShape="0">
              <a:prstClr val="black">
                <a:alpha val="20000"/>
              </a:prstClr>
            </a:outerShdw>
          </a:effectLst>
        </c:spPr>
      </c:pivotFmt>
      <c:pivotFmt>
        <c:idx val="66"/>
        <c:spPr>
          <a:solidFill>
            <a:schemeClr val="accent1"/>
          </a:solidFill>
          <a:ln>
            <a:noFill/>
          </a:ln>
          <a:effectLst>
            <a:outerShdw blurRad="254000" sx="102000" sy="102000" algn="ctr" rotWithShape="0">
              <a:prstClr val="black">
                <a:alpha val="20000"/>
              </a:prstClr>
            </a:outerShdw>
          </a:effectLst>
        </c:spPr>
      </c:pivotFmt>
      <c:pivotFmt>
        <c:idx val="67"/>
        <c:spPr>
          <a:solidFill>
            <a:schemeClr val="accent1"/>
          </a:solidFill>
          <a:ln>
            <a:noFill/>
          </a:ln>
          <a:effectLst>
            <a:outerShdw blurRad="254000" sx="102000" sy="102000" algn="ctr" rotWithShape="0">
              <a:prstClr val="black">
                <a:alpha val="20000"/>
              </a:prstClr>
            </a:outerShdw>
          </a:effectLst>
        </c:spPr>
      </c:pivotFmt>
      <c:pivotFmt>
        <c:idx val="68"/>
        <c:spPr>
          <a:solidFill>
            <a:schemeClr val="accent1"/>
          </a:solidFill>
          <a:ln>
            <a:noFill/>
          </a:ln>
          <a:effectLst>
            <a:outerShdw blurRad="254000" sx="102000" sy="102000" algn="ctr" rotWithShape="0">
              <a:prstClr val="black">
                <a:alpha val="20000"/>
              </a:prstClr>
            </a:outerShdw>
          </a:effectLst>
        </c:spPr>
      </c:pivotFmt>
      <c:pivotFmt>
        <c:idx val="69"/>
        <c:spPr>
          <a:solidFill>
            <a:schemeClr val="accent1"/>
          </a:solidFill>
          <a:ln>
            <a:noFill/>
          </a:ln>
          <a:effectLst>
            <a:outerShdw blurRad="254000" sx="102000" sy="102000" algn="ctr" rotWithShape="0">
              <a:prstClr val="black">
                <a:alpha val="20000"/>
              </a:prstClr>
            </a:outerShdw>
          </a:effectLst>
        </c:spPr>
      </c:pivotFmt>
      <c:pivotFmt>
        <c:idx val="70"/>
        <c:spPr>
          <a:solidFill>
            <a:schemeClr val="accent1"/>
          </a:solidFill>
          <a:ln>
            <a:noFill/>
          </a:ln>
          <a:effectLst>
            <a:outerShdw blurRad="254000" sx="102000" sy="102000" algn="ctr" rotWithShape="0">
              <a:prstClr val="black">
                <a:alpha val="20000"/>
              </a:prstClr>
            </a:outerShdw>
          </a:effectLst>
        </c:spPr>
      </c:pivotFmt>
      <c:pivotFmt>
        <c:idx val="71"/>
        <c:spPr>
          <a:solidFill>
            <a:schemeClr val="accent1"/>
          </a:solidFill>
          <a:ln>
            <a:noFill/>
          </a:ln>
          <a:effectLst>
            <a:outerShdw blurRad="254000" sx="102000" sy="102000" algn="ctr" rotWithShape="0">
              <a:prstClr val="black">
                <a:alpha val="20000"/>
              </a:prstClr>
            </a:outerShdw>
          </a:effectLst>
        </c:spPr>
      </c:pivotFmt>
      <c:pivotFmt>
        <c:idx val="72"/>
        <c:spPr>
          <a:solidFill>
            <a:schemeClr val="accent1"/>
          </a:solidFill>
          <a:ln>
            <a:noFill/>
          </a:ln>
          <a:effectLst>
            <a:outerShdw blurRad="254000" sx="102000" sy="102000" algn="ctr" rotWithShape="0">
              <a:prstClr val="black">
                <a:alpha val="20000"/>
              </a:prstClr>
            </a:outerShdw>
          </a:effectLst>
        </c:spPr>
      </c:pivotFmt>
      <c:pivotFmt>
        <c:idx val="7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74"/>
        <c:spPr>
          <a:solidFill>
            <a:schemeClr val="accent1"/>
          </a:solidFill>
          <a:ln>
            <a:noFill/>
          </a:ln>
          <a:effectLst>
            <a:outerShdw blurRad="254000" sx="102000" sy="102000" algn="ctr" rotWithShape="0">
              <a:prstClr val="black">
                <a:alpha val="20000"/>
              </a:prstClr>
            </a:outerShdw>
          </a:effectLst>
        </c:spPr>
      </c:pivotFmt>
      <c:pivotFmt>
        <c:idx val="75"/>
        <c:spPr>
          <a:solidFill>
            <a:schemeClr val="accent1"/>
          </a:solidFill>
          <a:ln>
            <a:noFill/>
          </a:ln>
          <a:effectLst>
            <a:outerShdw blurRad="254000" sx="102000" sy="102000" algn="ctr" rotWithShape="0">
              <a:prstClr val="black">
                <a:alpha val="20000"/>
              </a:prstClr>
            </a:outerShdw>
          </a:effectLst>
        </c:spPr>
      </c:pivotFmt>
      <c:pivotFmt>
        <c:idx val="76"/>
        <c:spPr>
          <a:solidFill>
            <a:schemeClr val="accent1"/>
          </a:solidFill>
          <a:ln>
            <a:noFill/>
          </a:ln>
          <a:effectLst>
            <a:outerShdw blurRad="254000" sx="102000" sy="102000" algn="ctr" rotWithShape="0">
              <a:prstClr val="black">
                <a:alpha val="20000"/>
              </a:prstClr>
            </a:outerShdw>
          </a:effectLst>
        </c:spPr>
      </c:pivotFmt>
      <c:pivotFmt>
        <c:idx val="77"/>
        <c:spPr>
          <a:solidFill>
            <a:schemeClr val="accent1"/>
          </a:solidFill>
          <a:ln>
            <a:noFill/>
          </a:ln>
          <a:effectLst>
            <a:outerShdw blurRad="254000" sx="102000" sy="102000" algn="ctr" rotWithShape="0">
              <a:prstClr val="black">
                <a:alpha val="20000"/>
              </a:prstClr>
            </a:outerShdw>
          </a:effectLst>
        </c:spPr>
      </c:pivotFmt>
      <c:pivotFmt>
        <c:idx val="78"/>
        <c:spPr>
          <a:solidFill>
            <a:schemeClr val="accent1"/>
          </a:solidFill>
          <a:ln>
            <a:noFill/>
          </a:ln>
          <a:effectLst>
            <a:outerShdw blurRad="254000" sx="102000" sy="102000" algn="ctr" rotWithShape="0">
              <a:prstClr val="black">
                <a:alpha val="20000"/>
              </a:prstClr>
            </a:outerShdw>
          </a:effectLst>
        </c:spPr>
      </c:pivotFmt>
      <c:pivotFmt>
        <c:idx val="79"/>
        <c:spPr>
          <a:solidFill>
            <a:schemeClr val="accent1"/>
          </a:solidFill>
          <a:ln>
            <a:noFill/>
          </a:ln>
          <a:effectLst>
            <a:outerShdw blurRad="254000" sx="102000" sy="102000" algn="ctr" rotWithShape="0">
              <a:prstClr val="black">
                <a:alpha val="20000"/>
              </a:prstClr>
            </a:outerShdw>
          </a:effectLst>
        </c:spPr>
      </c:pivotFmt>
      <c:pivotFmt>
        <c:idx val="80"/>
        <c:spPr>
          <a:solidFill>
            <a:schemeClr val="accent1"/>
          </a:solidFill>
          <a:ln>
            <a:noFill/>
          </a:ln>
          <a:effectLst>
            <a:outerShdw blurRad="254000" sx="102000" sy="102000" algn="ctr" rotWithShape="0">
              <a:prstClr val="black">
                <a:alpha val="20000"/>
              </a:prstClr>
            </a:outerShdw>
          </a:effectLst>
        </c:spPr>
      </c:pivotFmt>
      <c:pivotFmt>
        <c:idx val="8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46409656605424321"/>
          <c:y val="0.91417350210735226"/>
          <c:w val="4.848600174978128E-2"/>
          <c:h val="8.5826497892647763E-2"/>
        </c:manualLayout>
      </c:layout>
      <c:pieChart>
        <c:varyColors val="1"/>
        <c:dLbls>
          <c:dLblPos val="ctr"/>
          <c:showLegendKey val="0"/>
          <c:showVal val="0"/>
          <c:showCatName val="0"/>
          <c:showSerName val="0"/>
          <c:showPercent val="1"/>
          <c:showBubbleSize val="0"/>
          <c:showLeaderLines val="0"/>
        </c:dLbls>
        <c:firstSliceAng val="0"/>
      </c:pieChart>
      <c:spPr>
        <a:noFill/>
        <a:ln w="25400">
          <a:noFill/>
        </a:ln>
        <a:effectLst/>
      </c:spPr>
    </c:plotArea>
    <c:legend>
      <c:legendPos val="r"/>
      <c:layout>
        <c:manualLayout>
          <c:xMode val="edge"/>
          <c:yMode val="edge"/>
          <c:x val="0.21473851706036745"/>
          <c:y val="5.2557976384332884E-4"/>
          <c:w val="0.78387259405074361"/>
          <c:h val="0.109492686794726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[consult par genre 2024.xlsx]Chiffres consultations!Tableau croisé dynamique3</c:name>
    <c:fmtId val="-1"/>
  </c:pivotSource>
  <c:chart>
    <c:title>
      <c:tx>
        <c:rich>
          <a:bodyPr rot="0" spcFirstLastPara="1" vertOverflow="ellipsis" vert="horz" wrap="square" anchor="ctr" anchorCtr="1"/>
          <a:lstStyle/>
          <a:p>
            <a:pPr>
              <a:defRPr sz="1400" b="0" i="1" u="none" strike="noStrike" kern="1200" spc="0" baseline="0">
                <a:solidFill>
                  <a:sysClr val="windowText" lastClr="000000"/>
                </a:solidFill>
                <a:latin typeface="Roboto" panose="02000000000000000000" pitchFamily="2" charset="0"/>
                <a:ea typeface="Roboto" panose="02000000000000000000" pitchFamily="2" charset="0"/>
                <a:cs typeface="+mn-cs"/>
              </a:defRPr>
            </a:pPr>
            <a:r>
              <a:rPr lang="en-US" sz="1400" i="1" dirty="0"/>
              <a:t>Femmes</a:t>
            </a:r>
            <a:endParaRPr lang="fr-FR" sz="1400" i="1" dirty="0"/>
          </a:p>
        </c:rich>
      </c:tx>
      <c:layout>
        <c:manualLayout>
          <c:xMode val="edge"/>
          <c:yMode val="edge"/>
          <c:x val="0.12935606566355609"/>
          <c:y val="0.13240426329915164"/>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ysClr val="windowText" lastClr="000000"/>
              </a:solidFill>
              <a:latin typeface="Roboto" panose="02000000000000000000" pitchFamily="2" charset="0"/>
              <a:ea typeface="Roboto" panose="02000000000000000000" pitchFamily="2" charset="0"/>
              <a:cs typeface="+mn-cs"/>
            </a:defRPr>
          </a:pPr>
          <a:endParaRPr lang="en-US"/>
        </a:p>
      </c:txPr>
    </c:title>
    <c:autoTitleDeleted val="0"/>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dLbl>
          <c:idx val="0"/>
          <c:showLegendKey val="0"/>
          <c:showVal val="0"/>
          <c:showCatName val="0"/>
          <c:showSerName val="0"/>
          <c:showPercent val="0"/>
          <c:showBubbleSize val="0"/>
          <c:extLst>
            <c:ext xmlns:c15="http://schemas.microsoft.com/office/drawing/2012/chart" uri="{CE6537A1-D6FC-4f65-9D91-7224C49458BB}"/>
          </c:extLst>
        </c:dLbl>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3"/>
        <c:spPr>
          <a:solidFill>
            <a:schemeClr val="accent1"/>
          </a:solidFill>
          <a:ln w="19050">
            <a:noFill/>
          </a:ln>
          <a:effectLst>
            <a:outerShdw blurRad="254000" sx="102000" sy="102000" algn="ctr" rotWithShape="0">
              <a:prstClr val="black">
                <a:alpha val="20000"/>
              </a:prstClr>
            </a:outerShdw>
          </a:effectLst>
        </c:spPr>
      </c:pivotFmt>
      <c:pivotFmt>
        <c:idx val="24"/>
        <c:spPr>
          <a:solidFill>
            <a:schemeClr val="accent1"/>
          </a:solidFill>
          <a:ln w="19050">
            <a:noFill/>
          </a:ln>
          <a:effectLst>
            <a:outerShdw blurRad="254000" sx="102000" sy="102000" algn="ctr" rotWithShape="0">
              <a:prstClr val="black">
                <a:alpha val="20000"/>
              </a:prstClr>
            </a:outerShdw>
          </a:effectLst>
        </c:spPr>
        <c:dLbl>
          <c:idx val="0"/>
          <c:layout>
            <c:manualLayout>
              <c:x val="4.1198016304996699E-2"/>
              <c:y val="-5.135872268662873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5"/>
        <c:spPr>
          <a:solidFill>
            <a:schemeClr val="accent1"/>
          </a:solidFill>
          <a:ln w="19050">
            <a:noFill/>
          </a:ln>
          <a:effectLst>
            <a:outerShdw blurRad="254000" sx="102000" sy="102000" algn="ctr" rotWithShape="0">
              <a:prstClr val="black">
                <a:alpha val="20000"/>
              </a:prstClr>
            </a:outerShdw>
          </a:effectLst>
        </c:spPr>
        <c:dLbl>
          <c:idx val="0"/>
          <c:layout>
            <c:manualLayout>
              <c:x val="6.434498233364111E-2"/>
              <c:y val="3.391771714205986E-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w="19050">
            <a:noFill/>
          </a:ln>
          <a:effectLst>
            <a:outerShdw blurRad="254000" sx="102000" sy="102000" algn="ctr" rotWithShape="0">
              <a:prstClr val="black">
                <a:alpha val="20000"/>
              </a:prstClr>
            </a:outerShdw>
          </a:effectLst>
        </c:spPr>
        <c:dLbl>
          <c:idx val="0"/>
          <c:layout>
            <c:manualLayout>
              <c:x val="1.0740155906953973E-2"/>
              <c:y val="6.1638134986593547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7"/>
        <c:spPr>
          <a:solidFill>
            <a:schemeClr val="accent1"/>
          </a:solidFill>
          <a:ln w="19050">
            <a:noFill/>
          </a:ln>
          <a:effectLst>
            <a:outerShdw blurRad="254000" sx="102000" sy="102000" algn="ctr" rotWithShape="0">
              <a:prstClr val="black">
                <a:alpha val="20000"/>
              </a:prstClr>
            </a:outerShdw>
          </a:effectLst>
        </c:spPr>
        <c:dLbl>
          <c:idx val="0"/>
          <c:layout>
            <c:manualLayout>
              <c:x val="-6.0784023324076425E-2"/>
              <c:y val="-4.9087754631595551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8"/>
        <c:spPr>
          <a:solidFill>
            <a:schemeClr val="accent1"/>
          </a:solidFill>
          <a:ln w="19050">
            <a:noFill/>
          </a:ln>
          <a:effectLst>
            <a:outerShdw blurRad="254000" sx="102000" sy="102000" algn="ctr" rotWithShape="0">
              <a:prstClr val="black">
                <a:alpha val="20000"/>
              </a:prstClr>
            </a:outerShdw>
          </a:effectLst>
        </c:spPr>
      </c:pivotFmt>
      <c:pivotFmt>
        <c:idx val="29"/>
        <c:spPr>
          <a:solidFill>
            <a:schemeClr val="accent1"/>
          </a:solidFill>
          <a:ln w="19050">
            <a:noFill/>
          </a:ln>
          <a:effectLst>
            <a:outerShdw blurRad="254000" sx="102000" sy="102000" algn="ctr" rotWithShape="0">
              <a:prstClr val="black">
                <a:alpha val="20000"/>
              </a:prstClr>
            </a:outerShdw>
          </a:effectLst>
        </c:spPr>
        <c:dLbl>
          <c:idx val="0"/>
          <c:layout>
            <c:manualLayout>
              <c:x val="-3.525829917475936E-2"/>
              <c:y val="5.736699707605875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0"/>
        <c:spPr>
          <a:solidFill>
            <a:schemeClr val="accent1"/>
          </a:solidFill>
          <a:ln w="19050">
            <a:noFill/>
          </a:ln>
          <a:effectLst>
            <a:outerShdw blurRad="254000" sx="102000" sy="102000" algn="ctr" rotWithShape="0">
              <a:prstClr val="black">
                <a:alpha val="20000"/>
              </a:prstClr>
            </a:outerShdw>
          </a:effectLst>
        </c:spPr>
        <c:dLbl>
          <c:idx val="0"/>
          <c:layout>
            <c:manualLayout>
              <c:x val="-6.2204715296873797E-2"/>
              <c:y val="-2.714824745520061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1"/>
        <c:spPr>
          <a:solidFill>
            <a:schemeClr val="accent1"/>
          </a:solidFill>
          <a:ln w="19050">
            <a:noFill/>
          </a:ln>
          <a:effectLst>
            <a:outerShdw blurRad="254000" sx="102000" sy="102000" algn="ctr" rotWithShape="0">
              <a:prstClr val="black">
                <a:alpha val="20000"/>
              </a:prstClr>
            </a:outerShdw>
          </a:effectLst>
        </c:spPr>
      </c:pivotFmt>
      <c:pivotFmt>
        <c:idx val="3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extLst>
            <c:ext xmlns:c15="http://schemas.microsoft.com/office/drawing/2012/chart" uri="{CE6537A1-D6FC-4f65-9D91-7224C49458BB}"/>
          </c:extLst>
        </c:dLbl>
      </c:pivotFmt>
      <c:pivotFmt>
        <c:idx val="33"/>
        <c:spPr>
          <a:solidFill>
            <a:schemeClr val="accent1"/>
          </a:solidFill>
          <a:ln w="19050">
            <a:noFill/>
          </a:ln>
          <a:effectLst>
            <a:outerShdw blurRad="254000" sx="102000" sy="102000" algn="ctr" rotWithShape="0">
              <a:prstClr val="black">
                <a:alpha val="20000"/>
              </a:prstClr>
            </a:outerShdw>
          </a:effectLst>
        </c:spPr>
      </c:pivotFmt>
      <c:pivotFmt>
        <c:idx val="34"/>
        <c:spPr>
          <a:solidFill>
            <a:schemeClr val="accent1"/>
          </a:solidFill>
          <a:ln w="19050">
            <a:noFill/>
          </a:ln>
          <a:effectLst>
            <a:outerShdw blurRad="254000" sx="102000" sy="102000" algn="ctr" rotWithShape="0">
              <a:prstClr val="black">
                <a:alpha val="20000"/>
              </a:prstClr>
            </a:outerShdw>
          </a:effectLst>
        </c:spPr>
      </c:pivotFmt>
      <c:pivotFmt>
        <c:idx val="35"/>
        <c:spPr>
          <a:solidFill>
            <a:schemeClr val="accent1"/>
          </a:solidFill>
          <a:ln w="19050">
            <a:noFill/>
          </a:ln>
          <a:effectLst>
            <a:outerShdw blurRad="254000" sx="102000" sy="102000" algn="ctr" rotWithShape="0">
              <a:prstClr val="black">
                <a:alpha val="20000"/>
              </a:prstClr>
            </a:outerShdw>
          </a:effectLst>
        </c:spPr>
      </c:pivotFmt>
      <c:pivotFmt>
        <c:idx val="36"/>
        <c:spPr>
          <a:solidFill>
            <a:schemeClr val="accent1"/>
          </a:solidFill>
          <a:ln w="19050">
            <a:noFill/>
          </a:ln>
          <a:effectLst>
            <a:outerShdw blurRad="254000" sx="102000" sy="102000" algn="ctr" rotWithShape="0">
              <a:prstClr val="black">
                <a:alpha val="20000"/>
              </a:prstClr>
            </a:outerShdw>
          </a:effectLst>
        </c:spPr>
      </c:pivotFmt>
      <c:pivotFmt>
        <c:idx val="37"/>
        <c:spPr>
          <a:solidFill>
            <a:schemeClr val="accent1"/>
          </a:solidFill>
          <a:ln w="19050">
            <a:noFill/>
          </a:ln>
          <a:effectLst>
            <a:outerShdw blurRad="254000" sx="102000" sy="102000" algn="ctr" rotWithShape="0">
              <a:prstClr val="black">
                <a:alpha val="20000"/>
              </a:prstClr>
            </a:outerShdw>
          </a:effectLst>
        </c:spPr>
      </c:pivotFmt>
      <c:pivotFmt>
        <c:idx val="38"/>
        <c:spPr>
          <a:solidFill>
            <a:schemeClr val="accent1"/>
          </a:solidFill>
          <a:ln w="19050">
            <a:noFill/>
          </a:ln>
          <a:effectLst>
            <a:outerShdw blurRad="254000" sx="102000" sy="102000" algn="ctr" rotWithShape="0">
              <a:prstClr val="black">
                <a:alpha val="20000"/>
              </a:prstClr>
            </a:outerShdw>
          </a:effectLst>
        </c:spPr>
      </c:pivotFmt>
      <c:pivotFmt>
        <c:idx val="39"/>
        <c:spPr>
          <a:solidFill>
            <a:schemeClr val="accent1"/>
          </a:solidFill>
          <a:ln w="19050">
            <a:noFill/>
          </a:ln>
          <a:effectLst>
            <a:outerShdw blurRad="254000" sx="102000" sy="102000" algn="ctr" rotWithShape="0">
              <a:prstClr val="black">
                <a:alpha val="20000"/>
              </a:prstClr>
            </a:outerShdw>
          </a:effectLst>
        </c:spPr>
      </c:pivotFmt>
      <c:pivotFmt>
        <c:idx val="40"/>
        <c:spPr>
          <a:solidFill>
            <a:schemeClr val="accent1"/>
          </a:solidFill>
          <a:ln w="19050">
            <a:noFill/>
          </a:ln>
          <a:effectLst>
            <a:outerShdw blurRad="254000" sx="102000" sy="102000" algn="ctr" rotWithShape="0">
              <a:prstClr val="black">
                <a:alpha val="20000"/>
              </a:prstClr>
            </a:outerShdw>
          </a:effectLst>
        </c:spPr>
      </c:pivotFmt>
      <c:pivotFmt>
        <c:idx val="41"/>
        <c:spPr>
          <a:solidFill>
            <a:schemeClr val="accent1"/>
          </a:solidFill>
          <a:ln w="19050">
            <a:noFill/>
          </a:ln>
          <a:effectLst>
            <a:outerShdw blurRad="254000" sx="102000" sy="102000" algn="ctr" rotWithShape="0">
              <a:prstClr val="black">
                <a:alpha val="20000"/>
              </a:prstClr>
            </a:outerShdw>
          </a:effectLst>
        </c:spPr>
      </c:pivotFmt>
      <c:pivotFmt>
        <c:idx val="4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43"/>
        <c:spPr>
          <a:solidFill>
            <a:schemeClr val="accent1"/>
          </a:solidFill>
          <a:ln w="19050">
            <a:noFill/>
          </a:ln>
          <a:effectLst>
            <a:outerShdw blurRad="254000" sx="102000" sy="102000" algn="ctr" rotWithShape="0">
              <a:prstClr val="black">
                <a:alpha val="20000"/>
              </a:prstClr>
            </a:outerShdw>
          </a:effectLst>
        </c:spPr>
      </c:pivotFmt>
      <c:pivotFmt>
        <c:idx val="44"/>
        <c:spPr>
          <a:solidFill>
            <a:schemeClr val="accent1"/>
          </a:solidFill>
          <a:ln w="19050">
            <a:noFill/>
          </a:ln>
          <a:effectLst>
            <a:outerShdw blurRad="254000" sx="102000" sy="102000" algn="ctr" rotWithShape="0">
              <a:prstClr val="black">
                <a:alpha val="20000"/>
              </a:prstClr>
            </a:outerShdw>
          </a:effectLst>
        </c:spPr>
        <c:dLbl>
          <c:idx val="0"/>
          <c:layout>
            <c:manualLayout>
              <c:x val="4.1198016304996699E-2"/>
              <c:y val="-5.135872268662873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5"/>
        <c:spPr>
          <a:solidFill>
            <a:schemeClr val="accent1"/>
          </a:solidFill>
          <a:ln w="19050">
            <a:noFill/>
          </a:ln>
          <a:effectLst>
            <a:outerShdw blurRad="254000" sx="102000" sy="102000" algn="ctr" rotWithShape="0">
              <a:prstClr val="black">
                <a:alpha val="20000"/>
              </a:prstClr>
            </a:outerShdw>
          </a:effectLst>
        </c:spPr>
        <c:dLbl>
          <c:idx val="0"/>
          <c:layout>
            <c:manualLayout>
              <c:x val="6.434498233364111E-2"/>
              <c:y val="3.391771714205986E-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6"/>
        <c:spPr>
          <a:solidFill>
            <a:schemeClr val="accent1"/>
          </a:solidFill>
          <a:ln w="19050">
            <a:noFill/>
          </a:ln>
          <a:effectLst>
            <a:outerShdw blurRad="254000" sx="102000" sy="102000" algn="ctr" rotWithShape="0">
              <a:prstClr val="black">
                <a:alpha val="20000"/>
              </a:prstClr>
            </a:outerShdw>
          </a:effectLst>
        </c:spPr>
        <c:dLbl>
          <c:idx val="0"/>
          <c:layout>
            <c:manualLayout>
              <c:x val="1.0740155906953973E-2"/>
              <c:y val="6.1638134986593547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7"/>
        <c:spPr>
          <a:solidFill>
            <a:schemeClr val="accent1"/>
          </a:solidFill>
          <a:ln w="19050">
            <a:noFill/>
          </a:ln>
          <a:effectLst>
            <a:outerShdw blurRad="254000" sx="102000" sy="102000" algn="ctr" rotWithShape="0">
              <a:prstClr val="black">
                <a:alpha val="20000"/>
              </a:prstClr>
            </a:outerShdw>
          </a:effectLst>
        </c:spPr>
        <c:dLbl>
          <c:idx val="0"/>
          <c:layout>
            <c:manualLayout>
              <c:x val="-6.0784023324076425E-2"/>
              <c:y val="-4.9087754631595551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8"/>
        <c:spPr>
          <a:solidFill>
            <a:schemeClr val="accent1"/>
          </a:solidFill>
          <a:ln w="19050">
            <a:noFill/>
          </a:ln>
          <a:effectLst>
            <a:outerShdw blurRad="254000" sx="102000" sy="102000" algn="ctr" rotWithShape="0">
              <a:prstClr val="black">
                <a:alpha val="20000"/>
              </a:prstClr>
            </a:outerShdw>
          </a:effectLst>
        </c:spPr>
      </c:pivotFmt>
      <c:pivotFmt>
        <c:idx val="49"/>
        <c:spPr>
          <a:solidFill>
            <a:schemeClr val="accent1"/>
          </a:solidFill>
          <a:ln w="19050">
            <a:noFill/>
          </a:ln>
          <a:effectLst>
            <a:outerShdw blurRad="254000" sx="102000" sy="102000" algn="ctr" rotWithShape="0">
              <a:prstClr val="black">
                <a:alpha val="20000"/>
              </a:prstClr>
            </a:outerShdw>
          </a:effectLst>
        </c:spPr>
        <c:dLbl>
          <c:idx val="0"/>
          <c:layout>
            <c:manualLayout>
              <c:x val="-3.525829917475936E-2"/>
              <c:y val="5.736699707605875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50"/>
        <c:spPr>
          <a:solidFill>
            <a:schemeClr val="accent1"/>
          </a:solidFill>
          <a:ln w="19050">
            <a:noFill/>
          </a:ln>
          <a:effectLst>
            <a:outerShdw blurRad="254000" sx="102000" sy="102000" algn="ctr" rotWithShape="0">
              <a:prstClr val="black">
                <a:alpha val="20000"/>
              </a:prstClr>
            </a:outerShdw>
          </a:effectLst>
        </c:spPr>
        <c:dLbl>
          <c:idx val="0"/>
          <c:layout>
            <c:manualLayout>
              <c:x val="-6.2204715296873797E-2"/>
              <c:y val="-2.714824745520061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51"/>
        <c:spPr>
          <a:solidFill>
            <a:schemeClr val="accent1"/>
          </a:solidFill>
          <a:ln w="19050">
            <a:noFill/>
          </a:ln>
          <a:effectLst>
            <a:outerShdw blurRad="254000" sx="102000" sy="102000" algn="ctr" rotWithShape="0">
              <a:prstClr val="black">
                <a:alpha val="20000"/>
              </a:prstClr>
            </a:outerShdw>
          </a:effectLst>
        </c:spPr>
      </c:pivotFmt>
      <c:pivotFmt>
        <c:idx val="5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extLst>
            <c:ext xmlns:c15="http://schemas.microsoft.com/office/drawing/2012/chart" uri="{CE6537A1-D6FC-4f65-9D91-7224C49458BB}"/>
          </c:extLst>
        </c:dLbl>
      </c:pivotFmt>
      <c:pivotFmt>
        <c:idx val="53"/>
        <c:spPr>
          <a:solidFill>
            <a:schemeClr val="accent1"/>
          </a:solidFill>
          <a:ln w="19050">
            <a:noFill/>
          </a:ln>
          <a:effectLst>
            <a:outerShdw blurRad="254000" sx="102000" sy="102000" algn="ctr" rotWithShape="0">
              <a:prstClr val="black">
                <a:alpha val="20000"/>
              </a:prstClr>
            </a:outerShdw>
          </a:effectLst>
        </c:spPr>
      </c:pivotFmt>
      <c:pivotFmt>
        <c:idx val="54"/>
        <c:spPr>
          <a:solidFill>
            <a:schemeClr val="accent1"/>
          </a:solidFill>
          <a:ln w="19050">
            <a:noFill/>
          </a:ln>
          <a:effectLst>
            <a:outerShdw blurRad="254000" sx="102000" sy="102000" algn="ctr" rotWithShape="0">
              <a:prstClr val="black">
                <a:alpha val="20000"/>
              </a:prstClr>
            </a:outerShdw>
          </a:effectLst>
        </c:spPr>
      </c:pivotFmt>
      <c:pivotFmt>
        <c:idx val="55"/>
        <c:spPr>
          <a:solidFill>
            <a:schemeClr val="accent1"/>
          </a:solidFill>
          <a:ln w="19050">
            <a:noFill/>
          </a:ln>
          <a:effectLst>
            <a:outerShdw blurRad="254000" sx="102000" sy="102000" algn="ctr" rotWithShape="0">
              <a:prstClr val="black">
                <a:alpha val="20000"/>
              </a:prstClr>
            </a:outerShdw>
          </a:effectLst>
        </c:spPr>
      </c:pivotFmt>
      <c:pivotFmt>
        <c:idx val="56"/>
        <c:spPr>
          <a:solidFill>
            <a:schemeClr val="accent1"/>
          </a:solidFill>
          <a:ln w="19050">
            <a:noFill/>
          </a:ln>
          <a:effectLst>
            <a:outerShdw blurRad="254000" sx="102000" sy="102000" algn="ctr" rotWithShape="0">
              <a:prstClr val="black">
                <a:alpha val="20000"/>
              </a:prstClr>
            </a:outerShdw>
          </a:effectLst>
        </c:spPr>
      </c:pivotFmt>
      <c:pivotFmt>
        <c:idx val="57"/>
        <c:spPr>
          <a:solidFill>
            <a:schemeClr val="accent1"/>
          </a:solidFill>
          <a:ln w="19050">
            <a:noFill/>
          </a:ln>
          <a:effectLst>
            <a:outerShdw blurRad="254000" sx="102000" sy="102000" algn="ctr" rotWithShape="0">
              <a:prstClr val="black">
                <a:alpha val="20000"/>
              </a:prstClr>
            </a:outerShdw>
          </a:effectLst>
        </c:spPr>
      </c:pivotFmt>
      <c:pivotFmt>
        <c:idx val="58"/>
        <c:spPr>
          <a:solidFill>
            <a:schemeClr val="accent1"/>
          </a:solidFill>
          <a:ln w="19050">
            <a:noFill/>
          </a:ln>
          <a:effectLst>
            <a:outerShdw blurRad="254000" sx="102000" sy="102000" algn="ctr" rotWithShape="0">
              <a:prstClr val="black">
                <a:alpha val="20000"/>
              </a:prstClr>
            </a:outerShdw>
          </a:effectLst>
        </c:spPr>
      </c:pivotFmt>
      <c:pivotFmt>
        <c:idx val="59"/>
        <c:spPr>
          <a:solidFill>
            <a:schemeClr val="accent1"/>
          </a:solidFill>
          <a:ln w="19050">
            <a:noFill/>
          </a:ln>
          <a:effectLst>
            <a:outerShdw blurRad="254000" sx="102000" sy="102000" algn="ctr" rotWithShape="0">
              <a:prstClr val="black">
                <a:alpha val="20000"/>
              </a:prstClr>
            </a:outerShdw>
          </a:effectLst>
        </c:spPr>
      </c:pivotFmt>
      <c:pivotFmt>
        <c:idx val="60"/>
        <c:spPr>
          <a:solidFill>
            <a:schemeClr val="accent1"/>
          </a:solidFill>
          <a:ln w="19050">
            <a:noFill/>
          </a:ln>
          <a:effectLst>
            <a:outerShdw blurRad="254000" sx="102000" sy="102000" algn="ctr" rotWithShape="0">
              <a:prstClr val="black">
                <a:alpha val="20000"/>
              </a:prstClr>
            </a:outerShdw>
          </a:effectLst>
        </c:spPr>
      </c:pivotFmt>
      <c:pivotFmt>
        <c:idx val="61"/>
        <c:spPr>
          <a:solidFill>
            <a:schemeClr val="accent1"/>
          </a:solidFill>
          <a:ln w="19050">
            <a:noFill/>
          </a:ln>
          <a:effectLst>
            <a:outerShdw blurRad="254000" sx="102000" sy="102000" algn="ctr" rotWithShape="0">
              <a:prstClr val="black">
                <a:alpha val="20000"/>
              </a:prstClr>
            </a:outerShdw>
          </a:effectLst>
        </c:spPr>
      </c:pivotFmt>
      <c:pivotFmt>
        <c:idx val="6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3"/>
        <c:spPr>
          <a:solidFill>
            <a:schemeClr val="accent1"/>
          </a:solidFill>
          <a:ln w="19050">
            <a:noFill/>
          </a:ln>
          <a:effectLst>
            <a:outerShdw blurRad="254000" sx="102000" sy="102000" algn="ctr" rotWithShape="0">
              <a:prstClr val="black">
                <a:alpha val="20000"/>
              </a:prstClr>
            </a:outerShdw>
          </a:effectLst>
        </c:spPr>
      </c:pivotFmt>
      <c:pivotFmt>
        <c:idx val="64"/>
        <c:spPr>
          <a:solidFill>
            <a:schemeClr val="accent1"/>
          </a:solidFill>
          <a:ln w="19050">
            <a:noFill/>
          </a:ln>
          <a:effectLst>
            <a:outerShdw blurRad="254000" sx="102000" sy="102000" algn="ctr" rotWithShape="0">
              <a:prstClr val="black">
                <a:alpha val="20000"/>
              </a:prstClr>
            </a:outerShdw>
          </a:effectLst>
        </c:spPr>
        <c:dLbl>
          <c:idx val="0"/>
          <c:layout>
            <c:manualLayout>
              <c:x val="4.1198016304996699E-2"/>
              <c:y val="-5.1358722686628736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5"/>
        <c:spPr>
          <a:solidFill>
            <a:schemeClr val="accent1"/>
          </a:solidFill>
          <a:ln w="19050">
            <a:noFill/>
          </a:ln>
          <a:effectLst>
            <a:outerShdw blurRad="254000" sx="102000" sy="102000" algn="ctr" rotWithShape="0">
              <a:prstClr val="black">
                <a:alpha val="20000"/>
              </a:prstClr>
            </a:outerShdw>
          </a:effectLst>
        </c:spPr>
        <c:dLbl>
          <c:idx val="0"/>
          <c:layout>
            <c:manualLayout>
              <c:x val="6.434498233364111E-2"/>
              <c:y val="3.391771714205986E-3"/>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6"/>
        <c:spPr>
          <a:solidFill>
            <a:schemeClr val="accent1"/>
          </a:solidFill>
          <a:ln w="19050">
            <a:noFill/>
          </a:ln>
          <a:effectLst>
            <a:outerShdw blurRad="254000" sx="102000" sy="102000" algn="ctr" rotWithShape="0">
              <a:prstClr val="black">
                <a:alpha val="20000"/>
              </a:prstClr>
            </a:outerShdw>
          </a:effectLst>
        </c:spPr>
        <c:dLbl>
          <c:idx val="0"/>
          <c:layout>
            <c:manualLayout>
              <c:x val="1.0740155906953973E-2"/>
              <c:y val="6.1638134986593547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7"/>
        <c:spPr>
          <a:solidFill>
            <a:schemeClr val="accent1"/>
          </a:solidFill>
          <a:ln w="19050">
            <a:noFill/>
          </a:ln>
          <a:effectLst>
            <a:outerShdw blurRad="254000" sx="102000" sy="102000" algn="ctr" rotWithShape="0">
              <a:prstClr val="black">
                <a:alpha val="20000"/>
              </a:prstClr>
            </a:outerShdw>
          </a:effectLst>
        </c:spPr>
        <c:dLbl>
          <c:idx val="0"/>
          <c:layout>
            <c:manualLayout>
              <c:x val="-6.0784023324076425E-2"/>
              <c:y val="-4.9087754631595551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8"/>
        <c:spPr>
          <a:solidFill>
            <a:schemeClr val="accent1"/>
          </a:solidFill>
          <a:ln w="19050">
            <a:noFill/>
          </a:ln>
          <a:effectLst>
            <a:outerShdw blurRad="254000" sx="102000" sy="102000" algn="ctr" rotWithShape="0">
              <a:prstClr val="black">
                <a:alpha val="20000"/>
              </a:prstClr>
            </a:outerShdw>
          </a:effectLst>
        </c:spPr>
      </c:pivotFmt>
      <c:pivotFmt>
        <c:idx val="69"/>
        <c:spPr>
          <a:solidFill>
            <a:schemeClr val="accent1"/>
          </a:solidFill>
          <a:ln w="19050">
            <a:noFill/>
          </a:ln>
          <a:effectLst>
            <a:outerShdw blurRad="254000" sx="102000" sy="102000" algn="ctr" rotWithShape="0">
              <a:prstClr val="black">
                <a:alpha val="20000"/>
              </a:prstClr>
            </a:outerShdw>
          </a:effectLst>
        </c:spPr>
        <c:dLbl>
          <c:idx val="0"/>
          <c:layout>
            <c:manualLayout>
              <c:x val="-3.525829917475936E-2"/>
              <c:y val="5.7366997076058752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70"/>
        <c:spPr>
          <a:solidFill>
            <a:schemeClr val="accent1"/>
          </a:solidFill>
          <a:ln w="19050">
            <a:noFill/>
          </a:ln>
          <a:effectLst>
            <a:outerShdw blurRad="254000" sx="102000" sy="102000" algn="ctr" rotWithShape="0">
              <a:prstClr val="black">
                <a:alpha val="20000"/>
              </a:prstClr>
            </a:outerShdw>
          </a:effectLst>
        </c:spPr>
        <c:dLbl>
          <c:idx val="0"/>
          <c:layout>
            <c:manualLayout>
              <c:x val="-6.2204715296873797E-2"/>
              <c:y val="-2.714824745520061E-2"/>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71"/>
        <c:spPr>
          <a:solidFill>
            <a:schemeClr val="accent1"/>
          </a:solidFill>
          <a:ln w="19050">
            <a:noFill/>
          </a:ln>
          <a:effectLst>
            <a:outerShdw blurRad="254000" sx="102000" sy="102000" algn="ctr" rotWithShape="0">
              <a:prstClr val="black">
                <a:alpha val="20000"/>
              </a:prstClr>
            </a:outerShdw>
          </a:effectLst>
        </c:spPr>
      </c:pivotFmt>
      <c:pivotFmt>
        <c:idx val="72"/>
        <c:spPr>
          <a:solidFill>
            <a:schemeClr val="accent1"/>
          </a:solidFill>
          <a:ln w="19050">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extLst>
            <c:ext xmlns:c15="http://schemas.microsoft.com/office/drawing/2012/chart" uri="{CE6537A1-D6FC-4f65-9D91-7224C49458BB}"/>
          </c:extLst>
        </c:dLbl>
      </c:pivotFmt>
      <c:pivotFmt>
        <c:idx val="73"/>
        <c:spPr>
          <a:solidFill>
            <a:schemeClr val="accent1"/>
          </a:solidFill>
          <a:ln w="19050">
            <a:noFill/>
          </a:ln>
          <a:effectLst>
            <a:outerShdw blurRad="254000" sx="102000" sy="102000" algn="ctr" rotWithShape="0">
              <a:prstClr val="black">
                <a:alpha val="20000"/>
              </a:prstClr>
            </a:outerShdw>
          </a:effectLst>
        </c:spPr>
      </c:pivotFmt>
      <c:pivotFmt>
        <c:idx val="74"/>
        <c:spPr>
          <a:solidFill>
            <a:schemeClr val="accent1"/>
          </a:solidFill>
          <a:ln w="19050">
            <a:noFill/>
          </a:ln>
          <a:effectLst>
            <a:outerShdw blurRad="254000" sx="102000" sy="102000" algn="ctr" rotWithShape="0">
              <a:prstClr val="black">
                <a:alpha val="20000"/>
              </a:prstClr>
            </a:outerShdw>
          </a:effectLst>
        </c:spPr>
      </c:pivotFmt>
      <c:pivotFmt>
        <c:idx val="75"/>
        <c:spPr>
          <a:solidFill>
            <a:schemeClr val="accent1"/>
          </a:solidFill>
          <a:ln w="19050">
            <a:noFill/>
          </a:ln>
          <a:effectLst>
            <a:outerShdw blurRad="254000" sx="102000" sy="102000" algn="ctr" rotWithShape="0">
              <a:prstClr val="black">
                <a:alpha val="20000"/>
              </a:prstClr>
            </a:outerShdw>
          </a:effectLst>
        </c:spPr>
      </c:pivotFmt>
      <c:pivotFmt>
        <c:idx val="76"/>
        <c:spPr>
          <a:solidFill>
            <a:schemeClr val="accent1"/>
          </a:solidFill>
          <a:ln w="19050">
            <a:noFill/>
          </a:ln>
          <a:effectLst>
            <a:outerShdw blurRad="254000" sx="102000" sy="102000" algn="ctr" rotWithShape="0">
              <a:prstClr val="black">
                <a:alpha val="20000"/>
              </a:prstClr>
            </a:outerShdw>
          </a:effectLst>
        </c:spPr>
      </c:pivotFmt>
      <c:pivotFmt>
        <c:idx val="77"/>
        <c:spPr>
          <a:solidFill>
            <a:schemeClr val="accent1"/>
          </a:solidFill>
          <a:ln w="19050">
            <a:noFill/>
          </a:ln>
          <a:effectLst>
            <a:outerShdw blurRad="254000" sx="102000" sy="102000" algn="ctr" rotWithShape="0">
              <a:prstClr val="black">
                <a:alpha val="20000"/>
              </a:prstClr>
            </a:outerShdw>
          </a:effectLst>
        </c:spPr>
      </c:pivotFmt>
      <c:pivotFmt>
        <c:idx val="78"/>
        <c:spPr>
          <a:solidFill>
            <a:schemeClr val="accent1"/>
          </a:solidFill>
          <a:ln w="19050">
            <a:noFill/>
          </a:ln>
          <a:effectLst>
            <a:outerShdw blurRad="254000" sx="102000" sy="102000" algn="ctr" rotWithShape="0">
              <a:prstClr val="black">
                <a:alpha val="20000"/>
              </a:prstClr>
            </a:outerShdw>
          </a:effectLst>
        </c:spPr>
      </c:pivotFmt>
      <c:pivotFmt>
        <c:idx val="79"/>
        <c:spPr>
          <a:solidFill>
            <a:schemeClr val="accent1"/>
          </a:solidFill>
          <a:ln w="19050">
            <a:noFill/>
          </a:ln>
          <a:effectLst>
            <a:outerShdw blurRad="254000" sx="102000" sy="102000" algn="ctr" rotWithShape="0">
              <a:prstClr val="black">
                <a:alpha val="20000"/>
              </a:prstClr>
            </a:outerShdw>
          </a:effectLst>
        </c:spPr>
      </c:pivotFmt>
      <c:pivotFmt>
        <c:idx val="80"/>
        <c:spPr>
          <a:solidFill>
            <a:schemeClr val="accent1"/>
          </a:solidFill>
          <a:ln w="19050">
            <a:noFill/>
          </a:ln>
          <a:effectLst>
            <a:outerShdw blurRad="254000" sx="102000" sy="102000" algn="ctr" rotWithShape="0">
              <a:prstClr val="black">
                <a:alpha val="20000"/>
              </a:prstClr>
            </a:outerShdw>
          </a:effectLst>
        </c:spPr>
      </c:pivotFmt>
      <c:pivotFmt>
        <c:idx val="81"/>
        <c:spPr>
          <a:solidFill>
            <a:schemeClr val="accent1"/>
          </a:solidFill>
          <a:ln w="19050">
            <a:noFill/>
          </a:ln>
          <a:effectLst>
            <a:outerShdw blurRad="254000" sx="102000" sy="102000" algn="ctr" rotWithShape="0">
              <a:prstClr val="black">
                <a:alpha val="20000"/>
              </a:prstClr>
            </a:outerShdw>
          </a:effectLst>
        </c:spPr>
      </c:pivotFmt>
    </c:pivotFmts>
    <c:plotArea>
      <c:layout>
        <c:manualLayout>
          <c:layoutTarget val="inner"/>
          <c:xMode val="edge"/>
          <c:yMode val="edge"/>
          <c:x val="2.0972522737019755E-2"/>
          <c:y val="0.21300126840840955"/>
          <c:w val="0.28929157921544174"/>
          <c:h val="0.58978616092070779"/>
        </c:manualLayout>
      </c:layout>
      <c:pieChart>
        <c:varyColors val="1"/>
        <c:ser>
          <c:idx val="0"/>
          <c:order val="0"/>
          <c:tx>
            <c:strRef>
              <c:f>'Chiffres consultations'!$G$9</c:f>
              <c:strCache>
                <c:ptCount val="1"/>
                <c:pt idx="0">
                  <c:v>Nombre de ID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B1-4871-9539-413BA14BCB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B1-4871-9539-413BA14BCB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B1-4871-9539-413BA14BCBC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B1-4871-9539-413BA14BCBC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6B1-4871-9539-413BA14BCBC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6B1-4871-9539-413BA14BCBC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6B1-4871-9539-413BA14BCBC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6B1-4871-9539-413BA14BCBC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6B1-4871-9539-413BA14BCBC8}"/>
              </c:ext>
            </c:extLst>
          </c:dPt>
          <c:dLbls>
            <c:dLbl>
              <c:idx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36B1-4871-9539-413BA14BCBC8}"/>
                </c:ext>
              </c:extLst>
            </c:dLbl>
            <c:dLbl>
              <c:idx val="1"/>
              <c:layout>
                <c:manualLayout>
                  <c:x val="5.1849572187651948E-3"/>
                  <c:y val="-2.970988449644234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6B1-4871-9539-413BA14BCBC8}"/>
                </c:ext>
              </c:extLst>
            </c:dLbl>
            <c:dLbl>
              <c:idx val="2"/>
              <c:layout>
                <c:manualLayout>
                  <c:x val="5.0291616312497815E-3"/>
                  <c:y val="1.782428287930723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B1-4871-9539-413BA14BCBC8}"/>
                </c:ext>
              </c:extLst>
            </c:dLbl>
            <c:dLbl>
              <c:idx val="3"/>
              <c:layout>
                <c:manualLayout>
                  <c:x val="-8.4588663785949536E-2"/>
                  <c:y val="-0.16567565532749684"/>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6B1-4871-9539-413BA14BCBC8}"/>
                </c:ext>
              </c:extLst>
            </c:dLbl>
            <c:dLbl>
              <c:idx val="4"/>
              <c:layout>
                <c:manualLayout>
                  <c:x val="6.4202794479098116E-2"/>
                  <c:y val="-0.18258937640011308"/>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6B1-4871-9539-413BA14BCBC8}"/>
                </c:ext>
              </c:extLst>
            </c:dLbl>
            <c:dLbl>
              <c:idx val="5"/>
              <c:layout>
                <c:manualLayout>
                  <c:x val="1.7631256531446438E-4"/>
                  <c:y val="3.528718210241760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6B1-4871-9539-413BA14BCBC8}"/>
                </c:ext>
              </c:extLst>
            </c:dLbl>
            <c:dLbl>
              <c:idx val="6"/>
              <c:layout>
                <c:manualLayout>
                  <c:x val="2.8732109153657985E-3"/>
                  <c:y val="-1.840414454778034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6B1-4871-9539-413BA14BCBC8}"/>
                </c:ext>
              </c:extLst>
            </c:dLbl>
            <c:dLbl>
              <c:idx val="7"/>
              <c:layout>
                <c:manualLayout>
                  <c:x val="8.3966315459375968E-2"/>
                  <c:y val="0.1099614893438699"/>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6B1-4871-9539-413BA14BCBC8}"/>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'Chiffres consultations'!$F$10:$F$18</c:f>
              <c:strCache>
                <c:ptCount val="8"/>
                <c:pt idx="0">
                  <c:v>Accueils</c:v>
                </c:pt>
                <c:pt idx="1">
                  <c:v>Consultations conjugales</c:v>
                </c:pt>
                <c:pt idx="2">
                  <c:v>Consultations juridiques</c:v>
                </c:pt>
                <c:pt idx="3">
                  <c:v>Consultations médicales</c:v>
                </c:pt>
                <c:pt idx="4">
                  <c:v>Consultations psychologiques</c:v>
                </c:pt>
                <c:pt idx="5">
                  <c:v>Consultations sexologiques</c:v>
                </c:pt>
                <c:pt idx="6">
                  <c:v>Consultations sociales</c:v>
                </c:pt>
                <c:pt idx="7">
                  <c:v>IVG</c:v>
                </c:pt>
              </c:strCache>
            </c:strRef>
          </c:cat>
          <c:val>
            <c:numRef>
              <c:f>'Chiffres consultations'!$G$10:$G$18</c:f>
              <c:numCache>
                <c:formatCode>General</c:formatCode>
                <c:ptCount val="8"/>
                <c:pt idx="0">
                  <c:v>14487</c:v>
                </c:pt>
                <c:pt idx="1">
                  <c:v>24</c:v>
                </c:pt>
                <c:pt idx="2">
                  <c:v>835</c:v>
                </c:pt>
                <c:pt idx="3">
                  <c:v>9341</c:v>
                </c:pt>
                <c:pt idx="4">
                  <c:v>11845</c:v>
                </c:pt>
                <c:pt idx="5">
                  <c:v>107</c:v>
                </c:pt>
                <c:pt idx="6">
                  <c:v>1101</c:v>
                </c:pt>
                <c:pt idx="7">
                  <c:v>13602</c:v>
                </c:pt>
              </c:numCache>
            </c:numRef>
          </c:val>
          <c:extLst>
            <c:ext xmlns:c16="http://schemas.microsoft.com/office/drawing/2014/chart" uri="{C3380CC4-5D6E-409C-BE32-E72D297353CC}">
              <c16:uniqueId val="{00000012-36B1-4871-9539-413BA14BCBC8}"/>
            </c:ext>
          </c:extLst>
        </c:ser>
        <c:ser>
          <c:idx val="1"/>
          <c:order val="1"/>
          <c:tx>
            <c:strRef>
              <c:f>'Chiffres consultations'!$H$9</c:f>
              <c:strCache>
                <c:ptCount val="1"/>
                <c:pt idx="0">
                  <c:v>Nombre de ID2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4-36B1-4871-9539-413BA14BCB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6-36B1-4871-9539-413BA14BCB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8-36B1-4871-9539-413BA14BCBC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A-36B1-4871-9539-413BA14BCBC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C-36B1-4871-9539-413BA14BCBC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E-36B1-4871-9539-413BA14BCBC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0-36B1-4871-9539-413BA14BCBC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2-36B1-4871-9539-413BA14BCBC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4-36B1-4871-9539-413BA14BCBC8}"/>
              </c:ext>
            </c:extLst>
          </c:dPt>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'Chiffres consultations'!$F$10:$F$18</c:f>
              <c:strCache>
                <c:ptCount val="8"/>
                <c:pt idx="0">
                  <c:v>Accueils</c:v>
                </c:pt>
                <c:pt idx="1">
                  <c:v>Consultations conjugales</c:v>
                </c:pt>
                <c:pt idx="2">
                  <c:v>Consultations juridiques</c:v>
                </c:pt>
                <c:pt idx="3">
                  <c:v>Consultations médicales</c:v>
                </c:pt>
                <c:pt idx="4">
                  <c:v>Consultations psychologiques</c:v>
                </c:pt>
                <c:pt idx="5">
                  <c:v>Consultations sexologiques</c:v>
                </c:pt>
                <c:pt idx="6">
                  <c:v>Consultations sociales</c:v>
                </c:pt>
                <c:pt idx="7">
                  <c:v>IVG</c:v>
                </c:pt>
              </c:strCache>
            </c:strRef>
          </c:cat>
          <c:val>
            <c:numRef>
              <c:f>'Chiffres consultations'!$H$10:$H$18</c:f>
              <c:numCache>
                <c:formatCode>0.00%</c:formatCode>
                <c:ptCount val="8"/>
                <c:pt idx="0">
                  <c:v>0.28216664718943557</c:v>
                </c:pt>
                <c:pt idx="1">
                  <c:v>4.6745354680378638E-4</c:v>
                </c:pt>
                <c:pt idx="2">
                  <c:v>1.62634879825484E-2</c:v>
                </c:pt>
                <c:pt idx="3">
                  <c:v>0.18193681586225702</c:v>
                </c:pt>
                <c:pt idx="4">
                  <c:v>0.2307078025787854</c:v>
                </c:pt>
                <c:pt idx="5">
                  <c:v>2.0840637295002143E-3</c:v>
                </c:pt>
                <c:pt idx="6">
                  <c:v>2.14444314596237E-2</c:v>
                </c:pt>
                <c:pt idx="7">
                  <c:v>0.26492929765104595</c:v>
                </c:pt>
              </c:numCache>
            </c:numRef>
          </c:val>
          <c:extLst>
            <c:ext xmlns:c16="http://schemas.microsoft.com/office/drawing/2014/chart" uri="{C3380CC4-5D6E-409C-BE32-E72D297353CC}">
              <c16:uniqueId val="{00000025-36B1-4871-9539-413BA14BCBC8}"/>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
          <c:y val="0.91100478923464157"/>
          <c:w val="1"/>
          <c:h val="8.899521076535847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solidFill>
            <a:sysClr val="windowText" lastClr="000000"/>
          </a:solidFill>
          <a:latin typeface="Roboto" panose="02000000000000000000" pitchFamily="2" charset="0"/>
          <a:ea typeface="Roboto" panose="02000000000000000000" pitchFamily="2"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9E_6034DB2E.xml><?xml version="1.0" encoding="utf-8"?>
<p188:cmLst xmlns:a="http://schemas.openxmlformats.org/drawingml/2006/main" xmlns:r="http://schemas.openxmlformats.org/officeDocument/2006/relationships" xmlns:p188="http://schemas.microsoft.com/office/powerpoint/2018/8/main">
  <p188:cm id="{ED8F8F04-171E-4E3F-8A71-03CC7A8CB8C6}" authorId="{761AA6BC-8A83-8D9B-FBB4-9BC91F8B49FB}" created="2025-06-03T11:56:27.876">
    <pc:sldMkLst xmlns:pc="http://schemas.microsoft.com/office/powerpoint/2013/main/command">
      <pc:docMk/>
      <pc:sldMk cId="1614076718" sldId="414"/>
    </pc:sldMkLst>
    <p188:txBody>
      <a:bodyPr/>
      <a:lstStyle/>
      <a:p>
        <a:r>
          <a:rPr lang="fr-BE"/>
          <a:t>Pas encore les infos</a:t>
        </a:r>
      </a:p>
    </p188:txBody>
  </p188:cm>
</p188:cmLst>
</file>

<file path=ppt/comments/modernComment_1B1_A0497D92.xml><?xml version="1.0" encoding="utf-8"?>
<p188:cmLst xmlns:a="http://schemas.openxmlformats.org/drawingml/2006/main" xmlns:r="http://schemas.openxmlformats.org/officeDocument/2006/relationships" xmlns:p188="http://schemas.microsoft.com/office/powerpoint/2018/8/main">
  <p188:cm id="{52B04818-93CF-4BB7-A808-75E9692F8740}" authorId="{761AA6BC-8A83-8D9B-FBB4-9BC91F8B49FB}" created="2025-06-03T11:56:41.712">
    <ac:txMkLst xmlns:ac="http://schemas.microsoft.com/office/drawing/2013/main/command">
      <pc:docMk xmlns:pc="http://schemas.microsoft.com/office/powerpoint/2013/main/command"/>
      <pc:sldMk xmlns:pc="http://schemas.microsoft.com/office/powerpoint/2013/main/command" cId="2689170834" sldId="433"/>
      <ac:graphicFrameMk id="4" creationId="{F3A7DCFC-0CD2-258C-8C0B-0B0AD79EE8C8}"/>
      <ac:tblMk/>
      <ac:tcMk rowId="1924688929" colId="4051567232"/>
      <ac:txMk cp="0" len="3">
        <ac:context len="4" hash="1997965"/>
      </ac:txMk>
    </ac:txMkLst>
    <p188:pos x="10217500" y="1486144"/>
    <p188:txBody>
      <a:bodyPr/>
      <a:lstStyle/>
      <a:p>
        <a:r>
          <a:rPr lang="fr-BE"/>
          <a:t>Pas encore toutes les infos</a:t>
        </a:r>
      </a:p>
    </p188:txBody>
  </p188:cm>
</p188:cmLst>
</file>

<file path=ppt/comments/modernComment_1B2_9486B31.xml><?xml version="1.0" encoding="utf-8"?>
<p188:cmLst xmlns:a="http://schemas.openxmlformats.org/drawingml/2006/main" xmlns:r="http://schemas.openxmlformats.org/officeDocument/2006/relationships" xmlns:p188="http://schemas.microsoft.com/office/powerpoint/2018/8/main">
  <p188:cm id="{0AA0077A-B35E-45EA-97C7-0B176B4B18FB}" authorId="{761AA6BC-8A83-8D9B-FBB4-9BC91F8B49FB}" created="2025-06-03T11:56:54.342">
    <ac:deMkLst xmlns:ac="http://schemas.microsoft.com/office/drawing/2013/main/command">
      <pc:docMk xmlns:pc="http://schemas.microsoft.com/office/powerpoint/2013/main/command"/>
      <pc:sldMk xmlns:pc="http://schemas.microsoft.com/office/powerpoint/2013/main/command" cId="155740977" sldId="434"/>
      <ac:spMk id="2" creationId="{512D58F4-9644-EECF-E728-37E24003A866}"/>
    </ac:deMkLst>
    <p188:txBody>
      <a:bodyPr/>
      <a:lstStyle/>
      <a:p>
        <a:r>
          <a:rPr lang="fr-BE"/>
          <a:t>Pas encore les infos</a:t>
        </a:r>
      </a:p>
    </p188:txBody>
  </p188:cm>
</p188:cmLst>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326E8-BEB6-4824-A655-7117A394C4D5}" type="doc">
      <dgm:prSet loTypeId="urn:microsoft.com/office/officeart/2008/layout/LinedList" loCatId="list" qsTypeId="urn:microsoft.com/office/officeart/2005/8/quickstyle/simple1" qsCatId="simple" csTypeId="urn:microsoft.com/office/officeart/2005/8/colors/accent6_2" csCatId="accent6"/>
      <dgm:spPr/>
      <dgm:t>
        <a:bodyPr/>
        <a:lstStyle/>
        <a:p>
          <a:endParaRPr lang="en-US"/>
        </a:p>
      </dgm:t>
    </dgm:pt>
    <dgm:pt modelId="{877481AF-CF90-40AB-9DDA-B6B70D9257A7}">
      <dgm:prSet/>
      <dgm:spPr/>
      <dgm:t>
        <a:bodyPr/>
        <a:lstStyle/>
        <a:p>
          <a:r>
            <a:rPr lang="nl-BE"/>
            <a:t>IVG</a:t>
          </a:r>
          <a:endParaRPr lang="en-US"/>
        </a:p>
      </dgm:t>
    </dgm:pt>
    <dgm:pt modelId="{AB9EABD0-78E9-4400-8047-2985D1A96AB6}" type="parTrans" cxnId="{1BFE1C40-BA1A-4F26-85B5-49D4CED3AC14}">
      <dgm:prSet/>
      <dgm:spPr/>
      <dgm:t>
        <a:bodyPr/>
        <a:lstStyle/>
        <a:p>
          <a:endParaRPr lang="en-US"/>
        </a:p>
      </dgm:t>
    </dgm:pt>
    <dgm:pt modelId="{F8B5B2D9-D08A-49DA-8B5A-E2E232B86629}" type="sibTrans" cxnId="{1BFE1C40-BA1A-4F26-85B5-49D4CED3AC14}">
      <dgm:prSet/>
      <dgm:spPr/>
      <dgm:t>
        <a:bodyPr/>
        <a:lstStyle/>
        <a:p>
          <a:endParaRPr lang="en-US"/>
        </a:p>
      </dgm:t>
    </dgm:pt>
    <dgm:pt modelId="{24341231-B7E9-439D-BC2D-E1D056FAD1E6}">
      <dgm:prSet/>
      <dgm:spPr/>
      <dgm:t>
        <a:bodyPr/>
        <a:lstStyle/>
        <a:p>
          <a:r>
            <a:rPr lang="nl-BE" dirty="0" err="1"/>
            <a:t>Violence</a:t>
          </a:r>
          <a:r>
            <a:rPr lang="en-US" dirty="0"/>
            <a:t>s</a:t>
          </a:r>
        </a:p>
      </dgm:t>
    </dgm:pt>
    <dgm:pt modelId="{A24AA64B-79B2-4E43-9E54-536A760E2455}" type="parTrans" cxnId="{C46CA944-7955-471A-81E6-798717158192}">
      <dgm:prSet/>
      <dgm:spPr/>
      <dgm:t>
        <a:bodyPr/>
        <a:lstStyle/>
        <a:p>
          <a:endParaRPr lang="en-US"/>
        </a:p>
      </dgm:t>
    </dgm:pt>
    <dgm:pt modelId="{3A31D0CB-A572-4718-AA4D-CD0BA6311C62}" type="sibTrans" cxnId="{C46CA944-7955-471A-81E6-798717158192}">
      <dgm:prSet/>
      <dgm:spPr/>
      <dgm:t>
        <a:bodyPr/>
        <a:lstStyle/>
        <a:p>
          <a:endParaRPr lang="en-US"/>
        </a:p>
      </dgm:t>
    </dgm:pt>
    <dgm:pt modelId="{C9B365C0-2F3C-4DEC-BA2B-BE272FF92868}">
      <dgm:prSet/>
      <dgm:spPr/>
      <dgm:t>
        <a:bodyPr/>
        <a:lstStyle/>
        <a:p>
          <a:r>
            <a:rPr lang="en-US"/>
            <a:t>EVRAS</a:t>
          </a:r>
        </a:p>
      </dgm:t>
    </dgm:pt>
    <dgm:pt modelId="{1FC5F1C1-BAB9-4780-815D-0430EAA89C04}" type="parTrans" cxnId="{335BDBB0-4FDB-4CEA-B0A1-033E453CB635}">
      <dgm:prSet/>
      <dgm:spPr/>
      <dgm:t>
        <a:bodyPr/>
        <a:lstStyle/>
        <a:p>
          <a:endParaRPr lang="en-US"/>
        </a:p>
      </dgm:t>
    </dgm:pt>
    <dgm:pt modelId="{51D54A56-AA18-4CEA-86A7-B18D5FC71D5F}" type="sibTrans" cxnId="{335BDBB0-4FDB-4CEA-B0A1-033E453CB635}">
      <dgm:prSet/>
      <dgm:spPr/>
      <dgm:t>
        <a:bodyPr/>
        <a:lstStyle/>
        <a:p>
          <a:endParaRPr lang="en-US"/>
        </a:p>
      </dgm:t>
    </dgm:pt>
    <dgm:pt modelId="{F7D171EC-D90B-4747-9EE0-D16D4CFF9DFD}" type="pres">
      <dgm:prSet presAssocID="{28A326E8-BEB6-4824-A655-7117A394C4D5}" presName="vert0" presStyleCnt="0">
        <dgm:presLayoutVars>
          <dgm:dir/>
          <dgm:animOne val="branch"/>
          <dgm:animLvl val="lvl"/>
        </dgm:presLayoutVars>
      </dgm:prSet>
      <dgm:spPr/>
    </dgm:pt>
    <dgm:pt modelId="{3F79B6DF-E65F-4348-A86B-7D2F32173558}" type="pres">
      <dgm:prSet presAssocID="{877481AF-CF90-40AB-9DDA-B6B70D9257A7}" presName="thickLine" presStyleLbl="alignNode1" presStyleIdx="0" presStyleCnt="3"/>
      <dgm:spPr/>
    </dgm:pt>
    <dgm:pt modelId="{CC13AB2F-ECB4-4D9E-9CC8-6915C4014E44}" type="pres">
      <dgm:prSet presAssocID="{877481AF-CF90-40AB-9DDA-B6B70D9257A7}" presName="horz1" presStyleCnt="0"/>
      <dgm:spPr/>
    </dgm:pt>
    <dgm:pt modelId="{10B0D0D6-7969-436B-A9DE-04D5F7295CBE}" type="pres">
      <dgm:prSet presAssocID="{877481AF-CF90-40AB-9DDA-B6B70D9257A7}" presName="tx1" presStyleLbl="revTx" presStyleIdx="0" presStyleCnt="3"/>
      <dgm:spPr/>
    </dgm:pt>
    <dgm:pt modelId="{2F85009F-C927-4B4D-86B2-C9120EDD0F50}" type="pres">
      <dgm:prSet presAssocID="{877481AF-CF90-40AB-9DDA-B6B70D9257A7}" presName="vert1" presStyleCnt="0"/>
      <dgm:spPr/>
    </dgm:pt>
    <dgm:pt modelId="{FCA9D24C-7B90-46DB-8A14-0A65C6A2FA6A}" type="pres">
      <dgm:prSet presAssocID="{24341231-B7E9-439D-BC2D-E1D056FAD1E6}" presName="thickLine" presStyleLbl="alignNode1" presStyleIdx="1" presStyleCnt="3"/>
      <dgm:spPr/>
    </dgm:pt>
    <dgm:pt modelId="{82885582-782D-41B8-8E2C-4CED43504873}" type="pres">
      <dgm:prSet presAssocID="{24341231-B7E9-439D-BC2D-E1D056FAD1E6}" presName="horz1" presStyleCnt="0"/>
      <dgm:spPr/>
    </dgm:pt>
    <dgm:pt modelId="{942DC225-B6D2-4CEF-83C2-BF127AED409D}" type="pres">
      <dgm:prSet presAssocID="{24341231-B7E9-439D-BC2D-E1D056FAD1E6}" presName="tx1" presStyleLbl="revTx" presStyleIdx="1" presStyleCnt="3"/>
      <dgm:spPr/>
    </dgm:pt>
    <dgm:pt modelId="{5F564C86-CA9C-4520-800B-35D036C71459}" type="pres">
      <dgm:prSet presAssocID="{24341231-B7E9-439D-BC2D-E1D056FAD1E6}" presName="vert1" presStyleCnt="0"/>
      <dgm:spPr/>
    </dgm:pt>
    <dgm:pt modelId="{2E1244A9-C5D8-4961-AD89-098DB34C4352}" type="pres">
      <dgm:prSet presAssocID="{C9B365C0-2F3C-4DEC-BA2B-BE272FF92868}" presName="thickLine" presStyleLbl="alignNode1" presStyleIdx="2" presStyleCnt="3"/>
      <dgm:spPr/>
    </dgm:pt>
    <dgm:pt modelId="{3AF36600-94D3-49FA-8622-A81A9500DBEA}" type="pres">
      <dgm:prSet presAssocID="{C9B365C0-2F3C-4DEC-BA2B-BE272FF92868}" presName="horz1" presStyleCnt="0"/>
      <dgm:spPr/>
    </dgm:pt>
    <dgm:pt modelId="{15D41A45-2CBC-447E-B6B5-BA45077AC912}" type="pres">
      <dgm:prSet presAssocID="{C9B365C0-2F3C-4DEC-BA2B-BE272FF92868}" presName="tx1" presStyleLbl="revTx" presStyleIdx="2" presStyleCnt="3"/>
      <dgm:spPr/>
    </dgm:pt>
    <dgm:pt modelId="{0A4AD48A-F8A8-4904-9617-605422DB0A74}" type="pres">
      <dgm:prSet presAssocID="{C9B365C0-2F3C-4DEC-BA2B-BE272FF92868}" presName="vert1" presStyleCnt="0"/>
      <dgm:spPr/>
    </dgm:pt>
  </dgm:ptLst>
  <dgm:cxnLst>
    <dgm:cxn modelId="{57F67403-722E-4AB3-9FCD-EEA90F04F903}" type="presOf" srcId="{24341231-B7E9-439D-BC2D-E1D056FAD1E6}" destId="{942DC225-B6D2-4CEF-83C2-BF127AED409D}" srcOrd="0" destOrd="0" presId="urn:microsoft.com/office/officeart/2008/layout/LinedList"/>
    <dgm:cxn modelId="{1BFE1C40-BA1A-4F26-85B5-49D4CED3AC14}" srcId="{28A326E8-BEB6-4824-A655-7117A394C4D5}" destId="{877481AF-CF90-40AB-9DDA-B6B70D9257A7}" srcOrd="0" destOrd="0" parTransId="{AB9EABD0-78E9-4400-8047-2985D1A96AB6}" sibTransId="{F8B5B2D9-D08A-49DA-8B5A-E2E232B86629}"/>
    <dgm:cxn modelId="{BC45E042-B0B7-44B2-AAFE-317B41291F7D}" type="presOf" srcId="{877481AF-CF90-40AB-9DDA-B6B70D9257A7}" destId="{10B0D0D6-7969-436B-A9DE-04D5F7295CBE}" srcOrd="0" destOrd="0" presId="urn:microsoft.com/office/officeart/2008/layout/LinedList"/>
    <dgm:cxn modelId="{C46CA944-7955-471A-81E6-798717158192}" srcId="{28A326E8-BEB6-4824-A655-7117A394C4D5}" destId="{24341231-B7E9-439D-BC2D-E1D056FAD1E6}" srcOrd="1" destOrd="0" parTransId="{A24AA64B-79B2-4E43-9E54-536A760E2455}" sibTransId="{3A31D0CB-A572-4718-AA4D-CD0BA6311C62}"/>
    <dgm:cxn modelId="{A0E2444C-5D61-486E-9838-A2479B4D8248}" type="presOf" srcId="{C9B365C0-2F3C-4DEC-BA2B-BE272FF92868}" destId="{15D41A45-2CBC-447E-B6B5-BA45077AC912}" srcOrd="0" destOrd="0" presId="urn:microsoft.com/office/officeart/2008/layout/LinedList"/>
    <dgm:cxn modelId="{335BDBB0-4FDB-4CEA-B0A1-033E453CB635}" srcId="{28A326E8-BEB6-4824-A655-7117A394C4D5}" destId="{C9B365C0-2F3C-4DEC-BA2B-BE272FF92868}" srcOrd="2" destOrd="0" parTransId="{1FC5F1C1-BAB9-4780-815D-0430EAA89C04}" sibTransId="{51D54A56-AA18-4CEA-86A7-B18D5FC71D5F}"/>
    <dgm:cxn modelId="{835ED7EF-7D65-4256-A526-2E44FFB8516C}" type="presOf" srcId="{28A326E8-BEB6-4824-A655-7117A394C4D5}" destId="{F7D171EC-D90B-4747-9EE0-D16D4CFF9DFD}" srcOrd="0" destOrd="0" presId="urn:microsoft.com/office/officeart/2008/layout/LinedList"/>
    <dgm:cxn modelId="{E1367275-22A2-49E1-896E-7C50170969A6}" type="presParOf" srcId="{F7D171EC-D90B-4747-9EE0-D16D4CFF9DFD}" destId="{3F79B6DF-E65F-4348-A86B-7D2F32173558}" srcOrd="0" destOrd="0" presId="urn:microsoft.com/office/officeart/2008/layout/LinedList"/>
    <dgm:cxn modelId="{ACCD4AA6-384E-4CB5-88D2-D3467B017C9A}" type="presParOf" srcId="{F7D171EC-D90B-4747-9EE0-D16D4CFF9DFD}" destId="{CC13AB2F-ECB4-4D9E-9CC8-6915C4014E44}" srcOrd="1" destOrd="0" presId="urn:microsoft.com/office/officeart/2008/layout/LinedList"/>
    <dgm:cxn modelId="{DB53230D-8582-402D-84EB-1916D5C9A822}" type="presParOf" srcId="{CC13AB2F-ECB4-4D9E-9CC8-6915C4014E44}" destId="{10B0D0D6-7969-436B-A9DE-04D5F7295CBE}" srcOrd="0" destOrd="0" presId="urn:microsoft.com/office/officeart/2008/layout/LinedList"/>
    <dgm:cxn modelId="{0678C906-3BD0-4602-84C2-A3EDA9F113A3}" type="presParOf" srcId="{CC13AB2F-ECB4-4D9E-9CC8-6915C4014E44}" destId="{2F85009F-C927-4B4D-86B2-C9120EDD0F50}" srcOrd="1" destOrd="0" presId="urn:microsoft.com/office/officeart/2008/layout/LinedList"/>
    <dgm:cxn modelId="{D0F0D54C-AFB6-4FFC-A9A1-593D7633A901}" type="presParOf" srcId="{F7D171EC-D90B-4747-9EE0-D16D4CFF9DFD}" destId="{FCA9D24C-7B90-46DB-8A14-0A65C6A2FA6A}" srcOrd="2" destOrd="0" presId="urn:microsoft.com/office/officeart/2008/layout/LinedList"/>
    <dgm:cxn modelId="{694CC617-8226-4113-9FA3-A20EFD1D6C9E}" type="presParOf" srcId="{F7D171EC-D90B-4747-9EE0-D16D4CFF9DFD}" destId="{82885582-782D-41B8-8E2C-4CED43504873}" srcOrd="3" destOrd="0" presId="urn:microsoft.com/office/officeart/2008/layout/LinedList"/>
    <dgm:cxn modelId="{D2A04D09-60C0-45F0-887A-9EAA9F5CEC43}" type="presParOf" srcId="{82885582-782D-41B8-8E2C-4CED43504873}" destId="{942DC225-B6D2-4CEF-83C2-BF127AED409D}" srcOrd="0" destOrd="0" presId="urn:microsoft.com/office/officeart/2008/layout/LinedList"/>
    <dgm:cxn modelId="{28EA6387-1E86-47F3-9A96-54DEF2E26E5A}" type="presParOf" srcId="{82885582-782D-41B8-8E2C-4CED43504873}" destId="{5F564C86-CA9C-4520-800B-35D036C71459}" srcOrd="1" destOrd="0" presId="urn:microsoft.com/office/officeart/2008/layout/LinedList"/>
    <dgm:cxn modelId="{0E0F9C3E-5B1E-4CF2-B6DA-FBD33B197E05}" type="presParOf" srcId="{F7D171EC-D90B-4747-9EE0-D16D4CFF9DFD}" destId="{2E1244A9-C5D8-4961-AD89-098DB34C4352}" srcOrd="4" destOrd="0" presId="urn:microsoft.com/office/officeart/2008/layout/LinedList"/>
    <dgm:cxn modelId="{F94C098D-8F4E-4E5A-A17D-82798B4310ED}" type="presParOf" srcId="{F7D171EC-D90B-4747-9EE0-D16D4CFF9DFD}" destId="{3AF36600-94D3-49FA-8622-A81A9500DBEA}" srcOrd="5" destOrd="0" presId="urn:microsoft.com/office/officeart/2008/layout/LinedList"/>
    <dgm:cxn modelId="{9B9D2630-DD74-445B-9F43-5209B3595464}" type="presParOf" srcId="{3AF36600-94D3-49FA-8622-A81A9500DBEA}" destId="{15D41A45-2CBC-447E-B6B5-BA45077AC912}" srcOrd="0" destOrd="0" presId="urn:microsoft.com/office/officeart/2008/layout/LinedList"/>
    <dgm:cxn modelId="{AD69357B-683B-4182-B34A-5DF15FB184A0}" type="presParOf" srcId="{3AF36600-94D3-49FA-8622-A81A9500DBEA}" destId="{0A4AD48A-F8A8-4904-9617-605422DB0A7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326E8-BEB6-4824-A655-7117A394C4D5}"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877481AF-CF90-40AB-9DDA-B6B70D9257A7}">
      <dgm:prSet/>
      <dgm:spPr/>
      <dgm:t>
        <a:bodyPr/>
        <a:lstStyle/>
        <a:p>
          <a:r>
            <a:rPr lang="nl-BE" dirty="0" err="1"/>
            <a:t>Journée</a:t>
          </a:r>
          <a:r>
            <a:rPr lang="nl-BE" dirty="0"/>
            <a:t> </a:t>
          </a:r>
          <a:r>
            <a:rPr lang="nl-BE" dirty="0" err="1"/>
            <a:t>inter</a:t>
          </a:r>
          <a:r>
            <a:rPr lang="nl-BE" dirty="0"/>
            <a:t>-CPF</a:t>
          </a:r>
          <a:endParaRPr lang="en-US" dirty="0"/>
        </a:p>
      </dgm:t>
    </dgm:pt>
    <dgm:pt modelId="{AB9EABD0-78E9-4400-8047-2985D1A96AB6}" type="parTrans" cxnId="{1BFE1C40-BA1A-4F26-85B5-49D4CED3AC14}">
      <dgm:prSet/>
      <dgm:spPr/>
      <dgm:t>
        <a:bodyPr/>
        <a:lstStyle/>
        <a:p>
          <a:endParaRPr lang="en-US"/>
        </a:p>
      </dgm:t>
    </dgm:pt>
    <dgm:pt modelId="{F8B5B2D9-D08A-49DA-8B5A-E2E232B86629}" type="sibTrans" cxnId="{1BFE1C40-BA1A-4F26-85B5-49D4CED3AC14}">
      <dgm:prSet/>
      <dgm:spPr/>
      <dgm:t>
        <a:bodyPr/>
        <a:lstStyle/>
        <a:p>
          <a:endParaRPr lang="en-US"/>
        </a:p>
      </dgm:t>
    </dgm:pt>
    <dgm:pt modelId="{042511AE-8A82-43BF-85EF-346C1CD0A53B}">
      <dgm:prSet/>
      <dgm:spPr/>
      <dgm:t>
        <a:bodyPr/>
        <a:lstStyle/>
        <a:p>
          <a:r>
            <a:rPr lang="nl-BE" dirty="0"/>
            <a:t>Formation des </a:t>
          </a:r>
          <a:r>
            <a:rPr lang="nl-BE" dirty="0" err="1"/>
            <a:t>responsables</a:t>
          </a:r>
          <a:r>
            <a:rPr lang="nl-BE" dirty="0"/>
            <a:t> de centre</a:t>
          </a:r>
          <a:endParaRPr lang="en-US" dirty="0"/>
        </a:p>
      </dgm:t>
    </dgm:pt>
    <dgm:pt modelId="{98AFE89D-E5DC-4C59-BFFC-BC0D2D54B902}" type="parTrans" cxnId="{F57FE7F5-5FDA-4390-B97D-A803681EE30E}">
      <dgm:prSet/>
      <dgm:spPr/>
      <dgm:t>
        <a:bodyPr/>
        <a:lstStyle/>
        <a:p>
          <a:endParaRPr lang="en-US"/>
        </a:p>
      </dgm:t>
    </dgm:pt>
    <dgm:pt modelId="{547E389E-2F60-4233-AB08-20C6D68430BA}" type="sibTrans" cxnId="{F57FE7F5-5FDA-4390-B97D-A803681EE30E}">
      <dgm:prSet/>
      <dgm:spPr/>
      <dgm:t>
        <a:bodyPr/>
        <a:lstStyle/>
        <a:p>
          <a:endParaRPr lang="en-US"/>
        </a:p>
      </dgm:t>
    </dgm:pt>
    <dgm:pt modelId="{EF4A0D69-2FA0-49CE-8B89-9AE9EC42BD10}">
      <dgm:prSet/>
      <dgm:spPr/>
      <dgm:t>
        <a:bodyPr/>
        <a:lstStyle/>
        <a:p>
          <a:r>
            <a:rPr lang="nl-BE" dirty="0" err="1"/>
            <a:t>Formations</a:t>
          </a:r>
          <a:r>
            <a:rPr lang="nl-BE" dirty="0"/>
            <a:t> AC EVRAS</a:t>
          </a:r>
          <a:endParaRPr lang="en-US" dirty="0"/>
        </a:p>
      </dgm:t>
    </dgm:pt>
    <dgm:pt modelId="{84129C12-EAF3-4D88-9446-A765783AE0E2}" type="parTrans" cxnId="{A7AB6913-AEC2-4748-9354-419716B401BC}">
      <dgm:prSet/>
      <dgm:spPr/>
      <dgm:t>
        <a:bodyPr/>
        <a:lstStyle/>
        <a:p>
          <a:endParaRPr lang="en-US"/>
        </a:p>
      </dgm:t>
    </dgm:pt>
    <dgm:pt modelId="{C460BED9-C4C9-44FD-8A54-4C7AEC0AA0D5}" type="sibTrans" cxnId="{A7AB6913-AEC2-4748-9354-419716B401BC}">
      <dgm:prSet/>
      <dgm:spPr/>
      <dgm:t>
        <a:bodyPr/>
        <a:lstStyle/>
        <a:p>
          <a:endParaRPr lang="en-US"/>
        </a:p>
      </dgm:t>
    </dgm:pt>
    <dgm:pt modelId="{F7D171EC-D90B-4747-9EE0-D16D4CFF9DFD}" type="pres">
      <dgm:prSet presAssocID="{28A326E8-BEB6-4824-A655-7117A394C4D5}" presName="vert0" presStyleCnt="0">
        <dgm:presLayoutVars>
          <dgm:dir/>
          <dgm:animOne val="branch"/>
          <dgm:animLvl val="lvl"/>
        </dgm:presLayoutVars>
      </dgm:prSet>
      <dgm:spPr/>
    </dgm:pt>
    <dgm:pt modelId="{3F79B6DF-E65F-4348-A86B-7D2F32173558}" type="pres">
      <dgm:prSet presAssocID="{877481AF-CF90-40AB-9DDA-B6B70D9257A7}" presName="thickLine" presStyleLbl="alignNode1" presStyleIdx="0" presStyleCnt="3"/>
      <dgm:spPr/>
    </dgm:pt>
    <dgm:pt modelId="{CC13AB2F-ECB4-4D9E-9CC8-6915C4014E44}" type="pres">
      <dgm:prSet presAssocID="{877481AF-CF90-40AB-9DDA-B6B70D9257A7}" presName="horz1" presStyleCnt="0"/>
      <dgm:spPr/>
    </dgm:pt>
    <dgm:pt modelId="{10B0D0D6-7969-436B-A9DE-04D5F7295CBE}" type="pres">
      <dgm:prSet presAssocID="{877481AF-CF90-40AB-9DDA-B6B70D9257A7}" presName="tx1" presStyleLbl="revTx" presStyleIdx="0" presStyleCnt="3"/>
      <dgm:spPr/>
    </dgm:pt>
    <dgm:pt modelId="{2F85009F-C927-4B4D-86B2-C9120EDD0F50}" type="pres">
      <dgm:prSet presAssocID="{877481AF-CF90-40AB-9DDA-B6B70D9257A7}" presName="vert1" presStyleCnt="0"/>
      <dgm:spPr/>
    </dgm:pt>
    <dgm:pt modelId="{2849181E-5C94-4D88-B08E-D8B78B3B52D3}" type="pres">
      <dgm:prSet presAssocID="{042511AE-8A82-43BF-85EF-346C1CD0A53B}" presName="thickLine" presStyleLbl="alignNode1" presStyleIdx="1" presStyleCnt="3"/>
      <dgm:spPr/>
    </dgm:pt>
    <dgm:pt modelId="{271345CC-26B9-44CC-AE3F-1AE05AA1A5CF}" type="pres">
      <dgm:prSet presAssocID="{042511AE-8A82-43BF-85EF-346C1CD0A53B}" presName="horz1" presStyleCnt="0"/>
      <dgm:spPr/>
    </dgm:pt>
    <dgm:pt modelId="{CA9EF58B-9F64-433D-9730-DE31BCC97901}" type="pres">
      <dgm:prSet presAssocID="{042511AE-8A82-43BF-85EF-346C1CD0A53B}" presName="tx1" presStyleLbl="revTx" presStyleIdx="1" presStyleCnt="3"/>
      <dgm:spPr/>
    </dgm:pt>
    <dgm:pt modelId="{AAE9239A-4F85-414B-9FC7-FB249CA26A00}" type="pres">
      <dgm:prSet presAssocID="{042511AE-8A82-43BF-85EF-346C1CD0A53B}" presName="vert1" presStyleCnt="0"/>
      <dgm:spPr/>
    </dgm:pt>
    <dgm:pt modelId="{6CB5A07E-800B-4FA9-9098-F30427A60370}" type="pres">
      <dgm:prSet presAssocID="{EF4A0D69-2FA0-49CE-8B89-9AE9EC42BD10}" presName="thickLine" presStyleLbl="alignNode1" presStyleIdx="2" presStyleCnt="3"/>
      <dgm:spPr/>
    </dgm:pt>
    <dgm:pt modelId="{839DA3E6-AF5C-44CC-A57F-587B3722E6D1}" type="pres">
      <dgm:prSet presAssocID="{EF4A0D69-2FA0-49CE-8B89-9AE9EC42BD10}" presName="horz1" presStyleCnt="0"/>
      <dgm:spPr/>
    </dgm:pt>
    <dgm:pt modelId="{8671470A-7265-49F9-8B9B-7CE2FE2CE59C}" type="pres">
      <dgm:prSet presAssocID="{EF4A0D69-2FA0-49CE-8B89-9AE9EC42BD10}" presName="tx1" presStyleLbl="revTx" presStyleIdx="2" presStyleCnt="3"/>
      <dgm:spPr/>
    </dgm:pt>
    <dgm:pt modelId="{04936DDC-312C-4AD5-8AE4-240E11839AF8}" type="pres">
      <dgm:prSet presAssocID="{EF4A0D69-2FA0-49CE-8B89-9AE9EC42BD10}" presName="vert1" presStyleCnt="0"/>
      <dgm:spPr/>
    </dgm:pt>
  </dgm:ptLst>
  <dgm:cxnLst>
    <dgm:cxn modelId="{87CECE0D-493B-49AF-819A-07B1193C29C5}" type="presOf" srcId="{EF4A0D69-2FA0-49CE-8B89-9AE9EC42BD10}" destId="{8671470A-7265-49F9-8B9B-7CE2FE2CE59C}" srcOrd="0" destOrd="0" presId="urn:microsoft.com/office/officeart/2008/layout/LinedList"/>
    <dgm:cxn modelId="{A7AB6913-AEC2-4748-9354-419716B401BC}" srcId="{28A326E8-BEB6-4824-A655-7117A394C4D5}" destId="{EF4A0D69-2FA0-49CE-8B89-9AE9EC42BD10}" srcOrd="2" destOrd="0" parTransId="{84129C12-EAF3-4D88-9446-A765783AE0E2}" sibTransId="{C460BED9-C4C9-44FD-8A54-4C7AEC0AA0D5}"/>
    <dgm:cxn modelId="{1BFE1C40-BA1A-4F26-85B5-49D4CED3AC14}" srcId="{28A326E8-BEB6-4824-A655-7117A394C4D5}" destId="{877481AF-CF90-40AB-9DDA-B6B70D9257A7}" srcOrd="0" destOrd="0" parTransId="{AB9EABD0-78E9-4400-8047-2985D1A96AB6}" sibTransId="{F8B5B2D9-D08A-49DA-8B5A-E2E232B86629}"/>
    <dgm:cxn modelId="{BC45E042-B0B7-44B2-AAFE-317B41291F7D}" type="presOf" srcId="{877481AF-CF90-40AB-9DDA-B6B70D9257A7}" destId="{10B0D0D6-7969-436B-A9DE-04D5F7295CBE}" srcOrd="0" destOrd="0" presId="urn:microsoft.com/office/officeart/2008/layout/LinedList"/>
    <dgm:cxn modelId="{FADE36E1-E112-403D-81BA-1D3EDB615BDF}" type="presOf" srcId="{042511AE-8A82-43BF-85EF-346C1CD0A53B}" destId="{CA9EF58B-9F64-433D-9730-DE31BCC97901}" srcOrd="0" destOrd="0" presId="urn:microsoft.com/office/officeart/2008/layout/LinedList"/>
    <dgm:cxn modelId="{835ED7EF-7D65-4256-A526-2E44FFB8516C}" type="presOf" srcId="{28A326E8-BEB6-4824-A655-7117A394C4D5}" destId="{F7D171EC-D90B-4747-9EE0-D16D4CFF9DFD}" srcOrd="0" destOrd="0" presId="urn:microsoft.com/office/officeart/2008/layout/LinedList"/>
    <dgm:cxn modelId="{F57FE7F5-5FDA-4390-B97D-A803681EE30E}" srcId="{28A326E8-BEB6-4824-A655-7117A394C4D5}" destId="{042511AE-8A82-43BF-85EF-346C1CD0A53B}" srcOrd="1" destOrd="0" parTransId="{98AFE89D-E5DC-4C59-BFFC-BC0D2D54B902}" sibTransId="{547E389E-2F60-4233-AB08-20C6D68430BA}"/>
    <dgm:cxn modelId="{E1367275-22A2-49E1-896E-7C50170969A6}" type="presParOf" srcId="{F7D171EC-D90B-4747-9EE0-D16D4CFF9DFD}" destId="{3F79B6DF-E65F-4348-A86B-7D2F32173558}" srcOrd="0" destOrd="0" presId="urn:microsoft.com/office/officeart/2008/layout/LinedList"/>
    <dgm:cxn modelId="{ACCD4AA6-384E-4CB5-88D2-D3467B017C9A}" type="presParOf" srcId="{F7D171EC-D90B-4747-9EE0-D16D4CFF9DFD}" destId="{CC13AB2F-ECB4-4D9E-9CC8-6915C4014E44}" srcOrd="1" destOrd="0" presId="urn:microsoft.com/office/officeart/2008/layout/LinedList"/>
    <dgm:cxn modelId="{DB53230D-8582-402D-84EB-1916D5C9A822}" type="presParOf" srcId="{CC13AB2F-ECB4-4D9E-9CC8-6915C4014E44}" destId="{10B0D0D6-7969-436B-A9DE-04D5F7295CBE}" srcOrd="0" destOrd="0" presId="urn:microsoft.com/office/officeart/2008/layout/LinedList"/>
    <dgm:cxn modelId="{0678C906-3BD0-4602-84C2-A3EDA9F113A3}" type="presParOf" srcId="{CC13AB2F-ECB4-4D9E-9CC8-6915C4014E44}" destId="{2F85009F-C927-4B4D-86B2-C9120EDD0F50}" srcOrd="1" destOrd="0" presId="urn:microsoft.com/office/officeart/2008/layout/LinedList"/>
    <dgm:cxn modelId="{5DD7509B-4A09-455B-990A-7231B629D942}" type="presParOf" srcId="{F7D171EC-D90B-4747-9EE0-D16D4CFF9DFD}" destId="{2849181E-5C94-4D88-B08E-D8B78B3B52D3}" srcOrd="2" destOrd="0" presId="urn:microsoft.com/office/officeart/2008/layout/LinedList"/>
    <dgm:cxn modelId="{B1231912-8E95-4A27-83D4-AC83C28DDDF1}" type="presParOf" srcId="{F7D171EC-D90B-4747-9EE0-D16D4CFF9DFD}" destId="{271345CC-26B9-44CC-AE3F-1AE05AA1A5CF}" srcOrd="3" destOrd="0" presId="urn:microsoft.com/office/officeart/2008/layout/LinedList"/>
    <dgm:cxn modelId="{596CEEEB-2E40-4031-919A-46508156A37E}" type="presParOf" srcId="{271345CC-26B9-44CC-AE3F-1AE05AA1A5CF}" destId="{CA9EF58B-9F64-433D-9730-DE31BCC97901}" srcOrd="0" destOrd="0" presId="urn:microsoft.com/office/officeart/2008/layout/LinedList"/>
    <dgm:cxn modelId="{1328C072-F2B6-4905-8086-5CA179846D8F}" type="presParOf" srcId="{271345CC-26B9-44CC-AE3F-1AE05AA1A5CF}" destId="{AAE9239A-4F85-414B-9FC7-FB249CA26A00}" srcOrd="1" destOrd="0" presId="urn:microsoft.com/office/officeart/2008/layout/LinedList"/>
    <dgm:cxn modelId="{416718AD-C0EB-4ED8-9A57-D0FA12BF90D1}" type="presParOf" srcId="{F7D171EC-D90B-4747-9EE0-D16D4CFF9DFD}" destId="{6CB5A07E-800B-4FA9-9098-F30427A60370}" srcOrd="4" destOrd="0" presId="urn:microsoft.com/office/officeart/2008/layout/LinedList"/>
    <dgm:cxn modelId="{47B7C543-261E-459D-A089-B620DD657843}" type="presParOf" srcId="{F7D171EC-D90B-4747-9EE0-D16D4CFF9DFD}" destId="{839DA3E6-AF5C-44CC-A57F-587B3722E6D1}" srcOrd="5" destOrd="0" presId="urn:microsoft.com/office/officeart/2008/layout/LinedList"/>
    <dgm:cxn modelId="{145EA041-270B-46FB-9AAF-4AA781213218}" type="presParOf" srcId="{839DA3E6-AF5C-44CC-A57F-587B3722E6D1}" destId="{8671470A-7265-49F9-8B9B-7CE2FE2CE59C}" srcOrd="0" destOrd="0" presId="urn:microsoft.com/office/officeart/2008/layout/LinedList"/>
    <dgm:cxn modelId="{B15315FE-248C-4A0B-8D5D-97AE481E36BD}" type="presParOf" srcId="{839DA3E6-AF5C-44CC-A57F-587B3722E6D1}" destId="{04936DDC-312C-4AD5-8AE4-240E11839A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A326E8-BEB6-4824-A655-7117A394C4D5}"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9E9EB6CD-E092-4239-9151-DCE65D494652}">
      <dgm:prSet/>
      <dgm:spPr/>
      <dgm:t>
        <a:bodyPr/>
        <a:lstStyle/>
        <a:p>
          <a:pPr>
            <a:lnSpc>
              <a:spcPct val="100000"/>
            </a:lnSpc>
          </a:pPr>
          <a:r>
            <a:rPr lang="en-US" dirty="0">
              <a:solidFill>
                <a:schemeClr val="bg1"/>
              </a:solidFill>
            </a:rPr>
            <a:t>3 </a:t>
          </a:r>
          <a:r>
            <a:rPr lang="en-US" dirty="0" err="1">
              <a:solidFill>
                <a:schemeClr val="bg1"/>
              </a:solidFill>
            </a:rPr>
            <a:t>Mobilisations</a:t>
          </a:r>
          <a:r>
            <a:rPr lang="en-US" dirty="0">
              <a:solidFill>
                <a:schemeClr val="bg1"/>
              </a:solidFill>
            </a:rPr>
            <a:t> et manifestations  </a:t>
          </a:r>
        </a:p>
      </dgm:t>
    </dgm:pt>
    <dgm:pt modelId="{C522A116-1FF7-4C71-9CC9-AE218076E0A9}" type="parTrans" cxnId="{86D53C7F-F664-4931-A5F5-E87C8B068562}">
      <dgm:prSet/>
      <dgm:spPr/>
      <dgm:t>
        <a:bodyPr/>
        <a:lstStyle/>
        <a:p>
          <a:endParaRPr lang="en-US"/>
        </a:p>
      </dgm:t>
    </dgm:pt>
    <dgm:pt modelId="{5623E4C1-6587-488F-8B12-30571501528B}" type="sibTrans" cxnId="{86D53C7F-F664-4931-A5F5-E87C8B068562}">
      <dgm:prSet/>
      <dgm:spPr/>
      <dgm:t>
        <a:bodyPr/>
        <a:lstStyle/>
        <a:p>
          <a:pPr>
            <a:lnSpc>
              <a:spcPct val="100000"/>
            </a:lnSpc>
          </a:pPr>
          <a:endParaRPr lang="en-US"/>
        </a:p>
      </dgm:t>
    </dgm:pt>
    <dgm:pt modelId="{27DBBCFB-4BED-4845-8697-19787DB67809}">
      <dgm:prSet/>
      <dgm:spPr/>
      <dgm:t>
        <a:bodyPr/>
        <a:lstStyle/>
        <a:p>
          <a:pPr>
            <a:lnSpc>
              <a:spcPct val="100000"/>
            </a:lnSpc>
          </a:pPr>
          <a:r>
            <a:rPr lang="en-US" dirty="0">
              <a:solidFill>
                <a:schemeClr val="bg1"/>
              </a:solidFill>
            </a:rPr>
            <a:t>11 Interventions </a:t>
          </a:r>
          <a:r>
            <a:rPr lang="en-US" dirty="0" err="1">
              <a:solidFill>
                <a:schemeClr val="bg1"/>
              </a:solidFill>
            </a:rPr>
            <a:t>publiques</a:t>
          </a:r>
          <a:endParaRPr lang="en-US" dirty="0">
            <a:solidFill>
              <a:schemeClr val="bg1"/>
            </a:solidFill>
          </a:endParaRPr>
        </a:p>
      </dgm:t>
    </dgm:pt>
    <dgm:pt modelId="{D6E67DA8-A383-4EBD-AB16-9B08D9B57603}" type="parTrans" cxnId="{C031F120-B099-4CF3-885C-B7D02526E70C}">
      <dgm:prSet/>
      <dgm:spPr/>
      <dgm:t>
        <a:bodyPr/>
        <a:lstStyle/>
        <a:p>
          <a:endParaRPr lang="en-US"/>
        </a:p>
      </dgm:t>
    </dgm:pt>
    <dgm:pt modelId="{57A3A5D1-CC2F-41D8-A9E0-CD87D662352D}" type="sibTrans" cxnId="{C031F120-B099-4CF3-885C-B7D02526E70C}">
      <dgm:prSet/>
      <dgm:spPr/>
      <dgm:t>
        <a:bodyPr/>
        <a:lstStyle/>
        <a:p>
          <a:pPr>
            <a:lnSpc>
              <a:spcPct val="100000"/>
            </a:lnSpc>
          </a:pPr>
          <a:endParaRPr lang="en-US"/>
        </a:p>
      </dgm:t>
    </dgm:pt>
    <dgm:pt modelId="{73103688-955C-4D52-B143-CB5DC5FD8119}">
      <dgm:prSet/>
      <dgm:spPr/>
      <dgm:t>
        <a:bodyPr/>
        <a:lstStyle/>
        <a:p>
          <a:pPr>
            <a:lnSpc>
              <a:spcPct val="100000"/>
            </a:lnSpc>
          </a:pPr>
          <a:r>
            <a:rPr lang="en-US" dirty="0">
              <a:solidFill>
                <a:schemeClr val="bg1"/>
              </a:solidFill>
            </a:rPr>
            <a:t>12 Rencontres politiques</a:t>
          </a:r>
        </a:p>
      </dgm:t>
    </dgm:pt>
    <dgm:pt modelId="{F14A2F7E-0A2C-4C47-9230-17B99745A5C8}" type="parTrans" cxnId="{F291B016-1511-4C05-872D-56D82BE5B23F}">
      <dgm:prSet/>
      <dgm:spPr/>
      <dgm:t>
        <a:bodyPr/>
        <a:lstStyle/>
        <a:p>
          <a:endParaRPr lang="en-US"/>
        </a:p>
      </dgm:t>
    </dgm:pt>
    <dgm:pt modelId="{C84765A9-E539-4DDA-8067-96EA9FE06E07}" type="sibTrans" cxnId="{F291B016-1511-4C05-872D-56D82BE5B23F}">
      <dgm:prSet/>
      <dgm:spPr/>
      <dgm:t>
        <a:bodyPr/>
        <a:lstStyle/>
        <a:p>
          <a:pPr>
            <a:lnSpc>
              <a:spcPct val="100000"/>
            </a:lnSpc>
          </a:pPr>
          <a:endParaRPr lang="en-US"/>
        </a:p>
      </dgm:t>
    </dgm:pt>
    <dgm:pt modelId="{1B4F65A9-2042-43E3-B434-E4A1CEF859F9}">
      <dgm:prSet/>
      <dgm:spPr/>
      <dgm:t>
        <a:bodyPr/>
        <a:lstStyle/>
        <a:p>
          <a:pPr>
            <a:lnSpc>
              <a:spcPct val="100000"/>
            </a:lnSpc>
          </a:pPr>
          <a:r>
            <a:rPr lang="en-US" dirty="0">
              <a:solidFill>
                <a:schemeClr val="bg1"/>
              </a:solidFill>
            </a:rPr>
            <a:t>3 Communiqués de </a:t>
          </a:r>
          <a:r>
            <a:rPr lang="en-US" dirty="0" err="1">
              <a:solidFill>
                <a:schemeClr val="bg1"/>
              </a:solidFill>
            </a:rPr>
            <a:t>presse</a:t>
          </a:r>
          <a:r>
            <a:rPr lang="en-US" dirty="0">
              <a:solidFill>
                <a:schemeClr val="bg1"/>
              </a:solidFill>
            </a:rPr>
            <a:t>, 1 dossier de </a:t>
          </a:r>
          <a:r>
            <a:rPr lang="en-US" dirty="0" err="1">
              <a:solidFill>
                <a:schemeClr val="bg1"/>
              </a:solidFill>
            </a:rPr>
            <a:t>presse</a:t>
          </a:r>
          <a:r>
            <a:rPr lang="en-US" dirty="0">
              <a:solidFill>
                <a:schemeClr val="bg1"/>
              </a:solidFill>
            </a:rPr>
            <a:t> et 3 </a:t>
          </a:r>
          <a:r>
            <a:rPr lang="en-US" dirty="0" err="1">
              <a:solidFill>
                <a:schemeClr val="bg1"/>
              </a:solidFill>
            </a:rPr>
            <a:t>cartes</a:t>
          </a:r>
          <a:r>
            <a:rPr lang="en-US" dirty="0">
              <a:solidFill>
                <a:schemeClr val="bg1"/>
              </a:solidFill>
            </a:rPr>
            <a:t> blanches </a:t>
          </a:r>
        </a:p>
      </dgm:t>
    </dgm:pt>
    <dgm:pt modelId="{F99F2CF5-0BF7-4306-BDA0-7D1F98D57449}" type="parTrans" cxnId="{6F6B384D-38E8-4504-B043-C65A8699B478}">
      <dgm:prSet/>
      <dgm:spPr/>
      <dgm:t>
        <a:bodyPr/>
        <a:lstStyle/>
        <a:p>
          <a:endParaRPr lang="en-US"/>
        </a:p>
      </dgm:t>
    </dgm:pt>
    <dgm:pt modelId="{4E4B3D76-2226-477F-A434-3B9CE2CDFD41}" type="sibTrans" cxnId="{6F6B384D-38E8-4504-B043-C65A8699B478}">
      <dgm:prSet/>
      <dgm:spPr/>
      <dgm:t>
        <a:bodyPr/>
        <a:lstStyle/>
        <a:p>
          <a:pPr>
            <a:lnSpc>
              <a:spcPct val="100000"/>
            </a:lnSpc>
          </a:pPr>
          <a:endParaRPr lang="en-US"/>
        </a:p>
      </dgm:t>
    </dgm:pt>
    <dgm:pt modelId="{BE30550B-03B8-46D5-9E7E-D374C6416370}">
      <dgm:prSet/>
      <dgm:spPr/>
      <dgm:t>
        <a:bodyPr/>
        <a:lstStyle/>
        <a:p>
          <a:pPr>
            <a:lnSpc>
              <a:spcPct val="100000"/>
            </a:lnSpc>
          </a:pPr>
          <a:r>
            <a:rPr lang="nl-BE" dirty="0">
              <a:solidFill>
                <a:schemeClr val="bg1"/>
              </a:solidFill>
            </a:rPr>
            <a:t>Pilotage du stand </a:t>
          </a:r>
          <a:r>
            <a:rPr lang="nl-BE">
              <a:solidFill>
                <a:schemeClr val="bg1"/>
              </a:solidFill>
            </a:rPr>
            <a:t>associatif </a:t>
          </a:r>
          <a:r>
            <a:rPr lang="nl-BE" dirty="0" err="1">
              <a:solidFill>
                <a:schemeClr val="bg1"/>
              </a:solidFill>
            </a:rPr>
            <a:t>aux</a:t>
          </a:r>
          <a:r>
            <a:rPr lang="nl-BE" dirty="0">
              <a:solidFill>
                <a:schemeClr val="bg1"/>
              </a:solidFill>
            </a:rPr>
            <a:t> </a:t>
          </a:r>
          <a:r>
            <a:rPr lang="nl-BE" dirty="0" err="1">
              <a:solidFill>
                <a:schemeClr val="bg1"/>
              </a:solidFill>
            </a:rPr>
            <a:t>Solidarités</a:t>
          </a:r>
          <a:endParaRPr lang="en-US" dirty="0">
            <a:solidFill>
              <a:schemeClr val="bg1"/>
            </a:solidFill>
          </a:endParaRPr>
        </a:p>
      </dgm:t>
    </dgm:pt>
    <dgm:pt modelId="{2CE1ADC4-221A-4B2B-9594-0B9F018C3F50}" type="parTrans" cxnId="{33DE214E-5952-455D-9880-5274ED6E1736}">
      <dgm:prSet/>
      <dgm:spPr/>
      <dgm:t>
        <a:bodyPr/>
        <a:lstStyle/>
        <a:p>
          <a:endParaRPr lang="en-US"/>
        </a:p>
      </dgm:t>
    </dgm:pt>
    <dgm:pt modelId="{3E321DC3-0506-410D-9748-0651CD3A8949}" type="sibTrans" cxnId="{33DE214E-5952-455D-9880-5274ED6E1736}">
      <dgm:prSet/>
      <dgm:spPr/>
      <dgm:t>
        <a:bodyPr/>
        <a:lstStyle/>
        <a:p>
          <a:endParaRPr lang="en-US"/>
        </a:p>
      </dgm:t>
    </dgm:pt>
    <dgm:pt modelId="{1EDD7168-F75A-4C8A-A3D4-7E84F10F5559}">
      <dgm:prSet/>
      <dgm:spPr/>
      <dgm:t>
        <a:bodyPr/>
        <a:lstStyle/>
        <a:p>
          <a:pPr>
            <a:lnSpc>
              <a:spcPct val="100000"/>
            </a:lnSpc>
          </a:pPr>
          <a:r>
            <a:rPr lang="en-US" dirty="0">
              <a:solidFill>
                <a:schemeClr val="bg1"/>
              </a:solidFill>
            </a:rPr>
            <a:t>41 interventions dans la </a:t>
          </a:r>
          <a:r>
            <a:rPr lang="en-US" dirty="0" err="1">
              <a:solidFill>
                <a:schemeClr val="bg1"/>
              </a:solidFill>
            </a:rPr>
            <a:t>presse</a:t>
          </a:r>
          <a:endParaRPr lang="en-US" dirty="0">
            <a:solidFill>
              <a:schemeClr val="bg1"/>
            </a:solidFill>
          </a:endParaRPr>
        </a:p>
      </dgm:t>
    </dgm:pt>
    <dgm:pt modelId="{1583017B-EDDD-4A42-A8CF-EE56579526DC}" type="parTrans" cxnId="{8F7FDD28-C13A-43E5-A65C-4FCA950ABED2}">
      <dgm:prSet/>
      <dgm:spPr/>
      <dgm:t>
        <a:bodyPr/>
        <a:lstStyle/>
        <a:p>
          <a:endParaRPr lang="fr-BE"/>
        </a:p>
      </dgm:t>
    </dgm:pt>
    <dgm:pt modelId="{F7CEA4DB-7E64-4FC3-8815-3831480EEAA5}" type="sibTrans" cxnId="{8F7FDD28-C13A-43E5-A65C-4FCA950ABED2}">
      <dgm:prSet/>
      <dgm:spPr/>
      <dgm:t>
        <a:bodyPr/>
        <a:lstStyle/>
        <a:p>
          <a:endParaRPr lang="fr-BE"/>
        </a:p>
      </dgm:t>
    </dgm:pt>
    <dgm:pt modelId="{8B4D5E38-8618-4461-B367-851958BFA960}" type="pres">
      <dgm:prSet presAssocID="{28A326E8-BEB6-4824-A655-7117A394C4D5}" presName="vert0" presStyleCnt="0">
        <dgm:presLayoutVars>
          <dgm:dir/>
          <dgm:animOne val="branch"/>
          <dgm:animLvl val="lvl"/>
        </dgm:presLayoutVars>
      </dgm:prSet>
      <dgm:spPr/>
    </dgm:pt>
    <dgm:pt modelId="{484412BD-E632-4A8F-A9F8-60087D574C6D}" type="pres">
      <dgm:prSet presAssocID="{9E9EB6CD-E092-4239-9151-DCE65D494652}" presName="thickLine" presStyleLbl="alignNode1" presStyleIdx="0" presStyleCnt="6"/>
      <dgm:spPr/>
    </dgm:pt>
    <dgm:pt modelId="{9DE8E5AA-9705-4E9E-869B-A2EB0FD4B3D9}" type="pres">
      <dgm:prSet presAssocID="{9E9EB6CD-E092-4239-9151-DCE65D494652}" presName="horz1" presStyleCnt="0"/>
      <dgm:spPr/>
    </dgm:pt>
    <dgm:pt modelId="{A500C24B-58F3-470B-94F6-250577F0C500}" type="pres">
      <dgm:prSet presAssocID="{9E9EB6CD-E092-4239-9151-DCE65D494652}" presName="tx1" presStyleLbl="revTx" presStyleIdx="0" presStyleCnt="6"/>
      <dgm:spPr/>
    </dgm:pt>
    <dgm:pt modelId="{91CA4AA2-B06A-4B35-8B4E-D2FC6BFC8C1B}" type="pres">
      <dgm:prSet presAssocID="{9E9EB6CD-E092-4239-9151-DCE65D494652}" presName="vert1" presStyleCnt="0"/>
      <dgm:spPr/>
    </dgm:pt>
    <dgm:pt modelId="{6F473742-B6A1-4C8B-A1A5-52002021F915}" type="pres">
      <dgm:prSet presAssocID="{27DBBCFB-4BED-4845-8697-19787DB67809}" presName="thickLine" presStyleLbl="alignNode1" presStyleIdx="1" presStyleCnt="6"/>
      <dgm:spPr/>
    </dgm:pt>
    <dgm:pt modelId="{AEBB873A-D7E5-4337-9F58-29F003408CA1}" type="pres">
      <dgm:prSet presAssocID="{27DBBCFB-4BED-4845-8697-19787DB67809}" presName="horz1" presStyleCnt="0"/>
      <dgm:spPr/>
    </dgm:pt>
    <dgm:pt modelId="{10C85A71-9105-43E1-9C17-6CE2F275D886}" type="pres">
      <dgm:prSet presAssocID="{27DBBCFB-4BED-4845-8697-19787DB67809}" presName="tx1" presStyleLbl="revTx" presStyleIdx="1" presStyleCnt="6"/>
      <dgm:spPr/>
    </dgm:pt>
    <dgm:pt modelId="{29C837E8-D061-406F-96A5-7DE374E33CC2}" type="pres">
      <dgm:prSet presAssocID="{27DBBCFB-4BED-4845-8697-19787DB67809}" presName="vert1" presStyleCnt="0"/>
      <dgm:spPr/>
    </dgm:pt>
    <dgm:pt modelId="{68A43E2F-CBFB-4C9E-B357-7E89E4BE5AA8}" type="pres">
      <dgm:prSet presAssocID="{1EDD7168-F75A-4C8A-A3D4-7E84F10F5559}" presName="thickLine" presStyleLbl="alignNode1" presStyleIdx="2" presStyleCnt="6"/>
      <dgm:spPr/>
    </dgm:pt>
    <dgm:pt modelId="{EBBF2D88-3A4D-4F80-877B-2CC862805A0B}" type="pres">
      <dgm:prSet presAssocID="{1EDD7168-F75A-4C8A-A3D4-7E84F10F5559}" presName="horz1" presStyleCnt="0"/>
      <dgm:spPr/>
    </dgm:pt>
    <dgm:pt modelId="{37D69045-5484-473B-9966-46C6AD970F08}" type="pres">
      <dgm:prSet presAssocID="{1EDD7168-F75A-4C8A-A3D4-7E84F10F5559}" presName="tx1" presStyleLbl="revTx" presStyleIdx="2" presStyleCnt="6"/>
      <dgm:spPr/>
    </dgm:pt>
    <dgm:pt modelId="{3ABAA88B-6975-4F45-90FF-9BA6E0E07B39}" type="pres">
      <dgm:prSet presAssocID="{1EDD7168-F75A-4C8A-A3D4-7E84F10F5559}" presName="vert1" presStyleCnt="0"/>
      <dgm:spPr/>
    </dgm:pt>
    <dgm:pt modelId="{E9B5A152-3119-4E3C-A774-14428765A514}" type="pres">
      <dgm:prSet presAssocID="{1B4F65A9-2042-43E3-B434-E4A1CEF859F9}" presName="thickLine" presStyleLbl="alignNode1" presStyleIdx="3" presStyleCnt="6"/>
      <dgm:spPr/>
    </dgm:pt>
    <dgm:pt modelId="{4C15002E-400F-4AB9-81C2-E0DB52FC6865}" type="pres">
      <dgm:prSet presAssocID="{1B4F65A9-2042-43E3-B434-E4A1CEF859F9}" presName="horz1" presStyleCnt="0"/>
      <dgm:spPr/>
    </dgm:pt>
    <dgm:pt modelId="{ED7FD9FA-5051-47F7-BB49-4739CC72ECA5}" type="pres">
      <dgm:prSet presAssocID="{1B4F65A9-2042-43E3-B434-E4A1CEF859F9}" presName="tx1" presStyleLbl="revTx" presStyleIdx="3" presStyleCnt="6"/>
      <dgm:spPr/>
    </dgm:pt>
    <dgm:pt modelId="{9787D1D0-4B1B-4B21-BEB7-EB86939267BA}" type="pres">
      <dgm:prSet presAssocID="{1B4F65A9-2042-43E3-B434-E4A1CEF859F9}" presName="vert1" presStyleCnt="0"/>
      <dgm:spPr/>
    </dgm:pt>
    <dgm:pt modelId="{1F37E559-4331-4A10-B080-EA1638B462D4}" type="pres">
      <dgm:prSet presAssocID="{73103688-955C-4D52-B143-CB5DC5FD8119}" presName="thickLine" presStyleLbl="alignNode1" presStyleIdx="4" presStyleCnt="6"/>
      <dgm:spPr/>
    </dgm:pt>
    <dgm:pt modelId="{4AE06E60-ABDF-48BC-B8BB-C12B22D8024B}" type="pres">
      <dgm:prSet presAssocID="{73103688-955C-4D52-B143-CB5DC5FD8119}" presName="horz1" presStyleCnt="0"/>
      <dgm:spPr/>
    </dgm:pt>
    <dgm:pt modelId="{ECA80E88-02CF-41AF-A19C-1269831D7E67}" type="pres">
      <dgm:prSet presAssocID="{73103688-955C-4D52-B143-CB5DC5FD8119}" presName="tx1" presStyleLbl="revTx" presStyleIdx="4" presStyleCnt="6"/>
      <dgm:spPr/>
    </dgm:pt>
    <dgm:pt modelId="{1A24C8CF-3436-445F-9C7B-E8C6FCDF12F7}" type="pres">
      <dgm:prSet presAssocID="{73103688-955C-4D52-B143-CB5DC5FD8119}" presName="vert1" presStyleCnt="0"/>
      <dgm:spPr/>
    </dgm:pt>
    <dgm:pt modelId="{CE295497-E5ED-4F58-B799-0090089FA685}" type="pres">
      <dgm:prSet presAssocID="{BE30550B-03B8-46D5-9E7E-D374C6416370}" presName="thickLine" presStyleLbl="alignNode1" presStyleIdx="5" presStyleCnt="6"/>
      <dgm:spPr/>
    </dgm:pt>
    <dgm:pt modelId="{2EC6F048-6CF4-4D7E-96E7-01B2CE7B4C5A}" type="pres">
      <dgm:prSet presAssocID="{BE30550B-03B8-46D5-9E7E-D374C6416370}" presName="horz1" presStyleCnt="0"/>
      <dgm:spPr/>
    </dgm:pt>
    <dgm:pt modelId="{30D3BEA1-85EF-4E9E-A064-E7E4604AD08E}" type="pres">
      <dgm:prSet presAssocID="{BE30550B-03B8-46D5-9E7E-D374C6416370}" presName="tx1" presStyleLbl="revTx" presStyleIdx="5" presStyleCnt="6"/>
      <dgm:spPr/>
    </dgm:pt>
    <dgm:pt modelId="{4D28F8CD-BBDD-4C14-A417-10658C1DE1C4}" type="pres">
      <dgm:prSet presAssocID="{BE30550B-03B8-46D5-9E7E-D374C6416370}" presName="vert1" presStyleCnt="0"/>
      <dgm:spPr/>
    </dgm:pt>
  </dgm:ptLst>
  <dgm:cxnLst>
    <dgm:cxn modelId="{F291B016-1511-4C05-872D-56D82BE5B23F}" srcId="{28A326E8-BEB6-4824-A655-7117A394C4D5}" destId="{73103688-955C-4D52-B143-CB5DC5FD8119}" srcOrd="4" destOrd="0" parTransId="{F14A2F7E-0A2C-4C47-9230-17B99745A5C8}" sibTransId="{C84765A9-E539-4DDA-8067-96EA9FE06E07}"/>
    <dgm:cxn modelId="{C031F120-B099-4CF3-885C-B7D02526E70C}" srcId="{28A326E8-BEB6-4824-A655-7117A394C4D5}" destId="{27DBBCFB-4BED-4845-8697-19787DB67809}" srcOrd="1" destOrd="0" parTransId="{D6E67DA8-A383-4EBD-AB16-9B08D9B57603}" sibTransId="{57A3A5D1-CC2F-41D8-A9E0-CD87D662352D}"/>
    <dgm:cxn modelId="{618F4426-480C-4EAF-8129-8632B5110CC5}" type="presOf" srcId="{BE30550B-03B8-46D5-9E7E-D374C6416370}" destId="{30D3BEA1-85EF-4E9E-A064-E7E4604AD08E}" srcOrd="0" destOrd="0" presId="urn:microsoft.com/office/officeart/2008/layout/LinedList"/>
    <dgm:cxn modelId="{8F7FDD28-C13A-43E5-A65C-4FCA950ABED2}" srcId="{28A326E8-BEB6-4824-A655-7117A394C4D5}" destId="{1EDD7168-F75A-4C8A-A3D4-7E84F10F5559}" srcOrd="2" destOrd="0" parTransId="{1583017B-EDDD-4A42-A8CF-EE56579526DC}" sibTransId="{F7CEA4DB-7E64-4FC3-8815-3831480EEAA5}"/>
    <dgm:cxn modelId="{FF10DB3E-FB85-478B-B41F-D33E1B8A4D53}" type="presOf" srcId="{1B4F65A9-2042-43E3-B434-E4A1CEF859F9}" destId="{ED7FD9FA-5051-47F7-BB49-4739CC72ECA5}" srcOrd="0" destOrd="0" presId="urn:microsoft.com/office/officeart/2008/layout/LinedList"/>
    <dgm:cxn modelId="{5CF46046-B0CD-43D4-B4D2-71864BD1DEC4}" type="presOf" srcId="{27DBBCFB-4BED-4845-8697-19787DB67809}" destId="{10C85A71-9105-43E1-9C17-6CE2F275D886}" srcOrd="0" destOrd="0" presId="urn:microsoft.com/office/officeart/2008/layout/LinedList"/>
    <dgm:cxn modelId="{6F6B384D-38E8-4504-B043-C65A8699B478}" srcId="{28A326E8-BEB6-4824-A655-7117A394C4D5}" destId="{1B4F65A9-2042-43E3-B434-E4A1CEF859F9}" srcOrd="3" destOrd="0" parTransId="{F99F2CF5-0BF7-4306-BDA0-7D1F98D57449}" sibTransId="{4E4B3D76-2226-477F-A434-3B9CE2CDFD41}"/>
    <dgm:cxn modelId="{33DE214E-5952-455D-9880-5274ED6E1736}" srcId="{28A326E8-BEB6-4824-A655-7117A394C4D5}" destId="{BE30550B-03B8-46D5-9E7E-D374C6416370}" srcOrd="5" destOrd="0" parTransId="{2CE1ADC4-221A-4B2B-9594-0B9F018C3F50}" sibTransId="{3E321DC3-0506-410D-9748-0651CD3A8949}"/>
    <dgm:cxn modelId="{86D53C7F-F664-4931-A5F5-E87C8B068562}" srcId="{28A326E8-BEB6-4824-A655-7117A394C4D5}" destId="{9E9EB6CD-E092-4239-9151-DCE65D494652}" srcOrd="0" destOrd="0" parTransId="{C522A116-1FF7-4C71-9CC9-AE218076E0A9}" sibTransId="{5623E4C1-6587-488F-8B12-30571501528B}"/>
    <dgm:cxn modelId="{D5E473B4-28F9-436C-8DAD-FB118B93AD68}" type="presOf" srcId="{73103688-955C-4D52-B143-CB5DC5FD8119}" destId="{ECA80E88-02CF-41AF-A19C-1269831D7E67}" srcOrd="0" destOrd="0" presId="urn:microsoft.com/office/officeart/2008/layout/LinedList"/>
    <dgm:cxn modelId="{FAEB16B6-61B1-4D8B-8FBE-90548A31827E}" type="presOf" srcId="{1EDD7168-F75A-4C8A-A3D4-7E84F10F5559}" destId="{37D69045-5484-473B-9966-46C6AD970F08}" srcOrd="0" destOrd="0" presId="urn:microsoft.com/office/officeart/2008/layout/LinedList"/>
    <dgm:cxn modelId="{8C5FA3E2-0AD5-4AF8-B840-B1AEE797B084}" type="presOf" srcId="{28A326E8-BEB6-4824-A655-7117A394C4D5}" destId="{8B4D5E38-8618-4461-B367-851958BFA960}" srcOrd="0" destOrd="0" presId="urn:microsoft.com/office/officeart/2008/layout/LinedList"/>
    <dgm:cxn modelId="{0A8638F1-6AF1-4232-A301-9B7C52A1681B}" type="presOf" srcId="{9E9EB6CD-E092-4239-9151-DCE65D494652}" destId="{A500C24B-58F3-470B-94F6-250577F0C500}" srcOrd="0" destOrd="0" presId="urn:microsoft.com/office/officeart/2008/layout/LinedList"/>
    <dgm:cxn modelId="{9983AEC6-DB1D-45C3-8D9E-D49FA053CE08}" type="presParOf" srcId="{8B4D5E38-8618-4461-B367-851958BFA960}" destId="{484412BD-E632-4A8F-A9F8-60087D574C6D}" srcOrd="0" destOrd="0" presId="urn:microsoft.com/office/officeart/2008/layout/LinedList"/>
    <dgm:cxn modelId="{1FAEE475-A5D3-482C-9A29-A0211130D401}" type="presParOf" srcId="{8B4D5E38-8618-4461-B367-851958BFA960}" destId="{9DE8E5AA-9705-4E9E-869B-A2EB0FD4B3D9}" srcOrd="1" destOrd="0" presId="urn:microsoft.com/office/officeart/2008/layout/LinedList"/>
    <dgm:cxn modelId="{0443D25E-867B-4D1A-84CE-D0E38572A679}" type="presParOf" srcId="{9DE8E5AA-9705-4E9E-869B-A2EB0FD4B3D9}" destId="{A500C24B-58F3-470B-94F6-250577F0C500}" srcOrd="0" destOrd="0" presId="urn:microsoft.com/office/officeart/2008/layout/LinedList"/>
    <dgm:cxn modelId="{0EA4BFE8-5B59-4D78-A7BC-88558B41D373}" type="presParOf" srcId="{9DE8E5AA-9705-4E9E-869B-A2EB0FD4B3D9}" destId="{91CA4AA2-B06A-4B35-8B4E-D2FC6BFC8C1B}" srcOrd="1" destOrd="0" presId="urn:microsoft.com/office/officeart/2008/layout/LinedList"/>
    <dgm:cxn modelId="{9B07BD09-3978-48D1-861A-DB1743777C32}" type="presParOf" srcId="{8B4D5E38-8618-4461-B367-851958BFA960}" destId="{6F473742-B6A1-4C8B-A1A5-52002021F915}" srcOrd="2" destOrd="0" presId="urn:microsoft.com/office/officeart/2008/layout/LinedList"/>
    <dgm:cxn modelId="{B60B57B5-5771-4B48-868E-9A696A4DDB3A}" type="presParOf" srcId="{8B4D5E38-8618-4461-B367-851958BFA960}" destId="{AEBB873A-D7E5-4337-9F58-29F003408CA1}" srcOrd="3" destOrd="0" presId="urn:microsoft.com/office/officeart/2008/layout/LinedList"/>
    <dgm:cxn modelId="{9D263B34-3920-4573-BF09-0C74BCAB177B}" type="presParOf" srcId="{AEBB873A-D7E5-4337-9F58-29F003408CA1}" destId="{10C85A71-9105-43E1-9C17-6CE2F275D886}" srcOrd="0" destOrd="0" presId="urn:microsoft.com/office/officeart/2008/layout/LinedList"/>
    <dgm:cxn modelId="{B5ECC886-E86F-425E-8632-6D2ED868545C}" type="presParOf" srcId="{AEBB873A-D7E5-4337-9F58-29F003408CA1}" destId="{29C837E8-D061-406F-96A5-7DE374E33CC2}" srcOrd="1" destOrd="0" presId="urn:microsoft.com/office/officeart/2008/layout/LinedList"/>
    <dgm:cxn modelId="{F2B00BB8-BB4C-4DA1-907F-F7D8C2881647}" type="presParOf" srcId="{8B4D5E38-8618-4461-B367-851958BFA960}" destId="{68A43E2F-CBFB-4C9E-B357-7E89E4BE5AA8}" srcOrd="4" destOrd="0" presId="urn:microsoft.com/office/officeart/2008/layout/LinedList"/>
    <dgm:cxn modelId="{97953CF5-EC5C-42AC-AC31-496CBCCFA773}" type="presParOf" srcId="{8B4D5E38-8618-4461-B367-851958BFA960}" destId="{EBBF2D88-3A4D-4F80-877B-2CC862805A0B}" srcOrd="5" destOrd="0" presId="urn:microsoft.com/office/officeart/2008/layout/LinedList"/>
    <dgm:cxn modelId="{97CB9849-7078-4202-AD31-7B50E95482D4}" type="presParOf" srcId="{EBBF2D88-3A4D-4F80-877B-2CC862805A0B}" destId="{37D69045-5484-473B-9966-46C6AD970F08}" srcOrd="0" destOrd="0" presId="urn:microsoft.com/office/officeart/2008/layout/LinedList"/>
    <dgm:cxn modelId="{BE6801B4-F96B-4F2A-AB08-20C901699E38}" type="presParOf" srcId="{EBBF2D88-3A4D-4F80-877B-2CC862805A0B}" destId="{3ABAA88B-6975-4F45-90FF-9BA6E0E07B39}" srcOrd="1" destOrd="0" presId="urn:microsoft.com/office/officeart/2008/layout/LinedList"/>
    <dgm:cxn modelId="{460647AB-6369-4A1F-952F-38D58826855C}" type="presParOf" srcId="{8B4D5E38-8618-4461-B367-851958BFA960}" destId="{E9B5A152-3119-4E3C-A774-14428765A514}" srcOrd="6" destOrd="0" presId="urn:microsoft.com/office/officeart/2008/layout/LinedList"/>
    <dgm:cxn modelId="{9C178901-0B26-4C70-941E-4BFA43CA6341}" type="presParOf" srcId="{8B4D5E38-8618-4461-B367-851958BFA960}" destId="{4C15002E-400F-4AB9-81C2-E0DB52FC6865}" srcOrd="7" destOrd="0" presId="urn:microsoft.com/office/officeart/2008/layout/LinedList"/>
    <dgm:cxn modelId="{7827C8A6-0201-4834-9487-6AFF67386FB9}" type="presParOf" srcId="{4C15002E-400F-4AB9-81C2-E0DB52FC6865}" destId="{ED7FD9FA-5051-47F7-BB49-4739CC72ECA5}" srcOrd="0" destOrd="0" presId="urn:microsoft.com/office/officeart/2008/layout/LinedList"/>
    <dgm:cxn modelId="{FD6745F2-C3C6-4895-959F-076427C50078}" type="presParOf" srcId="{4C15002E-400F-4AB9-81C2-E0DB52FC6865}" destId="{9787D1D0-4B1B-4B21-BEB7-EB86939267BA}" srcOrd="1" destOrd="0" presId="urn:microsoft.com/office/officeart/2008/layout/LinedList"/>
    <dgm:cxn modelId="{0E8BACF7-917F-4FDB-A630-7114D68C408E}" type="presParOf" srcId="{8B4D5E38-8618-4461-B367-851958BFA960}" destId="{1F37E559-4331-4A10-B080-EA1638B462D4}" srcOrd="8" destOrd="0" presId="urn:microsoft.com/office/officeart/2008/layout/LinedList"/>
    <dgm:cxn modelId="{A403317B-1D67-4FDF-8772-49353A495EDF}" type="presParOf" srcId="{8B4D5E38-8618-4461-B367-851958BFA960}" destId="{4AE06E60-ABDF-48BC-B8BB-C12B22D8024B}" srcOrd="9" destOrd="0" presId="urn:microsoft.com/office/officeart/2008/layout/LinedList"/>
    <dgm:cxn modelId="{41D0E5C5-2208-4214-8B87-016D29B14037}" type="presParOf" srcId="{4AE06E60-ABDF-48BC-B8BB-C12B22D8024B}" destId="{ECA80E88-02CF-41AF-A19C-1269831D7E67}" srcOrd="0" destOrd="0" presId="urn:microsoft.com/office/officeart/2008/layout/LinedList"/>
    <dgm:cxn modelId="{65873A69-BF1C-4FD0-80F8-67879FC89F69}" type="presParOf" srcId="{4AE06E60-ABDF-48BC-B8BB-C12B22D8024B}" destId="{1A24C8CF-3436-445F-9C7B-E8C6FCDF12F7}" srcOrd="1" destOrd="0" presId="urn:microsoft.com/office/officeart/2008/layout/LinedList"/>
    <dgm:cxn modelId="{A93E8EBE-CE2A-4BF0-A896-7A526684B75F}" type="presParOf" srcId="{8B4D5E38-8618-4461-B367-851958BFA960}" destId="{CE295497-E5ED-4F58-B799-0090089FA685}" srcOrd="10" destOrd="0" presId="urn:microsoft.com/office/officeart/2008/layout/LinedList"/>
    <dgm:cxn modelId="{3CBBBE19-54B2-41BD-8D6E-4E1EDF11B901}" type="presParOf" srcId="{8B4D5E38-8618-4461-B367-851958BFA960}" destId="{2EC6F048-6CF4-4D7E-96E7-01B2CE7B4C5A}" srcOrd="11" destOrd="0" presId="urn:microsoft.com/office/officeart/2008/layout/LinedList"/>
    <dgm:cxn modelId="{BC919291-F1AA-4EC9-B3F0-C801996E36E1}" type="presParOf" srcId="{2EC6F048-6CF4-4D7E-96E7-01B2CE7B4C5A}" destId="{30D3BEA1-85EF-4E9E-A064-E7E4604AD08E}" srcOrd="0" destOrd="0" presId="urn:microsoft.com/office/officeart/2008/layout/LinedList"/>
    <dgm:cxn modelId="{FD3A2455-2CA4-4119-B1F5-647B71907434}" type="presParOf" srcId="{2EC6F048-6CF4-4D7E-96E7-01B2CE7B4C5A}" destId="{4D28F8CD-BBDD-4C14-A417-10658C1DE1C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12E388-CCAC-4927-9570-CDDE2CDE449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4F959C8-69BD-401D-BF3D-E21E48E09C89}">
      <dgm:prSet/>
      <dgm:spPr/>
      <dgm:t>
        <a:bodyPr/>
        <a:lstStyle/>
        <a:p>
          <a:r>
            <a:rPr lang="nl-BE" dirty="0"/>
            <a:t>Nouveautés en </a:t>
          </a:r>
          <a:r>
            <a:rPr lang="nl-BE" dirty="0" err="1"/>
            <a:t>septembre</a:t>
          </a:r>
          <a:r>
            <a:rPr lang="nl-BE" dirty="0"/>
            <a:t> 2023 : AC EVRAS – </a:t>
          </a:r>
          <a:r>
            <a:rPr lang="nl-BE" dirty="0" err="1"/>
            <a:t>création</a:t>
          </a:r>
          <a:r>
            <a:rPr lang="nl-BE" dirty="0"/>
            <a:t> </a:t>
          </a:r>
          <a:r>
            <a:rPr lang="nl-BE" dirty="0" err="1"/>
            <a:t>d’emploi</a:t>
          </a:r>
          <a:r>
            <a:rPr lang="nl-BE" dirty="0"/>
            <a:t>, </a:t>
          </a:r>
          <a:r>
            <a:rPr lang="nl-BE" dirty="0" err="1"/>
            <a:t>polémique</a:t>
          </a:r>
          <a:r>
            <a:rPr lang="nl-BE" dirty="0"/>
            <a:t> anti-EVRAS, </a:t>
          </a:r>
          <a:r>
            <a:rPr lang="nl-BE" dirty="0" err="1"/>
            <a:t>reconstruire</a:t>
          </a:r>
          <a:r>
            <a:rPr lang="nl-BE" dirty="0"/>
            <a:t> la </a:t>
          </a:r>
          <a:r>
            <a:rPr lang="nl-BE" dirty="0" err="1"/>
            <a:t>confiance</a:t>
          </a:r>
          <a:r>
            <a:rPr lang="nl-BE" dirty="0"/>
            <a:t> </a:t>
          </a:r>
          <a:r>
            <a:rPr lang="nl-BE" dirty="0" err="1"/>
            <a:t>avec</a:t>
          </a:r>
          <a:r>
            <a:rPr lang="nl-BE" dirty="0"/>
            <a:t> les </a:t>
          </a:r>
          <a:r>
            <a:rPr lang="nl-BE" dirty="0" err="1"/>
            <a:t>écoles</a:t>
          </a:r>
          <a:r>
            <a:rPr lang="nl-BE" dirty="0"/>
            <a:t>…</a:t>
          </a:r>
          <a:endParaRPr lang="en-US" dirty="0"/>
        </a:p>
      </dgm:t>
    </dgm:pt>
    <dgm:pt modelId="{891350F0-666C-44F9-A1D3-CEFC75246014}" type="parTrans" cxnId="{AA48DE05-03AE-418A-9799-1E0F53448838}">
      <dgm:prSet/>
      <dgm:spPr/>
      <dgm:t>
        <a:bodyPr/>
        <a:lstStyle/>
        <a:p>
          <a:endParaRPr lang="en-US"/>
        </a:p>
      </dgm:t>
    </dgm:pt>
    <dgm:pt modelId="{2A517DEE-EC38-42C8-9DCF-DAD3BAB5946B}" type="sibTrans" cxnId="{AA48DE05-03AE-418A-9799-1E0F53448838}">
      <dgm:prSet/>
      <dgm:spPr/>
      <dgm:t>
        <a:bodyPr/>
        <a:lstStyle/>
        <a:p>
          <a:endParaRPr lang="en-US"/>
        </a:p>
      </dgm:t>
    </dgm:pt>
    <dgm:pt modelId="{7D391F56-E08D-4357-87A7-EAD7197F5353}">
      <dgm:prSet/>
      <dgm:spPr/>
      <dgm:t>
        <a:bodyPr/>
        <a:lstStyle/>
        <a:p>
          <a:r>
            <a:rPr lang="en-US" dirty="0"/>
            <a:t>Elections </a:t>
          </a:r>
          <a:r>
            <a:rPr lang="en-US" dirty="0" err="1"/>
            <a:t>juin</a:t>
          </a:r>
          <a:r>
            <a:rPr lang="en-US" dirty="0"/>
            <a:t> 2024 : Lacunes dans les </a:t>
          </a:r>
          <a:r>
            <a:rPr lang="en-US" dirty="0" err="1"/>
            <a:t>suivis</a:t>
          </a:r>
          <a:r>
            <a:rPr lang="en-US" dirty="0"/>
            <a:t> de </a:t>
          </a:r>
          <a:r>
            <a:rPr lang="en-US" dirty="0" err="1"/>
            <a:t>l’administration</a:t>
          </a:r>
          <a:r>
            <a:rPr lang="en-US" dirty="0"/>
            <a:t> et notifications </a:t>
          </a:r>
          <a:r>
            <a:rPr lang="en-US" dirty="0" err="1"/>
            <a:t>tardives</a:t>
          </a:r>
          <a:r>
            <a:rPr lang="en-US" dirty="0"/>
            <a:t> </a:t>
          </a:r>
          <a:r>
            <a:rPr lang="en-US" dirty="0">
              <a:sym typeface="Wingdings" panose="05000000000000000000" pitchFamily="2" charset="2"/>
            </a:rPr>
            <a:t> I</a:t>
          </a:r>
          <a:r>
            <a:rPr lang="en-US" dirty="0"/>
            <a:t>mpact sur la </a:t>
          </a:r>
          <a:r>
            <a:rPr lang="en-US" dirty="0" err="1"/>
            <a:t>continuité</a:t>
          </a:r>
          <a:r>
            <a:rPr lang="en-US" dirty="0"/>
            <a:t> des subsides</a:t>
          </a:r>
        </a:p>
      </dgm:t>
    </dgm:pt>
    <dgm:pt modelId="{44CC5B87-4AC4-4AE4-ABFB-770DC6974D72}" type="parTrans" cxnId="{F533EEB9-CCE4-4A7C-9F98-2909475476CE}">
      <dgm:prSet/>
      <dgm:spPr/>
      <dgm:t>
        <a:bodyPr/>
        <a:lstStyle/>
        <a:p>
          <a:endParaRPr lang="en-US"/>
        </a:p>
      </dgm:t>
    </dgm:pt>
    <dgm:pt modelId="{0C8170B4-E800-4847-B5B8-8F7E90B79FEF}" type="sibTrans" cxnId="{F533EEB9-CCE4-4A7C-9F98-2909475476CE}">
      <dgm:prSet/>
      <dgm:spPr/>
      <dgm:t>
        <a:bodyPr/>
        <a:lstStyle/>
        <a:p>
          <a:endParaRPr lang="en-US"/>
        </a:p>
      </dgm:t>
    </dgm:pt>
    <dgm:pt modelId="{A44F75B4-1BD3-47F8-8BC2-47A92CAB640A}">
      <dgm:prSet/>
      <dgm:spPr/>
      <dgm:t>
        <a:bodyPr/>
        <a:lstStyle/>
        <a:p>
          <a:r>
            <a:rPr lang="nl-BE" dirty="0"/>
            <a:t>A </a:t>
          </a:r>
          <a:r>
            <a:rPr lang="nl-BE" dirty="0" err="1"/>
            <a:t>partir</a:t>
          </a:r>
          <a:r>
            <a:rPr lang="nl-BE" dirty="0"/>
            <a:t> de 2024, </a:t>
          </a:r>
          <a:r>
            <a:rPr lang="nl-BE" dirty="0" err="1"/>
            <a:t>limitation</a:t>
          </a:r>
          <a:r>
            <a:rPr lang="nl-BE" dirty="0"/>
            <a:t> dans la collecte </a:t>
          </a:r>
          <a:r>
            <a:rPr lang="nl-BE" dirty="0" err="1"/>
            <a:t>d’informations</a:t>
          </a:r>
          <a:r>
            <a:rPr lang="nl-BE" dirty="0"/>
            <a:t> </a:t>
          </a:r>
          <a:r>
            <a:rPr lang="nl-BE" dirty="0" err="1"/>
            <a:t>spécifiquement</a:t>
          </a:r>
          <a:r>
            <a:rPr lang="nl-BE" dirty="0"/>
            <a:t> en </a:t>
          </a:r>
          <a:r>
            <a:rPr lang="nl-BE" dirty="0" err="1"/>
            <a:t>lien</a:t>
          </a:r>
          <a:r>
            <a:rPr lang="nl-BE" dirty="0"/>
            <a:t> </a:t>
          </a:r>
          <a:r>
            <a:rPr lang="nl-BE" dirty="0" err="1"/>
            <a:t>avec</a:t>
          </a:r>
          <a:r>
            <a:rPr lang="nl-BE" dirty="0"/>
            <a:t> </a:t>
          </a:r>
          <a:r>
            <a:rPr lang="nl-BE" dirty="0" err="1"/>
            <a:t>l’AC</a:t>
          </a:r>
          <a:r>
            <a:rPr lang="nl-BE" dirty="0"/>
            <a:t> EVRAS dans la </a:t>
          </a:r>
          <a:r>
            <a:rPr lang="nl-BE" dirty="0" err="1"/>
            <a:t>dernière</a:t>
          </a:r>
          <a:r>
            <a:rPr lang="nl-BE" dirty="0"/>
            <a:t> </a:t>
          </a:r>
          <a:r>
            <a:rPr lang="nl-BE" dirty="0" err="1"/>
            <a:t>mouture</a:t>
          </a:r>
          <a:r>
            <a:rPr lang="nl-BE" dirty="0"/>
            <a:t> du RASH </a:t>
          </a:r>
          <a:r>
            <a:rPr lang="nl-BE" dirty="0" err="1"/>
            <a:t>qui</a:t>
          </a:r>
          <a:r>
            <a:rPr lang="nl-BE" dirty="0"/>
            <a:t> </a:t>
          </a:r>
          <a:r>
            <a:rPr lang="nl-BE" dirty="0" err="1"/>
            <a:t>devient</a:t>
          </a:r>
          <a:r>
            <a:rPr lang="nl-BE" dirty="0"/>
            <a:t> obligatoire en 2025</a:t>
          </a:r>
          <a:endParaRPr lang="en-US" dirty="0"/>
        </a:p>
      </dgm:t>
    </dgm:pt>
    <dgm:pt modelId="{9F6C5B7C-F4B2-43F4-9BBE-D04ADEE6A8E4}" type="parTrans" cxnId="{40D64C2D-6946-4116-BD49-1B545EB58EF1}">
      <dgm:prSet/>
      <dgm:spPr/>
      <dgm:t>
        <a:bodyPr/>
        <a:lstStyle/>
        <a:p>
          <a:endParaRPr lang="en-US"/>
        </a:p>
      </dgm:t>
    </dgm:pt>
    <dgm:pt modelId="{E6CFA956-179A-46DC-A4FF-42E7603F3436}" type="sibTrans" cxnId="{40D64C2D-6946-4116-BD49-1B545EB58EF1}">
      <dgm:prSet/>
      <dgm:spPr/>
      <dgm:t>
        <a:bodyPr/>
        <a:lstStyle/>
        <a:p>
          <a:endParaRPr lang="en-US"/>
        </a:p>
      </dgm:t>
    </dgm:pt>
    <dgm:pt modelId="{483A7147-5E46-43C5-AA5B-432177838ECA}">
      <dgm:prSet/>
      <dgm:spPr/>
      <dgm:t>
        <a:bodyPr/>
        <a:lstStyle/>
        <a:p>
          <a:r>
            <a:rPr lang="en-US" dirty="0"/>
            <a:t>Pour les données 2024 : /!\ Co-existence de deux </a:t>
          </a:r>
          <a:r>
            <a:rPr lang="en-US" dirty="0" err="1"/>
            <a:t>modèles</a:t>
          </a:r>
          <a:r>
            <a:rPr lang="en-US" dirty="0"/>
            <a:t> de RASH/reporting pour les animations en RW</a:t>
          </a:r>
        </a:p>
      </dgm:t>
    </dgm:pt>
    <dgm:pt modelId="{CEEE5B2F-6437-4FC4-BD90-846CAA4BF57D}" type="parTrans" cxnId="{90B4D919-AEC1-4B58-9203-0EBB4A682E17}">
      <dgm:prSet/>
      <dgm:spPr/>
      <dgm:t>
        <a:bodyPr/>
        <a:lstStyle/>
        <a:p>
          <a:endParaRPr lang="fr-BE"/>
        </a:p>
      </dgm:t>
    </dgm:pt>
    <dgm:pt modelId="{A108724B-D38F-4740-9A6A-808FBBCC9478}" type="sibTrans" cxnId="{90B4D919-AEC1-4B58-9203-0EBB4A682E17}">
      <dgm:prSet/>
      <dgm:spPr/>
      <dgm:t>
        <a:bodyPr/>
        <a:lstStyle/>
        <a:p>
          <a:endParaRPr lang="fr-BE"/>
        </a:p>
      </dgm:t>
    </dgm:pt>
    <dgm:pt modelId="{C9537917-6A4F-42B0-B5B6-5E9D9EB1F069}">
      <dgm:prSet/>
      <dgm:spPr/>
      <dgm:t>
        <a:bodyPr/>
        <a:lstStyle/>
        <a:p>
          <a:r>
            <a:rPr lang="en-US" dirty="0"/>
            <a:t>Avec les </a:t>
          </a:r>
          <a:r>
            <a:rPr lang="en-US" dirty="0" err="1"/>
            <a:t>nouvelles</a:t>
          </a:r>
          <a:r>
            <a:rPr lang="en-US" dirty="0"/>
            <a:t> versions </a:t>
          </a:r>
          <a:r>
            <a:rPr lang="en-US" dirty="0" err="1"/>
            <a:t>consécutives</a:t>
          </a:r>
          <a:r>
            <a:rPr lang="en-US" dirty="0"/>
            <a:t> du RASH (3/4 versions </a:t>
          </a:r>
          <a:r>
            <a:rPr lang="en-US" dirty="0" err="1"/>
            <a:t>depuis</a:t>
          </a:r>
          <a:r>
            <a:rPr lang="en-US" dirty="0"/>
            <a:t> 2018) : Evolution dans les données </a:t>
          </a:r>
          <a:r>
            <a:rPr lang="en-US" dirty="0" err="1"/>
            <a:t>collectées</a:t>
          </a:r>
          <a:r>
            <a:rPr lang="en-US" dirty="0"/>
            <a:t> </a:t>
          </a:r>
          <a:r>
            <a:rPr lang="en-US" dirty="0">
              <a:sym typeface="Wingdings" panose="05000000000000000000" pitchFamily="2" charset="2"/>
            </a:rPr>
            <a:t></a:t>
          </a:r>
          <a:r>
            <a:rPr lang="en-US" dirty="0" err="1">
              <a:sym typeface="Wingdings" panose="05000000000000000000" pitchFamily="2" charset="2"/>
            </a:rPr>
            <a:t>Discontinuité</a:t>
          </a:r>
          <a:r>
            <a:rPr lang="en-US" dirty="0">
              <a:sym typeface="Wingdings" panose="05000000000000000000" pitchFamily="2" charset="2"/>
            </a:rPr>
            <a:t> (ex: </a:t>
          </a:r>
          <a:r>
            <a:rPr lang="en-US" dirty="0" err="1">
              <a:sym typeface="Wingdings" panose="05000000000000000000" pitchFamily="2" charset="2"/>
            </a:rPr>
            <a:t>catégorie</a:t>
          </a:r>
          <a:r>
            <a:rPr lang="en-US" dirty="0">
              <a:sym typeface="Wingdings" panose="05000000000000000000" pitchFamily="2" charset="2"/>
            </a:rPr>
            <a:t> </a:t>
          </a:r>
          <a:r>
            <a:rPr lang="en-US" dirty="0" err="1">
              <a:sym typeface="Wingdings" panose="05000000000000000000" pitchFamily="2" charset="2"/>
            </a:rPr>
            <a:t>d’âge</a:t>
          </a:r>
          <a:r>
            <a:rPr lang="en-US" dirty="0">
              <a:sym typeface="Wingdings" panose="05000000000000000000" pitchFamily="2" charset="2"/>
            </a:rPr>
            <a:t> </a:t>
          </a:r>
          <a:r>
            <a:rPr lang="en-US" dirty="0" err="1">
              <a:sym typeface="Wingdings" panose="05000000000000000000" pitchFamily="2" charset="2"/>
            </a:rPr>
            <a:t>anim</a:t>
          </a:r>
          <a:r>
            <a:rPr lang="en-US" dirty="0">
              <a:sym typeface="Wingdings" panose="05000000000000000000" pitchFamily="2" charset="2"/>
            </a:rPr>
            <a:t> hors </a:t>
          </a:r>
          <a:r>
            <a:rPr lang="en-US" dirty="0" err="1">
              <a:sym typeface="Wingdings" panose="05000000000000000000" pitchFamily="2" charset="2"/>
            </a:rPr>
            <a:t>scolaires</a:t>
          </a:r>
          <a:r>
            <a:rPr lang="en-US" dirty="0">
              <a:sym typeface="Wingdings" panose="05000000000000000000" pitchFamily="2" charset="2"/>
            </a:rPr>
            <a:t>, distinction technique, pro, </a:t>
          </a:r>
          <a:r>
            <a:rPr lang="en-US" dirty="0" err="1">
              <a:sym typeface="Wingdings" panose="05000000000000000000" pitchFamily="2" charset="2"/>
            </a:rPr>
            <a:t>général</a:t>
          </a:r>
          <a:r>
            <a:rPr lang="en-US" dirty="0">
              <a:sym typeface="Wingdings" panose="05000000000000000000" pitchFamily="2" charset="2"/>
            </a:rPr>
            <a:t>, </a:t>
          </a:r>
          <a:r>
            <a:rPr lang="en-US" dirty="0" err="1">
              <a:sym typeface="Wingdings" panose="05000000000000000000" pitchFamily="2" charset="2"/>
            </a:rPr>
            <a:t>spécialisé</a:t>
          </a:r>
          <a:r>
            <a:rPr lang="en-US" dirty="0">
              <a:sym typeface="Wingdings" panose="05000000000000000000" pitchFamily="2" charset="2"/>
            </a:rPr>
            <a:t>…)</a:t>
          </a:r>
          <a:endParaRPr lang="en-US" dirty="0"/>
        </a:p>
      </dgm:t>
    </dgm:pt>
    <dgm:pt modelId="{5944C7DC-A531-479A-8BF3-657A5CE107FF}" type="parTrans" cxnId="{D8904771-9214-474F-9DE7-412BFB31998F}">
      <dgm:prSet/>
      <dgm:spPr/>
      <dgm:t>
        <a:bodyPr/>
        <a:lstStyle/>
        <a:p>
          <a:endParaRPr lang="fr-BE"/>
        </a:p>
      </dgm:t>
    </dgm:pt>
    <dgm:pt modelId="{11EE2FC6-6EEE-4499-ACC2-CAC28A737D48}" type="sibTrans" cxnId="{D8904771-9214-474F-9DE7-412BFB31998F}">
      <dgm:prSet/>
      <dgm:spPr/>
      <dgm:t>
        <a:bodyPr/>
        <a:lstStyle/>
        <a:p>
          <a:endParaRPr lang="fr-BE"/>
        </a:p>
      </dgm:t>
    </dgm:pt>
    <dgm:pt modelId="{717DF26F-6E56-4A2F-AF6C-16D72ADE1303}" type="pres">
      <dgm:prSet presAssocID="{D812E388-CCAC-4927-9570-CDDE2CDE4490}" presName="vert0" presStyleCnt="0">
        <dgm:presLayoutVars>
          <dgm:dir/>
          <dgm:animOne val="branch"/>
          <dgm:animLvl val="lvl"/>
        </dgm:presLayoutVars>
      </dgm:prSet>
      <dgm:spPr/>
    </dgm:pt>
    <dgm:pt modelId="{EB4CF38C-A73C-4C1F-8AE8-0F549B7B9570}" type="pres">
      <dgm:prSet presAssocID="{74F959C8-69BD-401D-BF3D-E21E48E09C89}" presName="thickLine" presStyleLbl="alignNode1" presStyleIdx="0" presStyleCnt="5"/>
      <dgm:spPr/>
    </dgm:pt>
    <dgm:pt modelId="{4A1FE771-3FE8-407E-871A-E9301F10A724}" type="pres">
      <dgm:prSet presAssocID="{74F959C8-69BD-401D-BF3D-E21E48E09C89}" presName="horz1" presStyleCnt="0"/>
      <dgm:spPr/>
    </dgm:pt>
    <dgm:pt modelId="{E60041C9-FAD1-4B0D-B6FE-B642AEBF6687}" type="pres">
      <dgm:prSet presAssocID="{74F959C8-69BD-401D-BF3D-E21E48E09C89}" presName="tx1" presStyleLbl="revTx" presStyleIdx="0" presStyleCnt="5"/>
      <dgm:spPr/>
    </dgm:pt>
    <dgm:pt modelId="{7E212985-3144-42C2-9F7A-35F76150330C}" type="pres">
      <dgm:prSet presAssocID="{74F959C8-69BD-401D-BF3D-E21E48E09C89}" presName="vert1" presStyleCnt="0"/>
      <dgm:spPr/>
    </dgm:pt>
    <dgm:pt modelId="{00DD6660-5D64-45B9-BA38-2511712DD549}" type="pres">
      <dgm:prSet presAssocID="{7D391F56-E08D-4357-87A7-EAD7197F5353}" presName="thickLine" presStyleLbl="alignNode1" presStyleIdx="1" presStyleCnt="5"/>
      <dgm:spPr/>
    </dgm:pt>
    <dgm:pt modelId="{74A6C76E-567F-4D76-895F-9A04CB11F33E}" type="pres">
      <dgm:prSet presAssocID="{7D391F56-E08D-4357-87A7-EAD7197F5353}" presName="horz1" presStyleCnt="0"/>
      <dgm:spPr/>
    </dgm:pt>
    <dgm:pt modelId="{42651D42-E87D-4EF1-9427-B11888155CF5}" type="pres">
      <dgm:prSet presAssocID="{7D391F56-E08D-4357-87A7-EAD7197F5353}" presName="tx1" presStyleLbl="revTx" presStyleIdx="1" presStyleCnt="5"/>
      <dgm:spPr/>
    </dgm:pt>
    <dgm:pt modelId="{D7CA36D4-F78C-4F42-A675-99FEAD99BCB7}" type="pres">
      <dgm:prSet presAssocID="{7D391F56-E08D-4357-87A7-EAD7197F5353}" presName="vert1" presStyleCnt="0"/>
      <dgm:spPr/>
    </dgm:pt>
    <dgm:pt modelId="{9BF9589D-EC5C-4CD0-9344-060194F9E0D4}" type="pres">
      <dgm:prSet presAssocID="{483A7147-5E46-43C5-AA5B-432177838ECA}" presName="thickLine" presStyleLbl="alignNode1" presStyleIdx="2" presStyleCnt="5"/>
      <dgm:spPr/>
    </dgm:pt>
    <dgm:pt modelId="{F822D854-018B-408D-8637-D6886ADC7E28}" type="pres">
      <dgm:prSet presAssocID="{483A7147-5E46-43C5-AA5B-432177838ECA}" presName="horz1" presStyleCnt="0"/>
      <dgm:spPr/>
    </dgm:pt>
    <dgm:pt modelId="{2C2332EF-E5F3-4A8A-8DAC-61E5D538C310}" type="pres">
      <dgm:prSet presAssocID="{483A7147-5E46-43C5-AA5B-432177838ECA}" presName="tx1" presStyleLbl="revTx" presStyleIdx="2" presStyleCnt="5"/>
      <dgm:spPr/>
    </dgm:pt>
    <dgm:pt modelId="{962654E2-C417-4BF9-8D57-A2EF5960C3C9}" type="pres">
      <dgm:prSet presAssocID="{483A7147-5E46-43C5-AA5B-432177838ECA}" presName="vert1" presStyleCnt="0"/>
      <dgm:spPr/>
    </dgm:pt>
    <dgm:pt modelId="{82EEDB65-5E88-4CD3-A755-B82F5CA9DAD6}" type="pres">
      <dgm:prSet presAssocID="{C9537917-6A4F-42B0-B5B6-5E9D9EB1F069}" presName="thickLine" presStyleLbl="alignNode1" presStyleIdx="3" presStyleCnt="5"/>
      <dgm:spPr/>
    </dgm:pt>
    <dgm:pt modelId="{1E30CA28-87FB-4A7C-B371-C885DBCACF13}" type="pres">
      <dgm:prSet presAssocID="{C9537917-6A4F-42B0-B5B6-5E9D9EB1F069}" presName="horz1" presStyleCnt="0"/>
      <dgm:spPr/>
    </dgm:pt>
    <dgm:pt modelId="{7A3EE9D2-1C6A-4266-9EA5-09C1C6FEA402}" type="pres">
      <dgm:prSet presAssocID="{C9537917-6A4F-42B0-B5B6-5E9D9EB1F069}" presName="tx1" presStyleLbl="revTx" presStyleIdx="3" presStyleCnt="5"/>
      <dgm:spPr/>
    </dgm:pt>
    <dgm:pt modelId="{F3E1D2C3-F26E-4F63-9CA2-0D9593B24C1F}" type="pres">
      <dgm:prSet presAssocID="{C9537917-6A4F-42B0-B5B6-5E9D9EB1F069}" presName="vert1" presStyleCnt="0"/>
      <dgm:spPr/>
    </dgm:pt>
    <dgm:pt modelId="{E877E05D-2F98-4664-9E89-D5A95C609A78}" type="pres">
      <dgm:prSet presAssocID="{A44F75B4-1BD3-47F8-8BC2-47A92CAB640A}" presName="thickLine" presStyleLbl="alignNode1" presStyleIdx="4" presStyleCnt="5"/>
      <dgm:spPr/>
    </dgm:pt>
    <dgm:pt modelId="{8C088DAC-94A7-43D0-99B4-60C41FF1DA5D}" type="pres">
      <dgm:prSet presAssocID="{A44F75B4-1BD3-47F8-8BC2-47A92CAB640A}" presName="horz1" presStyleCnt="0"/>
      <dgm:spPr/>
    </dgm:pt>
    <dgm:pt modelId="{1B3D9DB1-9A41-4A4D-A1B0-8229CA167182}" type="pres">
      <dgm:prSet presAssocID="{A44F75B4-1BD3-47F8-8BC2-47A92CAB640A}" presName="tx1" presStyleLbl="revTx" presStyleIdx="4" presStyleCnt="5"/>
      <dgm:spPr/>
    </dgm:pt>
    <dgm:pt modelId="{A9CC1F01-6ED1-41BC-B36C-3F71AE602BC2}" type="pres">
      <dgm:prSet presAssocID="{A44F75B4-1BD3-47F8-8BC2-47A92CAB640A}" presName="vert1" presStyleCnt="0"/>
      <dgm:spPr/>
    </dgm:pt>
  </dgm:ptLst>
  <dgm:cxnLst>
    <dgm:cxn modelId="{AA48DE05-03AE-418A-9799-1E0F53448838}" srcId="{D812E388-CCAC-4927-9570-CDDE2CDE4490}" destId="{74F959C8-69BD-401D-BF3D-E21E48E09C89}" srcOrd="0" destOrd="0" parTransId="{891350F0-666C-44F9-A1D3-CEFC75246014}" sibTransId="{2A517DEE-EC38-42C8-9DCF-DAD3BAB5946B}"/>
    <dgm:cxn modelId="{90B4D919-AEC1-4B58-9203-0EBB4A682E17}" srcId="{D812E388-CCAC-4927-9570-CDDE2CDE4490}" destId="{483A7147-5E46-43C5-AA5B-432177838ECA}" srcOrd="2" destOrd="0" parTransId="{CEEE5B2F-6437-4FC4-BD90-846CAA4BF57D}" sibTransId="{A108724B-D38F-4740-9A6A-808FBBCC9478}"/>
    <dgm:cxn modelId="{50E6342B-60BD-4C77-B4DE-B0FE72A3297A}" type="presOf" srcId="{C9537917-6A4F-42B0-B5B6-5E9D9EB1F069}" destId="{7A3EE9D2-1C6A-4266-9EA5-09C1C6FEA402}" srcOrd="0" destOrd="0" presId="urn:microsoft.com/office/officeart/2008/layout/LinedList"/>
    <dgm:cxn modelId="{40D64C2D-6946-4116-BD49-1B545EB58EF1}" srcId="{D812E388-CCAC-4927-9570-CDDE2CDE4490}" destId="{A44F75B4-1BD3-47F8-8BC2-47A92CAB640A}" srcOrd="4" destOrd="0" parTransId="{9F6C5B7C-F4B2-43F4-9BBE-D04ADEE6A8E4}" sibTransId="{E6CFA956-179A-46DC-A4FF-42E7603F3436}"/>
    <dgm:cxn modelId="{AE85D55E-E090-4C8B-82DB-C8777E041D24}" type="presOf" srcId="{74F959C8-69BD-401D-BF3D-E21E48E09C89}" destId="{E60041C9-FAD1-4B0D-B6FE-B642AEBF6687}" srcOrd="0" destOrd="0" presId="urn:microsoft.com/office/officeart/2008/layout/LinedList"/>
    <dgm:cxn modelId="{D8904771-9214-474F-9DE7-412BFB31998F}" srcId="{D812E388-CCAC-4927-9570-CDDE2CDE4490}" destId="{C9537917-6A4F-42B0-B5B6-5E9D9EB1F069}" srcOrd="3" destOrd="0" parTransId="{5944C7DC-A531-479A-8BF3-657A5CE107FF}" sibTransId="{11EE2FC6-6EEE-4499-ACC2-CAC28A737D48}"/>
    <dgm:cxn modelId="{B3D5E586-0877-47A8-81D7-908892E64D92}" type="presOf" srcId="{D812E388-CCAC-4927-9570-CDDE2CDE4490}" destId="{717DF26F-6E56-4A2F-AF6C-16D72ADE1303}" srcOrd="0" destOrd="0" presId="urn:microsoft.com/office/officeart/2008/layout/LinedList"/>
    <dgm:cxn modelId="{593D1295-F153-4A04-9D1C-69F08033511F}" type="presOf" srcId="{A44F75B4-1BD3-47F8-8BC2-47A92CAB640A}" destId="{1B3D9DB1-9A41-4A4D-A1B0-8229CA167182}" srcOrd="0" destOrd="0" presId="urn:microsoft.com/office/officeart/2008/layout/LinedList"/>
    <dgm:cxn modelId="{DCB48F98-2E0D-415E-A9F2-9EBA30079709}" type="presOf" srcId="{7D391F56-E08D-4357-87A7-EAD7197F5353}" destId="{42651D42-E87D-4EF1-9427-B11888155CF5}" srcOrd="0" destOrd="0" presId="urn:microsoft.com/office/officeart/2008/layout/LinedList"/>
    <dgm:cxn modelId="{455A39AB-9A33-4E03-9823-7F430562E8BB}" type="presOf" srcId="{483A7147-5E46-43C5-AA5B-432177838ECA}" destId="{2C2332EF-E5F3-4A8A-8DAC-61E5D538C310}" srcOrd="0" destOrd="0" presId="urn:microsoft.com/office/officeart/2008/layout/LinedList"/>
    <dgm:cxn modelId="{F533EEB9-CCE4-4A7C-9F98-2909475476CE}" srcId="{D812E388-CCAC-4927-9570-CDDE2CDE4490}" destId="{7D391F56-E08D-4357-87A7-EAD7197F5353}" srcOrd="1" destOrd="0" parTransId="{44CC5B87-4AC4-4AE4-ABFB-770DC6974D72}" sibTransId="{0C8170B4-E800-4847-B5B8-8F7E90B79FEF}"/>
    <dgm:cxn modelId="{84A9E86F-C7E3-487F-B12B-0341EC50100C}" type="presParOf" srcId="{717DF26F-6E56-4A2F-AF6C-16D72ADE1303}" destId="{EB4CF38C-A73C-4C1F-8AE8-0F549B7B9570}" srcOrd="0" destOrd="0" presId="urn:microsoft.com/office/officeart/2008/layout/LinedList"/>
    <dgm:cxn modelId="{8D2EB2E2-9DB2-4F56-84A1-E3276EBF1C60}" type="presParOf" srcId="{717DF26F-6E56-4A2F-AF6C-16D72ADE1303}" destId="{4A1FE771-3FE8-407E-871A-E9301F10A724}" srcOrd="1" destOrd="0" presId="urn:microsoft.com/office/officeart/2008/layout/LinedList"/>
    <dgm:cxn modelId="{75C8B183-2F01-45D6-AFF4-242B8E787558}" type="presParOf" srcId="{4A1FE771-3FE8-407E-871A-E9301F10A724}" destId="{E60041C9-FAD1-4B0D-B6FE-B642AEBF6687}" srcOrd="0" destOrd="0" presId="urn:microsoft.com/office/officeart/2008/layout/LinedList"/>
    <dgm:cxn modelId="{94AC2145-7418-4B76-BA77-47181953D742}" type="presParOf" srcId="{4A1FE771-3FE8-407E-871A-E9301F10A724}" destId="{7E212985-3144-42C2-9F7A-35F76150330C}" srcOrd="1" destOrd="0" presId="urn:microsoft.com/office/officeart/2008/layout/LinedList"/>
    <dgm:cxn modelId="{530687A3-1561-4213-AF11-C55FA0816D3D}" type="presParOf" srcId="{717DF26F-6E56-4A2F-AF6C-16D72ADE1303}" destId="{00DD6660-5D64-45B9-BA38-2511712DD549}" srcOrd="2" destOrd="0" presId="urn:microsoft.com/office/officeart/2008/layout/LinedList"/>
    <dgm:cxn modelId="{C725F9B1-D675-4689-88F3-7C5DEC229CED}" type="presParOf" srcId="{717DF26F-6E56-4A2F-AF6C-16D72ADE1303}" destId="{74A6C76E-567F-4D76-895F-9A04CB11F33E}" srcOrd="3" destOrd="0" presId="urn:microsoft.com/office/officeart/2008/layout/LinedList"/>
    <dgm:cxn modelId="{3291B8D3-7AF1-41EA-BE75-859DF1E05F62}" type="presParOf" srcId="{74A6C76E-567F-4D76-895F-9A04CB11F33E}" destId="{42651D42-E87D-4EF1-9427-B11888155CF5}" srcOrd="0" destOrd="0" presId="urn:microsoft.com/office/officeart/2008/layout/LinedList"/>
    <dgm:cxn modelId="{B4F87F1C-F212-4872-96B2-3958B9097613}" type="presParOf" srcId="{74A6C76E-567F-4D76-895F-9A04CB11F33E}" destId="{D7CA36D4-F78C-4F42-A675-99FEAD99BCB7}" srcOrd="1" destOrd="0" presId="urn:microsoft.com/office/officeart/2008/layout/LinedList"/>
    <dgm:cxn modelId="{D2C635B7-58F8-499A-96FF-ACB972A7FD8F}" type="presParOf" srcId="{717DF26F-6E56-4A2F-AF6C-16D72ADE1303}" destId="{9BF9589D-EC5C-4CD0-9344-060194F9E0D4}" srcOrd="4" destOrd="0" presId="urn:microsoft.com/office/officeart/2008/layout/LinedList"/>
    <dgm:cxn modelId="{7FA7EC51-9AAD-4C7C-BC06-A20A3F1E98ED}" type="presParOf" srcId="{717DF26F-6E56-4A2F-AF6C-16D72ADE1303}" destId="{F822D854-018B-408D-8637-D6886ADC7E28}" srcOrd="5" destOrd="0" presId="urn:microsoft.com/office/officeart/2008/layout/LinedList"/>
    <dgm:cxn modelId="{9E1B0803-9529-4FD4-B343-30E01EE01D59}" type="presParOf" srcId="{F822D854-018B-408D-8637-D6886ADC7E28}" destId="{2C2332EF-E5F3-4A8A-8DAC-61E5D538C310}" srcOrd="0" destOrd="0" presId="urn:microsoft.com/office/officeart/2008/layout/LinedList"/>
    <dgm:cxn modelId="{D241C8C7-7EE8-4122-BE97-575BF12975DD}" type="presParOf" srcId="{F822D854-018B-408D-8637-D6886ADC7E28}" destId="{962654E2-C417-4BF9-8D57-A2EF5960C3C9}" srcOrd="1" destOrd="0" presId="urn:microsoft.com/office/officeart/2008/layout/LinedList"/>
    <dgm:cxn modelId="{0DF8EF0C-8983-41EA-AC1E-0EBC101E6AD2}" type="presParOf" srcId="{717DF26F-6E56-4A2F-AF6C-16D72ADE1303}" destId="{82EEDB65-5E88-4CD3-A755-B82F5CA9DAD6}" srcOrd="6" destOrd="0" presId="urn:microsoft.com/office/officeart/2008/layout/LinedList"/>
    <dgm:cxn modelId="{977A09BB-956F-498C-A6C2-20F3D8ECE0C6}" type="presParOf" srcId="{717DF26F-6E56-4A2F-AF6C-16D72ADE1303}" destId="{1E30CA28-87FB-4A7C-B371-C885DBCACF13}" srcOrd="7" destOrd="0" presId="urn:microsoft.com/office/officeart/2008/layout/LinedList"/>
    <dgm:cxn modelId="{923A803E-674D-4D6B-9141-8C1C302A2C18}" type="presParOf" srcId="{1E30CA28-87FB-4A7C-B371-C885DBCACF13}" destId="{7A3EE9D2-1C6A-4266-9EA5-09C1C6FEA402}" srcOrd="0" destOrd="0" presId="urn:microsoft.com/office/officeart/2008/layout/LinedList"/>
    <dgm:cxn modelId="{DB9A25F8-DD4F-4B18-879A-D36DD0F99B7E}" type="presParOf" srcId="{1E30CA28-87FB-4A7C-B371-C885DBCACF13}" destId="{F3E1D2C3-F26E-4F63-9CA2-0D9593B24C1F}" srcOrd="1" destOrd="0" presId="urn:microsoft.com/office/officeart/2008/layout/LinedList"/>
    <dgm:cxn modelId="{3D8A6BBB-1DEA-453C-9035-24827B3B0B35}" type="presParOf" srcId="{717DF26F-6E56-4A2F-AF6C-16D72ADE1303}" destId="{E877E05D-2F98-4664-9E89-D5A95C609A78}" srcOrd="8" destOrd="0" presId="urn:microsoft.com/office/officeart/2008/layout/LinedList"/>
    <dgm:cxn modelId="{97FEEFAD-94A0-40D4-8F45-170A0E2F450D}" type="presParOf" srcId="{717DF26F-6E56-4A2F-AF6C-16D72ADE1303}" destId="{8C088DAC-94A7-43D0-99B4-60C41FF1DA5D}" srcOrd="9" destOrd="0" presId="urn:microsoft.com/office/officeart/2008/layout/LinedList"/>
    <dgm:cxn modelId="{6CB6E3F5-992C-4F97-AEE4-8522523F9DBD}" type="presParOf" srcId="{8C088DAC-94A7-43D0-99B4-60C41FF1DA5D}" destId="{1B3D9DB1-9A41-4A4D-A1B0-8229CA167182}" srcOrd="0" destOrd="0" presId="urn:microsoft.com/office/officeart/2008/layout/LinedList"/>
    <dgm:cxn modelId="{03BD5489-DE9E-4BDC-878B-E4E901324564}" type="presParOf" srcId="{8C088DAC-94A7-43D0-99B4-60C41FF1DA5D}" destId="{A9CC1F01-6ED1-41BC-B36C-3F71AE602BC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9B6DF-E65F-4348-A86B-7D2F32173558}">
      <dsp:nvSpPr>
        <dsp:cNvPr id="0" name=""/>
        <dsp:cNvSpPr/>
      </dsp:nvSpPr>
      <dsp:spPr>
        <a:xfrm>
          <a:off x="0" y="2687"/>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0D0D6-7969-436B-A9DE-04D5F7295CBE}">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nl-BE" sz="6500" kern="1200"/>
            <a:t>IVG</a:t>
          </a:r>
          <a:endParaRPr lang="en-US" sz="6500" kern="1200"/>
        </a:p>
      </dsp:txBody>
      <dsp:txXfrm>
        <a:off x="0" y="2687"/>
        <a:ext cx="6263640" cy="1833104"/>
      </dsp:txXfrm>
    </dsp:sp>
    <dsp:sp modelId="{FCA9D24C-7B90-46DB-8A14-0A65C6A2FA6A}">
      <dsp:nvSpPr>
        <dsp:cNvPr id="0" name=""/>
        <dsp:cNvSpPr/>
      </dsp:nvSpPr>
      <dsp:spPr>
        <a:xfrm>
          <a:off x="0" y="1835791"/>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DC225-B6D2-4CEF-83C2-BF127AED409D}">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nl-BE" sz="6500" kern="1200" dirty="0" err="1"/>
            <a:t>Violence</a:t>
          </a:r>
          <a:r>
            <a:rPr lang="en-US" sz="6500" kern="1200" dirty="0"/>
            <a:t>s</a:t>
          </a:r>
        </a:p>
      </dsp:txBody>
      <dsp:txXfrm>
        <a:off x="0" y="1835791"/>
        <a:ext cx="6263640" cy="1833104"/>
      </dsp:txXfrm>
    </dsp:sp>
    <dsp:sp modelId="{2E1244A9-C5D8-4961-AD89-098DB34C4352}">
      <dsp:nvSpPr>
        <dsp:cNvPr id="0" name=""/>
        <dsp:cNvSpPr/>
      </dsp:nvSpPr>
      <dsp:spPr>
        <a:xfrm>
          <a:off x="0" y="3668896"/>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D41A45-2CBC-447E-B6B5-BA45077AC912}">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EVRAS</a:t>
          </a:r>
        </a:p>
      </dsp:txBody>
      <dsp:txXfrm>
        <a:off x="0" y="3668896"/>
        <a:ext cx="6263640" cy="1833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9B6DF-E65F-4348-A86B-7D2F32173558}">
      <dsp:nvSpPr>
        <dsp:cNvPr id="0" name=""/>
        <dsp:cNvSpPr/>
      </dsp:nvSpPr>
      <dsp:spPr>
        <a:xfrm>
          <a:off x="0" y="2687"/>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0D0D6-7969-436B-A9DE-04D5F7295CBE}">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nl-BE" sz="4900" kern="1200" dirty="0" err="1"/>
            <a:t>Journée</a:t>
          </a:r>
          <a:r>
            <a:rPr lang="nl-BE" sz="4900" kern="1200" dirty="0"/>
            <a:t> </a:t>
          </a:r>
          <a:r>
            <a:rPr lang="nl-BE" sz="4900" kern="1200" dirty="0" err="1"/>
            <a:t>inter</a:t>
          </a:r>
          <a:r>
            <a:rPr lang="nl-BE" sz="4900" kern="1200" dirty="0"/>
            <a:t>-CPF</a:t>
          </a:r>
          <a:endParaRPr lang="en-US" sz="4900" kern="1200" dirty="0"/>
        </a:p>
      </dsp:txBody>
      <dsp:txXfrm>
        <a:off x="0" y="2687"/>
        <a:ext cx="6263640" cy="1833104"/>
      </dsp:txXfrm>
    </dsp:sp>
    <dsp:sp modelId="{2849181E-5C94-4D88-B08E-D8B78B3B52D3}">
      <dsp:nvSpPr>
        <dsp:cNvPr id="0" name=""/>
        <dsp:cNvSpPr/>
      </dsp:nvSpPr>
      <dsp:spPr>
        <a:xfrm>
          <a:off x="0" y="1835791"/>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9EF58B-9F64-433D-9730-DE31BCC97901}">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nl-BE" sz="4900" kern="1200" dirty="0"/>
            <a:t>Formation des </a:t>
          </a:r>
          <a:r>
            <a:rPr lang="nl-BE" sz="4900" kern="1200" dirty="0" err="1"/>
            <a:t>responsables</a:t>
          </a:r>
          <a:r>
            <a:rPr lang="nl-BE" sz="4900" kern="1200" dirty="0"/>
            <a:t> de centre</a:t>
          </a:r>
          <a:endParaRPr lang="en-US" sz="4900" kern="1200" dirty="0"/>
        </a:p>
      </dsp:txBody>
      <dsp:txXfrm>
        <a:off x="0" y="1835791"/>
        <a:ext cx="6263640" cy="1833104"/>
      </dsp:txXfrm>
    </dsp:sp>
    <dsp:sp modelId="{6CB5A07E-800B-4FA9-9098-F30427A60370}">
      <dsp:nvSpPr>
        <dsp:cNvPr id="0" name=""/>
        <dsp:cNvSpPr/>
      </dsp:nvSpPr>
      <dsp:spPr>
        <a:xfrm>
          <a:off x="0" y="3668896"/>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1470A-7265-49F9-8B9B-7CE2FE2CE59C}">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nl-BE" sz="4900" kern="1200" dirty="0" err="1"/>
            <a:t>Formations</a:t>
          </a:r>
          <a:r>
            <a:rPr lang="nl-BE" sz="4900" kern="1200" dirty="0"/>
            <a:t> AC EVRAS</a:t>
          </a:r>
          <a:endParaRPr lang="en-US" sz="4900" kern="1200" dirty="0"/>
        </a:p>
      </dsp:txBody>
      <dsp:txXfrm>
        <a:off x="0" y="3668896"/>
        <a:ext cx="6263640" cy="1833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412BD-E632-4A8F-A9F8-60087D574C6D}">
      <dsp:nvSpPr>
        <dsp:cNvPr id="0" name=""/>
        <dsp:cNvSpPr/>
      </dsp:nvSpPr>
      <dsp:spPr>
        <a:xfrm>
          <a:off x="0" y="2588"/>
          <a:ext cx="412475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500C24B-58F3-470B-94F6-250577F0C500}">
      <dsp:nvSpPr>
        <dsp:cNvPr id="0" name=""/>
        <dsp:cNvSpPr/>
      </dsp:nvSpPr>
      <dsp:spPr>
        <a:xfrm>
          <a:off x="0" y="2588"/>
          <a:ext cx="4124758" cy="88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kern="1200" dirty="0">
              <a:solidFill>
                <a:schemeClr val="bg1"/>
              </a:solidFill>
            </a:rPr>
            <a:t>3 </a:t>
          </a:r>
          <a:r>
            <a:rPr lang="en-US" sz="2100" kern="1200" dirty="0" err="1">
              <a:solidFill>
                <a:schemeClr val="bg1"/>
              </a:solidFill>
            </a:rPr>
            <a:t>Mobilisations</a:t>
          </a:r>
          <a:r>
            <a:rPr lang="en-US" sz="2100" kern="1200" dirty="0">
              <a:solidFill>
                <a:schemeClr val="bg1"/>
              </a:solidFill>
            </a:rPr>
            <a:t> et manifestations  </a:t>
          </a:r>
        </a:p>
      </dsp:txBody>
      <dsp:txXfrm>
        <a:off x="0" y="2588"/>
        <a:ext cx="4124758" cy="882714"/>
      </dsp:txXfrm>
    </dsp:sp>
    <dsp:sp modelId="{6F473742-B6A1-4C8B-A1A5-52002021F915}">
      <dsp:nvSpPr>
        <dsp:cNvPr id="0" name=""/>
        <dsp:cNvSpPr/>
      </dsp:nvSpPr>
      <dsp:spPr>
        <a:xfrm>
          <a:off x="0" y="885303"/>
          <a:ext cx="412475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0C85A71-9105-43E1-9C17-6CE2F275D886}">
      <dsp:nvSpPr>
        <dsp:cNvPr id="0" name=""/>
        <dsp:cNvSpPr/>
      </dsp:nvSpPr>
      <dsp:spPr>
        <a:xfrm>
          <a:off x="0" y="885303"/>
          <a:ext cx="4124758" cy="88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kern="1200" dirty="0">
              <a:solidFill>
                <a:schemeClr val="bg1"/>
              </a:solidFill>
            </a:rPr>
            <a:t>11 Interventions </a:t>
          </a:r>
          <a:r>
            <a:rPr lang="en-US" sz="2100" kern="1200" dirty="0" err="1">
              <a:solidFill>
                <a:schemeClr val="bg1"/>
              </a:solidFill>
            </a:rPr>
            <a:t>publiques</a:t>
          </a:r>
          <a:endParaRPr lang="en-US" sz="2100" kern="1200" dirty="0">
            <a:solidFill>
              <a:schemeClr val="bg1"/>
            </a:solidFill>
          </a:endParaRPr>
        </a:p>
      </dsp:txBody>
      <dsp:txXfrm>
        <a:off x="0" y="885303"/>
        <a:ext cx="4124758" cy="882714"/>
      </dsp:txXfrm>
    </dsp:sp>
    <dsp:sp modelId="{68A43E2F-CBFB-4C9E-B357-7E89E4BE5AA8}">
      <dsp:nvSpPr>
        <dsp:cNvPr id="0" name=""/>
        <dsp:cNvSpPr/>
      </dsp:nvSpPr>
      <dsp:spPr>
        <a:xfrm>
          <a:off x="0" y="1768018"/>
          <a:ext cx="412475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7D69045-5484-473B-9966-46C6AD970F08}">
      <dsp:nvSpPr>
        <dsp:cNvPr id="0" name=""/>
        <dsp:cNvSpPr/>
      </dsp:nvSpPr>
      <dsp:spPr>
        <a:xfrm>
          <a:off x="0" y="1768018"/>
          <a:ext cx="4124758" cy="88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kern="1200" dirty="0">
              <a:solidFill>
                <a:schemeClr val="bg1"/>
              </a:solidFill>
            </a:rPr>
            <a:t>41 interventions dans la </a:t>
          </a:r>
          <a:r>
            <a:rPr lang="en-US" sz="2100" kern="1200" dirty="0" err="1">
              <a:solidFill>
                <a:schemeClr val="bg1"/>
              </a:solidFill>
            </a:rPr>
            <a:t>presse</a:t>
          </a:r>
          <a:endParaRPr lang="en-US" sz="2100" kern="1200" dirty="0">
            <a:solidFill>
              <a:schemeClr val="bg1"/>
            </a:solidFill>
          </a:endParaRPr>
        </a:p>
      </dsp:txBody>
      <dsp:txXfrm>
        <a:off x="0" y="1768018"/>
        <a:ext cx="4124758" cy="882714"/>
      </dsp:txXfrm>
    </dsp:sp>
    <dsp:sp modelId="{E9B5A152-3119-4E3C-A774-14428765A514}">
      <dsp:nvSpPr>
        <dsp:cNvPr id="0" name=""/>
        <dsp:cNvSpPr/>
      </dsp:nvSpPr>
      <dsp:spPr>
        <a:xfrm>
          <a:off x="0" y="2650733"/>
          <a:ext cx="412475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D7FD9FA-5051-47F7-BB49-4739CC72ECA5}">
      <dsp:nvSpPr>
        <dsp:cNvPr id="0" name=""/>
        <dsp:cNvSpPr/>
      </dsp:nvSpPr>
      <dsp:spPr>
        <a:xfrm>
          <a:off x="0" y="2650733"/>
          <a:ext cx="4124758" cy="88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kern="1200" dirty="0">
              <a:solidFill>
                <a:schemeClr val="bg1"/>
              </a:solidFill>
            </a:rPr>
            <a:t>3 Communiqués de </a:t>
          </a:r>
          <a:r>
            <a:rPr lang="en-US" sz="2100" kern="1200" dirty="0" err="1">
              <a:solidFill>
                <a:schemeClr val="bg1"/>
              </a:solidFill>
            </a:rPr>
            <a:t>presse</a:t>
          </a:r>
          <a:r>
            <a:rPr lang="en-US" sz="2100" kern="1200" dirty="0">
              <a:solidFill>
                <a:schemeClr val="bg1"/>
              </a:solidFill>
            </a:rPr>
            <a:t>, 1 dossier de </a:t>
          </a:r>
          <a:r>
            <a:rPr lang="en-US" sz="2100" kern="1200" dirty="0" err="1">
              <a:solidFill>
                <a:schemeClr val="bg1"/>
              </a:solidFill>
            </a:rPr>
            <a:t>presse</a:t>
          </a:r>
          <a:r>
            <a:rPr lang="en-US" sz="2100" kern="1200" dirty="0">
              <a:solidFill>
                <a:schemeClr val="bg1"/>
              </a:solidFill>
            </a:rPr>
            <a:t> et 3 </a:t>
          </a:r>
          <a:r>
            <a:rPr lang="en-US" sz="2100" kern="1200" dirty="0" err="1">
              <a:solidFill>
                <a:schemeClr val="bg1"/>
              </a:solidFill>
            </a:rPr>
            <a:t>cartes</a:t>
          </a:r>
          <a:r>
            <a:rPr lang="en-US" sz="2100" kern="1200" dirty="0">
              <a:solidFill>
                <a:schemeClr val="bg1"/>
              </a:solidFill>
            </a:rPr>
            <a:t> blanches </a:t>
          </a:r>
        </a:p>
      </dsp:txBody>
      <dsp:txXfrm>
        <a:off x="0" y="2650733"/>
        <a:ext cx="4124758" cy="882714"/>
      </dsp:txXfrm>
    </dsp:sp>
    <dsp:sp modelId="{1F37E559-4331-4A10-B080-EA1638B462D4}">
      <dsp:nvSpPr>
        <dsp:cNvPr id="0" name=""/>
        <dsp:cNvSpPr/>
      </dsp:nvSpPr>
      <dsp:spPr>
        <a:xfrm>
          <a:off x="0" y="3533448"/>
          <a:ext cx="4124758"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CA80E88-02CF-41AF-A19C-1269831D7E67}">
      <dsp:nvSpPr>
        <dsp:cNvPr id="0" name=""/>
        <dsp:cNvSpPr/>
      </dsp:nvSpPr>
      <dsp:spPr>
        <a:xfrm>
          <a:off x="0" y="3533448"/>
          <a:ext cx="4124758" cy="88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kern="1200" dirty="0">
              <a:solidFill>
                <a:schemeClr val="bg1"/>
              </a:solidFill>
            </a:rPr>
            <a:t>12 Rencontres politiques</a:t>
          </a:r>
        </a:p>
      </dsp:txBody>
      <dsp:txXfrm>
        <a:off x="0" y="3533448"/>
        <a:ext cx="4124758" cy="882714"/>
      </dsp:txXfrm>
    </dsp:sp>
    <dsp:sp modelId="{CE295497-E5ED-4F58-B799-0090089FA685}">
      <dsp:nvSpPr>
        <dsp:cNvPr id="0" name=""/>
        <dsp:cNvSpPr/>
      </dsp:nvSpPr>
      <dsp:spPr>
        <a:xfrm>
          <a:off x="0" y="4416163"/>
          <a:ext cx="412475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0D3BEA1-85EF-4E9E-A064-E7E4604AD08E}">
      <dsp:nvSpPr>
        <dsp:cNvPr id="0" name=""/>
        <dsp:cNvSpPr/>
      </dsp:nvSpPr>
      <dsp:spPr>
        <a:xfrm>
          <a:off x="0" y="4416163"/>
          <a:ext cx="4124758" cy="882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nl-BE" sz="2100" kern="1200" dirty="0">
              <a:solidFill>
                <a:schemeClr val="bg1"/>
              </a:solidFill>
            </a:rPr>
            <a:t>Pilotage du stand </a:t>
          </a:r>
          <a:r>
            <a:rPr lang="nl-BE" sz="2100" kern="1200">
              <a:solidFill>
                <a:schemeClr val="bg1"/>
              </a:solidFill>
            </a:rPr>
            <a:t>associatif </a:t>
          </a:r>
          <a:r>
            <a:rPr lang="nl-BE" sz="2100" kern="1200" dirty="0" err="1">
              <a:solidFill>
                <a:schemeClr val="bg1"/>
              </a:solidFill>
            </a:rPr>
            <a:t>aux</a:t>
          </a:r>
          <a:r>
            <a:rPr lang="nl-BE" sz="2100" kern="1200" dirty="0">
              <a:solidFill>
                <a:schemeClr val="bg1"/>
              </a:solidFill>
            </a:rPr>
            <a:t> </a:t>
          </a:r>
          <a:r>
            <a:rPr lang="nl-BE" sz="2100" kern="1200" dirty="0" err="1">
              <a:solidFill>
                <a:schemeClr val="bg1"/>
              </a:solidFill>
            </a:rPr>
            <a:t>Solidarités</a:t>
          </a:r>
          <a:endParaRPr lang="en-US" sz="2100" kern="1200" dirty="0">
            <a:solidFill>
              <a:schemeClr val="bg1"/>
            </a:solidFill>
          </a:endParaRPr>
        </a:p>
      </dsp:txBody>
      <dsp:txXfrm>
        <a:off x="0" y="4416163"/>
        <a:ext cx="4124758" cy="882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CF38C-A73C-4C1F-8AE8-0F549B7B9570}">
      <dsp:nvSpPr>
        <dsp:cNvPr id="0" name=""/>
        <dsp:cNvSpPr/>
      </dsp:nvSpPr>
      <dsp:spPr>
        <a:xfrm>
          <a:off x="0" y="694"/>
          <a:ext cx="7948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041C9-FAD1-4B0D-B6FE-B642AEBF6687}">
      <dsp:nvSpPr>
        <dsp:cNvPr id="0" name=""/>
        <dsp:cNvSpPr/>
      </dsp:nvSpPr>
      <dsp:spPr>
        <a:xfrm>
          <a:off x="0" y="694"/>
          <a:ext cx="7948236" cy="113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BE" sz="2000" kern="1200" dirty="0"/>
            <a:t>Nouveautés en </a:t>
          </a:r>
          <a:r>
            <a:rPr lang="nl-BE" sz="2000" kern="1200" dirty="0" err="1"/>
            <a:t>septembre</a:t>
          </a:r>
          <a:r>
            <a:rPr lang="nl-BE" sz="2000" kern="1200" dirty="0"/>
            <a:t> 2023 : AC EVRAS – </a:t>
          </a:r>
          <a:r>
            <a:rPr lang="nl-BE" sz="2000" kern="1200" dirty="0" err="1"/>
            <a:t>création</a:t>
          </a:r>
          <a:r>
            <a:rPr lang="nl-BE" sz="2000" kern="1200" dirty="0"/>
            <a:t> </a:t>
          </a:r>
          <a:r>
            <a:rPr lang="nl-BE" sz="2000" kern="1200" dirty="0" err="1"/>
            <a:t>d’emploi</a:t>
          </a:r>
          <a:r>
            <a:rPr lang="nl-BE" sz="2000" kern="1200" dirty="0"/>
            <a:t>, </a:t>
          </a:r>
          <a:r>
            <a:rPr lang="nl-BE" sz="2000" kern="1200" dirty="0" err="1"/>
            <a:t>polémique</a:t>
          </a:r>
          <a:r>
            <a:rPr lang="nl-BE" sz="2000" kern="1200" dirty="0"/>
            <a:t> anti-EVRAS, </a:t>
          </a:r>
          <a:r>
            <a:rPr lang="nl-BE" sz="2000" kern="1200" dirty="0" err="1"/>
            <a:t>reconstruire</a:t>
          </a:r>
          <a:r>
            <a:rPr lang="nl-BE" sz="2000" kern="1200" dirty="0"/>
            <a:t> la </a:t>
          </a:r>
          <a:r>
            <a:rPr lang="nl-BE" sz="2000" kern="1200" dirty="0" err="1"/>
            <a:t>confiance</a:t>
          </a:r>
          <a:r>
            <a:rPr lang="nl-BE" sz="2000" kern="1200" dirty="0"/>
            <a:t> </a:t>
          </a:r>
          <a:r>
            <a:rPr lang="nl-BE" sz="2000" kern="1200" dirty="0" err="1"/>
            <a:t>avec</a:t>
          </a:r>
          <a:r>
            <a:rPr lang="nl-BE" sz="2000" kern="1200" dirty="0"/>
            <a:t> les </a:t>
          </a:r>
          <a:r>
            <a:rPr lang="nl-BE" sz="2000" kern="1200" dirty="0" err="1"/>
            <a:t>écoles</a:t>
          </a:r>
          <a:r>
            <a:rPr lang="nl-BE" sz="2000" kern="1200" dirty="0"/>
            <a:t>…</a:t>
          </a:r>
          <a:endParaRPr lang="en-US" sz="2000" kern="1200" dirty="0"/>
        </a:p>
      </dsp:txBody>
      <dsp:txXfrm>
        <a:off x="0" y="694"/>
        <a:ext cx="7948236" cy="1137218"/>
      </dsp:txXfrm>
    </dsp:sp>
    <dsp:sp modelId="{00DD6660-5D64-45B9-BA38-2511712DD549}">
      <dsp:nvSpPr>
        <dsp:cNvPr id="0" name=""/>
        <dsp:cNvSpPr/>
      </dsp:nvSpPr>
      <dsp:spPr>
        <a:xfrm>
          <a:off x="0" y="1137912"/>
          <a:ext cx="7948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651D42-E87D-4EF1-9427-B11888155CF5}">
      <dsp:nvSpPr>
        <dsp:cNvPr id="0" name=""/>
        <dsp:cNvSpPr/>
      </dsp:nvSpPr>
      <dsp:spPr>
        <a:xfrm>
          <a:off x="0" y="1137912"/>
          <a:ext cx="7948236" cy="113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Elections </a:t>
          </a:r>
          <a:r>
            <a:rPr lang="en-US" sz="2000" kern="1200" dirty="0" err="1"/>
            <a:t>juin</a:t>
          </a:r>
          <a:r>
            <a:rPr lang="en-US" sz="2000" kern="1200" dirty="0"/>
            <a:t> 2024 : Lacunes dans les </a:t>
          </a:r>
          <a:r>
            <a:rPr lang="en-US" sz="2000" kern="1200" dirty="0" err="1"/>
            <a:t>suivis</a:t>
          </a:r>
          <a:r>
            <a:rPr lang="en-US" sz="2000" kern="1200" dirty="0"/>
            <a:t> de </a:t>
          </a:r>
          <a:r>
            <a:rPr lang="en-US" sz="2000" kern="1200" dirty="0" err="1"/>
            <a:t>l’administration</a:t>
          </a:r>
          <a:r>
            <a:rPr lang="en-US" sz="2000" kern="1200" dirty="0"/>
            <a:t> et notifications </a:t>
          </a:r>
          <a:r>
            <a:rPr lang="en-US" sz="2000" kern="1200" dirty="0" err="1"/>
            <a:t>tardives</a:t>
          </a:r>
          <a:r>
            <a:rPr lang="en-US" sz="2000" kern="1200" dirty="0"/>
            <a:t> </a:t>
          </a:r>
          <a:r>
            <a:rPr lang="en-US" sz="2000" kern="1200" dirty="0">
              <a:sym typeface="Wingdings" panose="05000000000000000000" pitchFamily="2" charset="2"/>
            </a:rPr>
            <a:t> I</a:t>
          </a:r>
          <a:r>
            <a:rPr lang="en-US" sz="2000" kern="1200" dirty="0"/>
            <a:t>mpact sur la </a:t>
          </a:r>
          <a:r>
            <a:rPr lang="en-US" sz="2000" kern="1200" dirty="0" err="1"/>
            <a:t>continuité</a:t>
          </a:r>
          <a:r>
            <a:rPr lang="en-US" sz="2000" kern="1200" dirty="0"/>
            <a:t> des subsides</a:t>
          </a:r>
        </a:p>
      </dsp:txBody>
      <dsp:txXfrm>
        <a:off x="0" y="1137912"/>
        <a:ext cx="7948236" cy="1137218"/>
      </dsp:txXfrm>
    </dsp:sp>
    <dsp:sp modelId="{9BF9589D-EC5C-4CD0-9344-060194F9E0D4}">
      <dsp:nvSpPr>
        <dsp:cNvPr id="0" name=""/>
        <dsp:cNvSpPr/>
      </dsp:nvSpPr>
      <dsp:spPr>
        <a:xfrm>
          <a:off x="0" y="2275130"/>
          <a:ext cx="7948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332EF-E5F3-4A8A-8DAC-61E5D538C310}">
      <dsp:nvSpPr>
        <dsp:cNvPr id="0" name=""/>
        <dsp:cNvSpPr/>
      </dsp:nvSpPr>
      <dsp:spPr>
        <a:xfrm>
          <a:off x="0" y="2275130"/>
          <a:ext cx="7948236" cy="113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Pour les données 2024 : /!\ Co-existence de deux </a:t>
          </a:r>
          <a:r>
            <a:rPr lang="en-US" sz="2000" kern="1200" dirty="0" err="1"/>
            <a:t>modèles</a:t>
          </a:r>
          <a:r>
            <a:rPr lang="en-US" sz="2000" kern="1200" dirty="0"/>
            <a:t> de RASH/reporting pour les animations en RW</a:t>
          </a:r>
        </a:p>
      </dsp:txBody>
      <dsp:txXfrm>
        <a:off x="0" y="2275130"/>
        <a:ext cx="7948236" cy="1137218"/>
      </dsp:txXfrm>
    </dsp:sp>
    <dsp:sp modelId="{82EEDB65-5E88-4CD3-A755-B82F5CA9DAD6}">
      <dsp:nvSpPr>
        <dsp:cNvPr id="0" name=""/>
        <dsp:cNvSpPr/>
      </dsp:nvSpPr>
      <dsp:spPr>
        <a:xfrm>
          <a:off x="0" y="3412348"/>
          <a:ext cx="7948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EE9D2-1C6A-4266-9EA5-09C1C6FEA402}">
      <dsp:nvSpPr>
        <dsp:cNvPr id="0" name=""/>
        <dsp:cNvSpPr/>
      </dsp:nvSpPr>
      <dsp:spPr>
        <a:xfrm>
          <a:off x="0" y="3412348"/>
          <a:ext cx="7948236" cy="113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Avec les </a:t>
          </a:r>
          <a:r>
            <a:rPr lang="en-US" sz="2000" kern="1200" dirty="0" err="1"/>
            <a:t>nouvelles</a:t>
          </a:r>
          <a:r>
            <a:rPr lang="en-US" sz="2000" kern="1200" dirty="0"/>
            <a:t> versions </a:t>
          </a:r>
          <a:r>
            <a:rPr lang="en-US" sz="2000" kern="1200" dirty="0" err="1"/>
            <a:t>consécutives</a:t>
          </a:r>
          <a:r>
            <a:rPr lang="en-US" sz="2000" kern="1200" dirty="0"/>
            <a:t> du RASH (3/4 versions </a:t>
          </a:r>
          <a:r>
            <a:rPr lang="en-US" sz="2000" kern="1200" dirty="0" err="1"/>
            <a:t>depuis</a:t>
          </a:r>
          <a:r>
            <a:rPr lang="en-US" sz="2000" kern="1200" dirty="0"/>
            <a:t> 2018) : Evolution dans les données </a:t>
          </a:r>
          <a:r>
            <a:rPr lang="en-US" sz="2000" kern="1200" dirty="0" err="1"/>
            <a:t>collectées</a:t>
          </a:r>
          <a:r>
            <a:rPr lang="en-US" sz="2000" kern="1200" dirty="0"/>
            <a:t> </a:t>
          </a:r>
          <a:r>
            <a:rPr lang="en-US" sz="2000" kern="1200" dirty="0">
              <a:sym typeface="Wingdings" panose="05000000000000000000" pitchFamily="2" charset="2"/>
            </a:rPr>
            <a:t></a:t>
          </a:r>
          <a:r>
            <a:rPr lang="en-US" sz="2000" kern="1200" dirty="0" err="1">
              <a:sym typeface="Wingdings" panose="05000000000000000000" pitchFamily="2" charset="2"/>
            </a:rPr>
            <a:t>Discontinuité</a:t>
          </a:r>
          <a:r>
            <a:rPr lang="en-US" sz="2000" kern="1200" dirty="0">
              <a:sym typeface="Wingdings" panose="05000000000000000000" pitchFamily="2" charset="2"/>
            </a:rPr>
            <a:t> (ex: </a:t>
          </a:r>
          <a:r>
            <a:rPr lang="en-US" sz="2000" kern="1200" dirty="0" err="1">
              <a:sym typeface="Wingdings" panose="05000000000000000000" pitchFamily="2" charset="2"/>
            </a:rPr>
            <a:t>catégorie</a:t>
          </a:r>
          <a:r>
            <a:rPr lang="en-US" sz="2000" kern="1200" dirty="0">
              <a:sym typeface="Wingdings" panose="05000000000000000000" pitchFamily="2" charset="2"/>
            </a:rPr>
            <a:t> </a:t>
          </a:r>
          <a:r>
            <a:rPr lang="en-US" sz="2000" kern="1200" dirty="0" err="1">
              <a:sym typeface="Wingdings" panose="05000000000000000000" pitchFamily="2" charset="2"/>
            </a:rPr>
            <a:t>d’âge</a:t>
          </a:r>
          <a:r>
            <a:rPr lang="en-US" sz="2000" kern="1200" dirty="0">
              <a:sym typeface="Wingdings" panose="05000000000000000000" pitchFamily="2" charset="2"/>
            </a:rPr>
            <a:t> </a:t>
          </a:r>
          <a:r>
            <a:rPr lang="en-US" sz="2000" kern="1200" dirty="0" err="1">
              <a:sym typeface="Wingdings" panose="05000000000000000000" pitchFamily="2" charset="2"/>
            </a:rPr>
            <a:t>anim</a:t>
          </a:r>
          <a:r>
            <a:rPr lang="en-US" sz="2000" kern="1200" dirty="0">
              <a:sym typeface="Wingdings" panose="05000000000000000000" pitchFamily="2" charset="2"/>
            </a:rPr>
            <a:t> hors </a:t>
          </a:r>
          <a:r>
            <a:rPr lang="en-US" sz="2000" kern="1200" dirty="0" err="1">
              <a:sym typeface="Wingdings" panose="05000000000000000000" pitchFamily="2" charset="2"/>
            </a:rPr>
            <a:t>scolaires</a:t>
          </a:r>
          <a:r>
            <a:rPr lang="en-US" sz="2000" kern="1200" dirty="0">
              <a:sym typeface="Wingdings" panose="05000000000000000000" pitchFamily="2" charset="2"/>
            </a:rPr>
            <a:t>, distinction technique, pro, </a:t>
          </a:r>
          <a:r>
            <a:rPr lang="en-US" sz="2000" kern="1200" dirty="0" err="1">
              <a:sym typeface="Wingdings" panose="05000000000000000000" pitchFamily="2" charset="2"/>
            </a:rPr>
            <a:t>général</a:t>
          </a:r>
          <a:r>
            <a:rPr lang="en-US" sz="2000" kern="1200" dirty="0">
              <a:sym typeface="Wingdings" panose="05000000000000000000" pitchFamily="2" charset="2"/>
            </a:rPr>
            <a:t>, </a:t>
          </a:r>
          <a:r>
            <a:rPr lang="en-US" sz="2000" kern="1200" dirty="0" err="1">
              <a:sym typeface="Wingdings" panose="05000000000000000000" pitchFamily="2" charset="2"/>
            </a:rPr>
            <a:t>spécialisé</a:t>
          </a:r>
          <a:r>
            <a:rPr lang="en-US" sz="2000" kern="1200" dirty="0">
              <a:sym typeface="Wingdings" panose="05000000000000000000" pitchFamily="2" charset="2"/>
            </a:rPr>
            <a:t>…)</a:t>
          </a:r>
          <a:endParaRPr lang="en-US" sz="2000" kern="1200" dirty="0"/>
        </a:p>
      </dsp:txBody>
      <dsp:txXfrm>
        <a:off x="0" y="3412348"/>
        <a:ext cx="7948236" cy="1137218"/>
      </dsp:txXfrm>
    </dsp:sp>
    <dsp:sp modelId="{E877E05D-2F98-4664-9E89-D5A95C609A78}">
      <dsp:nvSpPr>
        <dsp:cNvPr id="0" name=""/>
        <dsp:cNvSpPr/>
      </dsp:nvSpPr>
      <dsp:spPr>
        <a:xfrm>
          <a:off x="0" y="4549566"/>
          <a:ext cx="7948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3D9DB1-9A41-4A4D-A1B0-8229CA167182}">
      <dsp:nvSpPr>
        <dsp:cNvPr id="0" name=""/>
        <dsp:cNvSpPr/>
      </dsp:nvSpPr>
      <dsp:spPr>
        <a:xfrm>
          <a:off x="0" y="4549566"/>
          <a:ext cx="7948236" cy="113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BE" sz="2000" kern="1200" dirty="0"/>
            <a:t>A </a:t>
          </a:r>
          <a:r>
            <a:rPr lang="nl-BE" sz="2000" kern="1200" dirty="0" err="1"/>
            <a:t>partir</a:t>
          </a:r>
          <a:r>
            <a:rPr lang="nl-BE" sz="2000" kern="1200" dirty="0"/>
            <a:t> de 2024, </a:t>
          </a:r>
          <a:r>
            <a:rPr lang="nl-BE" sz="2000" kern="1200" dirty="0" err="1"/>
            <a:t>limitation</a:t>
          </a:r>
          <a:r>
            <a:rPr lang="nl-BE" sz="2000" kern="1200" dirty="0"/>
            <a:t> dans la collecte </a:t>
          </a:r>
          <a:r>
            <a:rPr lang="nl-BE" sz="2000" kern="1200" dirty="0" err="1"/>
            <a:t>d’informations</a:t>
          </a:r>
          <a:r>
            <a:rPr lang="nl-BE" sz="2000" kern="1200" dirty="0"/>
            <a:t> </a:t>
          </a:r>
          <a:r>
            <a:rPr lang="nl-BE" sz="2000" kern="1200" dirty="0" err="1"/>
            <a:t>spécifiquement</a:t>
          </a:r>
          <a:r>
            <a:rPr lang="nl-BE" sz="2000" kern="1200" dirty="0"/>
            <a:t> en </a:t>
          </a:r>
          <a:r>
            <a:rPr lang="nl-BE" sz="2000" kern="1200" dirty="0" err="1"/>
            <a:t>lien</a:t>
          </a:r>
          <a:r>
            <a:rPr lang="nl-BE" sz="2000" kern="1200" dirty="0"/>
            <a:t> </a:t>
          </a:r>
          <a:r>
            <a:rPr lang="nl-BE" sz="2000" kern="1200" dirty="0" err="1"/>
            <a:t>avec</a:t>
          </a:r>
          <a:r>
            <a:rPr lang="nl-BE" sz="2000" kern="1200" dirty="0"/>
            <a:t> </a:t>
          </a:r>
          <a:r>
            <a:rPr lang="nl-BE" sz="2000" kern="1200" dirty="0" err="1"/>
            <a:t>l’AC</a:t>
          </a:r>
          <a:r>
            <a:rPr lang="nl-BE" sz="2000" kern="1200" dirty="0"/>
            <a:t> EVRAS dans la </a:t>
          </a:r>
          <a:r>
            <a:rPr lang="nl-BE" sz="2000" kern="1200" dirty="0" err="1"/>
            <a:t>dernière</a:t>
          </a:r>
          <a:r>
            <a:rPr lang="nl-BE" sz="2000" kern="1200" dirty="0"/>
            <a:t> </a:t>
          </a:r>
          <a:r>
            <a:rPr lang="nl-BE" sz="2000" kern="1200" dirty="0" err="1"/>
            <a:t>mouture</a:t>
          </a:r>
          <a:r>
            <a:rPr lang="nl-BE" sz="2000" kern="1200" dirty="0"/>
            <a:t> du RASH </a:t>
          </a:r>
          <a:r>
            <a:rPr lang="nl-BE" sz="2000" kern="1200" dirty="0" err="1"/>
            <a:t>qui</a:t>
          </a:r>
          <a:r>
            <a:rPr lang="nl-BE" sz="2000" kern="1200" dirty="0"/>
            <a:t> </a:t>
          </a:r>
          <a:r>
            <a:rPr lang="nl-BE" sz="2000" kern="1200" dirty="0" err="1"/>
            <a:t>devient</a:t>
          </a:r>
          <a:r>
            <a:rPr lang="nl-BE" sz="2000" kern="1200" dirty="0"/>
            <a:t> obligatoire en 2025</a:t>
          </a:r>
          <a:endParaRPr lang="en-US" sz="2000" kern="1200" dirty="0"/>
        </a:p>
      </dsp:txBody>
      <dsp:txXfrm>
        <a:off x="0" y="4549566"/>
        <a:ext cx="7948236" cy="11372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8FB31624-6734-445C-8816-5E23CB789202}" type="datetimeFigureOut">
              <a:rPr lang="fr-FR" smtClean="0"/>
              <a:t>17/06/2025</a:t>
            </a:fld>
            <a:endParaRPr lang="fr-FR"/>
          </a:p>
        </p:txBody>
      </p:sp>
      <p:sp>
        <p:nvSpPr>
          <p:cNvPr id="4" name="Espace réservé de l'image des diapositives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DF018623-D778-4398-B960-0B0A99E0D4B9}" type="slidenum">
              <a:rPr lang="fr-FR" smtClean="0"/>
              <a:t>‹N°›</a:t>
            </a:fld>
            <a:endParaRPr lang="fr-FR"/>
          </a:p>
        </p:txBody>
      </p:sp>
    </p:spTree>
    <p:extLst>
      <p:ext uri="{BB962C8B-B14F-4D97-AF65-F5344CB8AC3E}">
        <p14:creationId xmlns:p14="http://schemas.microsoft.com/office/powerpoint/2010/main" val="231317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1</a:t>
            </a:fld>
            <a:endParaRPr lang="fr-FR"/>
          </a:p>
        </p:txBody>
      </p:sp>
    </p:spTree>
    <p:extLst>
      <p:ext uri="{BB962C8B-B14F-4D97-AF65-F5344CB8AC3E}">
        <p14:creationId xmlns:p14="http://schemas.microsoft.com/office/powerpoint/2010/main" val="35423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spcAft>
                <a:spcPts val="800"/>
              </a:spcAft>
            </a:pPr>
            <a:r>
              <a:rPr lang="fr-BE" sz="1800" dirty="0">
                <a:effectLst/>
                <a:latin typeface="Roboto" panose="02000000000000000000" pitchFamily="2" charset="0"/>
                <a:ea typeface="Calibri" panose="020F0502020204030204" pitchFamily="34" charset="0"/>
                <a:cs typeface="Times New Roman" panose="02020603050405020304" pitchFamily="18" charset="0"/>
              </a:rPr>
              <a:t>Ajoutons, à titre informatif que le CPF Rosa de Bruxelles réalise également deux autres types de consultation à savoir la médiation familiale (au nombre de 6 consultations en 2024 (contre 8 en 2023)) et la respiration </a:t>
            </a:r>
            <a:r>
              <a:rPr lang="fr-BE" sz="1800" dirty="0" err="1">
                <a:effectLst/>
                <a:latin typeface="Roboto" panose="02000000000000000000" pitchFamily="2" charset="0"/>
                <a:ea typeface="Calibri" panose="020F0502020204030204" pitchFamily="34" charset="0"/>
                <a:cs typeface="Times New Roman" panose="02020603050405020304" pitchFamily="18" charset="0"/>
              </a:rPr>
              <a:t>Jagaana</a:t>
            </a:r>
            <a:r>
              <a:rPr lang="fr-BE" sz="1800" dirty="0">
                <a:effectLst/>
                <a:latin typeface="Roboto" panose="02000000000000000000" pitchFamily="2" charset="0"/>
                <a:ea typeface="Calibri" panose="020F0502020204030204" pitchFamily="34" charset="0"/>
                <a:cs typeface="Times New Roman" panose="02020603050405020304" pitchFamily="18" charset="0"/>
              </a:rPr>
              <a:t> (au nombre de 20 en 2024).</a:t>
            </a:r>
          </a:p>
          <a:p>
            <a:pPr algn="just">
              <a:lnSpc>
                <a:spcPct val="115000"/>
              </a:lnSpc>
              <a:spcAft>
                <a:spcPts val="80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BE" sz="1800" dirty="0">
                <a:effectLst/>
                <a:latin typeface="Roboto" panose="02000000000000000000" pitchFamily="2" charset="0"/>
                <a:ea typeface="Calibri" panose="020F0502020204030204" pitchFamily="34" charset="0"/>
                <a:cs typeface="Times New Roman" panose="02020603050405020304" pitchFamily="18" charset="0"/>
              </a:rPr>
              <a:t>Ajoutons également certaines consultations spécifiques, réalisées par le Centre Référent Sexualité et Handicap Aditi Wallonie. Ce service est rattaché au CPF de Namur. En 2024, le service Aditi a réalisé 78 analyses de demandes et orientations vers des </a:t>
            </a:r>
            <a:r>
              <a:rPr lang="fr-BE" sz="1800" dirty="0" err="1">
                <a:effectLst/>
                <a:latin typeface="Roboto" panose="02000000000000000000" pitchFamily="2" charset="0"/>
                <a:ea typeface="Calibri" panose="020F0502020204030204" pitchFamily="34" charset="0"/>
                <a:cs typeface="Times New Roman" panose="02020603050405020304" pitchFamily="18" charset="0"/>
              </a:rPr>
              <a:t>assistant·e·s</a:t>
            </a:r>
            <a:r>
              <a:rPr lang="fr-BE" sz="1800" dirty="0">
                <a:effectLst/>
                <a:latin typeface="Roboto" panose="02000000000000000000" pitchFamily="2" charset="0"/>
                <a:ea typeface="Calibri" panose="020F0502020204030204" pitchFamily="34" charset="0"/>
                <a:cs typeface="Times New Roman" panose="02020603050405020304" pitchFamily="18" charset="0"/>
              </a:rPr>
              <a:t> </a:t>
            </a:r>
            <a:r>
              <a:rPr lang="fr-BE" sz="1800" dirty="0" err="1">
                <a:effectLst/>
                <a:latin typeface="Roboto" panose="02000000000000000000" pitchFamily="2" charset="0"/>
                <a:ea typeface="Calibri" panose="020F0502020204030204" pitchFamily="34" charset="0"/>
                <a:cs typeface="Times New Roman" panose="02020603050405020304" pitchFamily="18" charset="0"/>
              </a:rPr>
              <a:t>sociales·aux</a:t>
            </a:r>
            <a:r>
              <a:rPr lang="fr-BE" sz="1800" dirty="0">
                <a:effectLst/>
                <a:latin typeface="Roboto" panose="02000000000000000000" pitchFamily="2" charset="0"/>
                <a:ea typeface="Calibri" panose="020F0502020204030204" pitchFamily="34" charset="0"/>
                <a:cs typeface="Times New Roman" panose="02020603050405020304" pitchFamily="18" charset="0"/>
              </a:rPr>
              <a:t>, ainsi que 206 contacts avec les accompagnants sexuels. Les bénéficiaires de ce service sont en majorité masculins (73 hommes contre 5 femmes) et ont en majorité 35 à 44 ans.</a:t>
            </a:r>
            <a:endParaRPr lang="fr-BE"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35</a:t>
            </a:fld>
            <a:endParaRPr lang="fr-FR"/>
          </a:p>
        </p:txBody>
      </p:sp>
    </p:spTree>
    <p:extLst>
      <p:ext uri="{BB962C8B-B14F-4D97-AF65-F5344CB8AC3E}">
        <p14:creationId xmlns:p14="http://schemas.microsoft.com/office/powerpoint/2010/main" val="697891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37</a:t>
            </a:fld>
            <a:endParaRPr lang="fr-FR"/>
          </a:p>
        </p:txBody>
      </p:sp>
    </p:spTree>
    <p:extLst>
      <p:ext uri="{BB962C8B-B14F-4D97-AF65-F5344CB8AC3E}">
        <p14:creationId xmlns:p14="http://schemas.microsoft.com/office/powerpoint/2010/main" val="1021194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39</a:t>
            </a:fld>
            <a:endParaRPr lang="fr-FR"/>
          </a:p>
        </p:txBody>
      </p:sp>
    </p:spTree>
    <p:extLst>
      <p:ext uri="{BB962C8B-B14F-4D97-AF65-F5344CB8AC3E}">
        <p14:creationId xmlns:p14="http://schemas.microsoft.com/office/powerpoint/2010/main" val="3379746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EC029B2D-46A7-4030-A572-AEA8B8837934}" type="slidenum">
              <a:rPr lang="fr-BE" smtClean="0"/>
              <a:t>41</a:t>
            </a:fld>
            <a:endParaRPr lang="fr-BE"/>
          </a:p>
        </p:txBody>
      </p:sp>
    </p:spTree>
    <p:extLst>
      <p:ext uri="{BB962C8B-B14F-4D97-AF65-F5344CB8AC3E}">
        <p14:creationId xmlns:p14="http://schemas.microsoft.com/office/powerpoint/2010/main" val="89088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42</a:t>
            </a:fld>
            <a:endParaRPr lang="fr-FR"/>
          </a:p>
        </p:txBody>
      </p:sp>
    </p:spTree>
    <p:extLst>
      <p:ext uri="{BB962C8B-B14F-4D97-AF65-F5344CB8AC3E}">
        <p14:creationId xmlns:p14="http://schemas.microsoft.com/office/powerpoint/2010/main" val="69544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3</a:t>
            </a:fld>
            <a:endParaRPr lang="fr-FR"/>
          </a:p>
        </p:txBody>
      </p:sp>
    </p:spTree>
    <p:extLst>
      <p:ext uri="{BB962C8B-B14F-4D97-AF65-F5344CB8AC3E}">
        <p14:creationId xmlns:p14="http://schemas.microsoft.com/office/powerpoint/2010/main" val="354034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4</a:t>
            </a:fld>
            <a:endParaRPr lang="fr-FR"/>
          </a:p>
        </p:txBody>
      </p:sp>
    </p:spTree>
    <p:extLst>
      <p:ext uri="{BB962C8B-B14F-4D97-AF65-F5344CB8AC3E}">
        <p14:creationId xmlns:p14="http://schemas.microsoft.com/office/powerpoint/2010/main" val="89788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5</a:t>
            </a:fld>
            <a:endParaRPr lang="fr-FR"/>
          </a:p>
        </p:txBody>
      </p:sp>
    </p:spTree>
    <p:extLst>
      <p:ext uri="{BB962C8B-B14F-4D97-AF65-F5344CB8AC3E}">
        <p14:creationId xmlns:p14="http://schemas.microsoft.com/office/powerpoint/2010/main" val="227667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6</a:t>
            </a:fld>
            <a:endParaRPr lang="fr-FR"/>
          </a:p>
        </p:txBody>
      </p:sp>
    </p:spTree>
    <p:extLst>
      <p:ext uri="{BB962C8B-B14F-4D97-AF65-F5344CB8AC3E}">
        <p14:creationId xmlns:p14="http://schemas.microsoft.com/office/powerpoint/2010/main" val="282655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7</a:t>
            </a:fld>
            <a:endParaRPr lang="fr-FR"/>
          </a:p>
        </p:txBody>
      </p:sp>
    </p:spTree>
    <p:extLst>
      <p:ext uri="{BB962C8B-B14F-4D97-AF65-F5344CB8AC3E}">
        <p14:creationId xmlns:p14="http://schemas.microsoft.com/office/powerpoint/2010/main" val="275794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11</a:t>
            </a:fld>
            <a:endParaRPr lang="fr-FR"/>
          </a:p>
        </p:txBody>
      </p:sp>
    </p:spTree>
    <p:extLst>
      <p:ext uri="{BB962C8B-B14F-4D97-AF65-F5344CB8AC3E}">
        <p14:creationId xmlns:p14="http://schemas.microsoft.com/office/powerpoint/2010/main" val="337774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018623-D778-4398-B960-0B0A99E0D4B9}" type="slidenum">
              <a:rPr lang="fr-FR" smtClean="0"/>
              <a:t>28</a:t>
            </a:fld>
            <a:endParaRPr lang="fr-FR"/>
          </a:p>
        </p:txBody>
      </p:sp>
    </p:spTree>
    <p:extLst>
      <p:ext uri="{BB962C8B-B14F-4D97-AF65-F5344CB8AC3E}">
        <p14:creationId xmlns:p14="http://schemas.microsoft.com/office/powerpoint/2010/main" val="4223867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EC029B2D-46A7-4030-A572-AEA8B8837934}" type="slidenum">
              <a:rPr lang="fr-BE" smtClean="0"/>
              <a:t>34</a:t>
            </a:fld>
            <a:endParaRPr lang="fr-BE"/>
          </a:p>
        </p:txBody>
      </p:sp>
    </p:spTree>
    <p:extLst>
      <p:ext uri="{BB962C8B-B14F-4D97-AF65-F5344CB8AC3E}">
        <p14:creationId xmlns:p14="http://schemas.microsoft.com/office/powerpoint/2010/main" val="339107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79EA2A-BCAD-A2B7-C9E1-9A3EE9C1B53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01F3149-4FCD-EEB0-F3BA-6E4978CE8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29A115B-9364-8280-9C97-FFDE7517E266}"/>
              </a:ext>
            </a:extLst>
          </p:cNvPr>
          <p:cNvSpPr>
            <a:spLocks noGrp="1"/>
          </p:cNvSpPr>
          <p:nvPr>
            <p:ph type="dt" sz="half" idx="10"/>
          </p:nvPr>
        </p:nvSpPr>
        <p:spPr/>
        <p:txBody>
          <a:bodyPr/>
          <a:lstStyle/>
          <a:p>
            <a:fld id="{A44ADD12-73B0-4302-95E5-A7BE74BFD7E0}" type="datetimeFigureOut">
              <a:rPr lang="fr-FR" smtClean="0"/>
              <a:t>17/06/2025</a:t>
            </a:fld>
            <a:endParaRPr lang="fr-FR"/>
          </a:p>
        </p:txBody>
      </p:sp>
      <p:sp>
        <p:nvSpPr>
          <p:cNvPr id="5" name="Espace réservé du pied de page 4">
            <a:extLst>
              <a:ext uri="{FF2B5EF4-FFF2-40B4-BE49-F238E27FC236}">
                <a16:creationId xmlns:a16="http://schemas.microsoft.com/office/drawing/2014/main" id="{D21A17AA-16F5-BA7F-61C6-2EC0559137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2312BD4-4B26-52FD-C655-6D5E0D709FE6}"/>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147831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3FADA4-0546-21E5-6EF0-736375E6773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C2DA5DD-A868-2AEF-D36D-3DEF9B0461C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62B0E9-80CE-3E82-A599-510150F5E3EC}"/>
              </a:ext>
            </a:extLst>
          </p:cNvPr>
          <p:cNvSpPr>
            <a:spLocks noGrp="1"/>
          </p:cNvSpPr>
          <p:nvPr>
            <p:ph type="dt" sz="half" idx="10"/>
          </p:nvPr>
        </p:nvSpPr>
        <p:spPr/>
        <p:txBody>
          <a:bodyPr/>
          <a:lstStyle/>
          <a:p>
            <a:fld id="{A44ADD12-73B0-4302-95E5-A7BE74BFD7E0}" type="datetimeFigureOut">
              <a:rPr lang="fr-FR" smtClean="0"/>
              <a:t>17/06/2025</a:t>
            </a:fld>
            <a:endParaRPr lang="fr-FR"/>
          </a:p>
        </p:txBody>
      </p:sp>
      <p:sp>
        <p:nvSpPr>
          <p:cNvPr id="5" name="Espace réservé du pied de page 4">
            <a:extLst>
              <a:ext uri="{FF2B5EF4-FFF2-40B4-BE49-F238E27FC236}">
                <a16:creationId xmlns:a16="http://schemas.microsoft.com/office/drawing/2014/main" id="{FEAA5FB5-79AE-F102-421E-E94DFD632E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3C74C6-8227-6F7E-ED4E-9EA0DFFA7871}"/>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305141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3ABCE0C-FE49-77A6-F1E9-10E67A8DA3D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F714C63-E11E-5827-E297-590A52D009D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59B4F1-272E-4536-EAB7-18142BA66747}"/>
              </a:ext>
            </a:extLst>
          </p:cNvPr>
          <p:cNvSpPr>
            <a:spLocks noGrp="1"/>
          </p:cNvSpPr>
          <p:nvPr>
            <p:ph type="dt" sz="half" idx="10"/>
          </p:nvPr>
        </p:nvSpPr>
        <p:spPr/>
        <p:txBody>
          <a:bodyPr/>
          <a:lstStyle/>
          <a:p>
            <a:fld id="{A44ADD12-73B0-4302-95E5-A7BE74BFD7E0}" type="datetimeFigureOut">
              <a:rPr lang="fr-FR" smtClean="0"/>
              <a:t>17/06/2025</a:t>
            </a:fld>
            <a:endParaRPr lang="fr-FR"/>
          </a:p>
        </p:txBody>
      </p:sp>
      <p:sp>
        <p:nvSpPr>
          <p:cNvPr id="5" name="Espace réservé du pied de page 4">
            <a:extLst>
              <a:ext uri="{FF2B5EF4-FFF2-40B4-BE49-F238E27FC236}">
                <a16:creationId xmlns:a16="http://schemas.microsoft.com/office/drawing/2014/main" id="{05D555AA-F31A-757B-D150-88CD50DB5C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690706-FB87-FDD0-140E-983C2764465B}"/>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319639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E9F6AC-B378-6440-D0ED-7388F6CE101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B78012-D9EC-92D2-911C-384A6E8F747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16FA5E-2D3B-3BB7-ED4D-5AAE983C79A7}"/>
              </a:ext>
            </a:extLst>
          </p:cNvPr>
          <p:cNvSpPr>
            <a:spLocks noGrp="1"/>
          </p:cNvSpPr>
          <p:nvPr>
            <p:ph type="dt" sz="half" idx="10"/>
          </p:nvPr>
        </p:nvSpPr>
        <p:spPr/>
        <p:txBody>
          <a:bodyPr/>
          <a:lstStyle/>
          <a:p>
            <a:fld id="{A44ADD12-73B0-4302-95E5-A7BE74BFD7E0}" type="datetimeFigureOut">
              <a:rPr lang="fr-FR" smtClean="0"/>
              <a:t>17/06/2025</a:t>
            </a:fld>
            <a:endParaRPr lang="fr-FR"/>
          </a:p>
        </p:txBody>
      </p:sp>
      <p:sp>
        <p:nvSpPr>
          <p:cNvPr id="5" name="Espace réservé du pied de page 4">
            <a:extLst>
              <a:ext uri="{FF2B5EF4-FFF2-40B4-BE49-F238E27FC236}">
                <a16:creationId xmlns:a16="http://schemas.microsoft.com/office/drawing/2014/main" id="{3CB61B3A-3291-D8E7-D7C1-88E0A42EAD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EA8E27-9CF5-1B78-E48C-4571D594EE8C}"/>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151929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DAE221-8988-8790-D882-7FA26050EFA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7C63441-5E72-6D7D-1855-8A7656ED02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4DB30E0-1410-529D-8C7B-6BB221039933}"/>
              </a:ext>
            </a:extLst>
          </p:cNvPr>
          <p:cNvSpPr>
            <a:spLocks noGrp="1"/>
          </p:cNvSpPr>
          <p:nvPr>
            <p:ph type="dt" sz="half" idx="10"/>
          </p:nvPr>
        </p:nvSpPr>
        <p:spPr/>
        <p:txBody>
          <a:bodyPr/>
          <a:lstStyle/>
          <a:p>
            <a:fld id="{A44ADD12-73B0-4302-95E5-A7BE74BFD7E0}" type="datetimeFigureOut">
              <a:rPr lang="fr-FR" smtClean="0"/>
              <a:t>17/06/2025</a:t>
            </a:fld>
            <a:endParaRPr lang="fr-FR"/>
          </a:p>
        </p:txBody>
      </p:sp>
      <p:sp>
        <p:nvSpPr>
          <p:cNvPr id="5" name="Espace réservé du pied de page 4">
            <a:extLst>
              <a:ext uri="{FF2B5EF4-FFF2-40B4-BE49-F238E27FC236}">
                <a16:creationId xmlns:a16="http://schemas.microsoft.com/office/drawing/2014/main" id="{BB77B811-E066-8751-F09E-E9C64EF3F3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DE748C-D8BF-BC45-0D84-DA660519371D}"/>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186064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5DA24-8F26-0E29-7B87-F5179A316BE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0D02101-E97D-39C7-579E-6FD97FB56C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6622520-05F4-5F7D-C530-5AC7E9DA97F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1890334-8C2E-F7ED-C810-4FEE24A7A598}"/>
              </a:ext>
            </a:extLst>
          </p:cNvPr>
          <p:cNvSpPr>
            <a:spLocks noGrp="1"/>
          </p:cNvSpPr>
          <p:nvPr>
            <p:ph type="dt" sz="half" idx="10"/>
          </p:nvPr>
        </p:nvSpPr>
        <p:spPr/>
        <p:txBody>
          <a:bodyPr/>
          <a:lstStyle/>
          <a:p>
            <a:fld id="{A44ADD12-73B0-4302-95E5-A7BE74BFD7E0}" type="datetimeFigureOut">
              <a:rPr lang="fr-FR" smtClean="0"/>
              <a:t>17/06/2025</a:t>
            </a:fld>
            <a:endParaRPr lang="fr-FR"/>
          </a:p>
        </p:txBody>
      </p:sp>
      <p:sp>
        <p:nvSpPr>
          <p:cNvPr id="6" name="Espace réservé du pied de page 5">
            <a:extLst>
              <a:ext uri="{FF2B5EF4-FFF2-40B4-BE49-F238E27FC236}">
                <a16:creationId xmlns:a16="http://schemas.microsoft.com/office/drawing/2014/main" id="{95F9B3A5-A92C-F30D-5C5B-CCD2C03EBA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A22BCD-AFEC-42A6-5CCF-BFF77A4C074B}"/>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342686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B1D31-B364-D489-1240-36D1B4B56E7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9CE45AE-0098-3CA2-68DC-1AE005F6BC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02E140B-43A4-8956-CFCE-5F8077072DE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18144B8-B858-6B61-FE4E-4E2849DED5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D4E4451-079D-C178-BB71-AE3BEF4980C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365F518-C084-2767-B0DA-C340055E1DE6}"/>
              </a:ext>
            </a:extLst>
          </p:cNvPr>
          <p:cNvSpPr>
            <a:spLocks noGrp="1"/>
          </p:cNvSpPr>
          <p:nvPr>
            <p:ph type="dt" sz="half" idx="10"/>
          </p:nvPr>
        </p:nvSpPr>
        <p:spPr/>
        <p:txBody>
          <a:bodyPr/>
          <a:lstStyle/>
          <a:p>
            <a:fld id="{A44ADD12-73B0-4302-95E5-A7BE74BFD7E0}" type="datetimeFigureOut">
              <a:rPr lang="fr-FR" smtClean="0"/>
              <a:t>17/06/2025</a:t>
            </a:fld>
            <a:endParaRPr lang="fr-FR"/>
          </a:p>
        </p:txBody>
      </p:sp>
      <p:sp>
        <p:nvSpPr>
          <p:cNvPr id="8" name="Espace réservé du pied de page 7">
            <a:extLst>
              <a:ext uri="{FF2B5EF4-FFF2-40B4-BE49-F238E27FC236}">
                <a16:creationId xmlns:a16="http://schemas.microsoft.com/office/drawing/2014/main" id="{79E9C0A9-B2DF-7B04-242F-CCCB5D4FE66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7FC2647-B7AA-23A0-4005-8F21769B13EA}"/>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236354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BB6D2-F2DE-3D74-4CC8-310FFD4B9E7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99B1C3C-D145-5DB0-10D7-6B2D80C8DF17}"/>
              </a:ext>
            </a:extLst>
          </p:cNvPr>
          <p:cNvSpPr>
            <a:spLocks noGrp="1"/>
          </p:cNvSpPr>
          <p:nvPr>
            <p:ph type="dt" sz="half" idx="10"/>
          </p:nvPr>
        </p:nvSpPr>
        <p:spPr/>
        <p:txBody>
          <a:bodyPr/>
          <a:lstStyle/>
          <a:p>
            <a:fld id="{A44ADD12-73B0-4302-95E5-A7BE74BFD7E0}" type="datetimeFigureOut">
              <a:rPr lang="fr-FR" smtClean="0"/>
              <a:t>17/06/2025</a:t>
            </a:fld>
            <a:endParaRPr lang="fr-FR"/>
          </a:p>
        </p:txBody>
      </p:sp>
      <p:sp>
        <p:nvSpPr>
          <p:cNvPr id="4" name="Espace réservé du pied de page 3">
            <a:extLst>
              <a:ext uri="{FF2B5EF4-FFF2-40B4-BE49-F238E27FC236}">
                <a16:creationId xmlns:a16="http://schemas.microsoft.com/office/drawing/2014/main" id="{F7982A17-B81A-C83D-D671-E32E1A47334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D323896-3B22-709D-EDD8-C42FD785D26B}"/>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109088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0396AC8-9002-93BD-2DDF-B08E5190292B}"/>
              </a:ext>
            </a:extLst>
          </p:cNvPr>
          <p:cNvSpPr>
            <a:spLocks noGrp="1"/>
          </p:cNvSpPr>
          <p:nvPr>
            <p:ph type="dt" sz="half" idx="10"/>
          </p:nvPr>
        </p:nvSpPr>
        <p:spPr/>
        <p:txBody>
          <a:bodyPr/>
          <a:lstStyle/>
          <a:p>
            <a:fld id="{A44ADD12-73B0-4302-95E5-A7BE74BFD7E0}" type="datetimeFigureOut">
              <a:rPr lang="fr-FR" smtClean="0"/>
              <a:t>17/06/2025</a:t>
            </a:fld>
            <a:endParaRPr lang="fr-FR"/>
          </a:p>
        </p:txBody>
      </p:sp>
      <p:sp>
        <p:nvSpPr>
          <p:cNvPr id="3" name="Espace réservé du pied de page 2">
            <a:extLst>
              <a:ext uri="{FF2B5EF4-FFF2-40B4-BE49-F238E27FC236}">
                <a16:creationId xmlns:a16="http://schemas.microsoft.com/office/drawing/2014/main" id="{5BCA533D-AE93-1D21-2C42-04BA48B1D79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0717EDD-A1BC-57F9-C4C9-7EE6B0A6EA31}"/>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377426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5D71A-3B7A-B736-5AE8-7E37148F646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6007FD1-790A-3360-39A3-46BEEB4115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405ED5D-49C4-2CF6-B063-07AAD58A4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B266DC-DD7C-42EA-5613-B5C1A3C94C35}"/>
              </a:ext>
            </a:extLst>
          </p:cNvPr>
          <p:cNvSpPr>
            <a:spLocks noGrp="1"/>
          </p:cNvSpPr>
          <p:nvPr>
            <p:ph type="dt" sz="half" idx="10"/>
          </p:nvPr>
        </p:nvSpPr>
        <p:spPr/>
        <p:txBody>
          <a:bodyPr/>
          <a:lstStyle/>
          <a:p>
            <a:fld id="{A44ADD12-73B0-4302-95E5-A7BE74BFD7E0}" type="datetimeFigureOut">
              <a:rPr lang="fr-FR" smtClean="0"/>
              <a:t>17/06/2025</a:t>
            </a:fld>
            <a:endParaRPr lang="fr-FR"/>
          </a:p>
        </p:txBody>
      </p:sp>
      <p:sp>
        <p:nvSpPr>
          <p:cNvPr id="6" name="Espace réservé du pied de page 5">
            <a:extLst>
              <a:ext uri="{FF2B5EF4-FFF2-40B4-BE49-F238E27FC236}">
                <a16:creationId xmlns:a16="http://schemas.microsoft.com/office/drawing/2014/main" id="{57EAA83C-9446-931D-ACD3-DCB892FE6D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082C80-2334-74B9-17C9-52C716B3FB11}"/>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207734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43311-DD23-FC19-C34E-730962E0EB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D620EFD-83C4-5A5C-3E27-5277754CA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3136DA7-3E3A-DB0F-8316-C53BBC78E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F8EF39D-9910-2428-BDAE-550AEDBC4534}"/>
              </a:ext>
            </a:extLst>
          </p:cNvPr>
          <p:cNvSpPr>
            <a:spLocks noGrp="1"/>
          </p:cNvSpPr>
          <p:nvPr>
            <p:ph type="dt" sz="half" idx="10"/>
          </p:nvPr>
        </p:nvSpPr>
        <p:spPr/>
        <p:txBody>
          <a:bodyPr/>
          <a:lstStyle/>
          <a:p>
            <a:fld id="{A44ADD12-73B0-4302-95E5-A7BE74BFD7E0}" type="datetimeFigureOut">
              <a:rPr lang="fr-FR" smtClean="0"/>
              <a:t>17/06/2025</a:t>
            </a:fld>
            <a:endParaRPr lang="fr-FR"/>
          </a:p>
        </p:txBody>
      </p:sp>
      <p:sp>
        <p:nvSpPr>
          <p:cNvPr id="6" name="Espace réservé du pied de page 5">
            <a:extLst>
              <a:ext uri="{FF2B5EF4-FFF2-40B4-BE49-F238E27FC236}">
                <a16:creationId xmlns:a16="http://schemas.microsoft.com/office/drawing/2014/main" id="{3F77AE75-C0CA-DBEE-E2E2-23BA735D43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58C390-8CCB-D11B-CE2A-EA3F0370FB8F}"/>
              </a:ext>
            </a:extLst>
          </p:cNvPr>
          <p:cNvSpPr>
            <a:spLocks noGrp="1"/>
          </p:cNvSpPr>
          <p:nvPr>
            <p:ph type="sldNum" sz="quarter" idx="12"/>
          </p:nvPr>
        </p:nvSpPr>
        <p:spPr/>
        <p:txBody>
          <a:bodyPr/>
          <a:lstStyle/>
          <a:p>
            <a:fld id="{5884E305-F722-47FF-B0D9-73A04DA27464}" type="slidenum">
              <a:rPr lang="fr-FR" smtClean="0"/>
              <a:t>‹N°›</a:t>
            </a:fld>
            <a:endParaRPr lang="fr-FR"/>
          </a:p>
        </p:txBody>
      </p:sp>
    </p:spTree>
    <p:extLst>
      <p:ext uri="{BB962C8B-B14F-4D97-AF65-F5344CB8AC3E}">
        <p14:creationId xmlns:p14="http://schemas.microsoft.com/office/powerpoint/2010/main" val="59522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3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E151A3E-CC96-3A67-9692-F69DA23E2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BC224B-2C72-732F-494C-8015DD84E7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D87E1D-7138-8EAE-B6ED-1A9DD726D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ADD12-73B0-4302-95E5-A7BE74BFD7E0}" type="datetimeFigureOut">
              <a:rPr lang="fr-FR" smtClean="0"/>
              <a:t>17/06/2025</a:t>
            </a:fld>
            <a:endParaRPr lang="fr-FR"/>
          </a:p>
        </p:txBody>
      </p:sp>
      <p:sp>
        <p:nvSpPr>
          <p:cNvPr id="5" name="Espace réservé du pied de page 4">
            <a:extLst>
              <a:ext uri="{FF2B5EF4-FFF2-40B4-BE49-F238E27FC236}">
                <a16:creationId xmlns:a16="http://schemas.microsoft.com/office/drawing/2014/main" id="{56163B33-B0E3-D0AA-E184-094CCF259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7323DF6-A931-2BA1-B8D2-B82BBFF323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4E305-F722-47FF-B0D9-73A04DA27464}" type="slidenum">
              <a:rPr lang="fr-FR" smtClean="0"/>
              <a:t>‹N°›</a:t>
            </a:fld>
            <a:endParaRPr lang="fr-FR"/>
          </a:p>
        </p:txBody>
      </p:sp>
    </p:spTree>
    <p:extLst>
      <p:ext uri="{BB962C8B-B14F-4D97-AF65-F5344CB8AC3E}">
        <p14:creationId xmlns:p14="http://schemas.microsoft.com/office/powerpoint/2010/main" val="165507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hyperlink" Target="https://www.sofelia.be/nos-dossiers-thematiques/dossier-violences-sexuelles/" TargetMode="External"/><Relationship Id="rId2" Type="http://schemas.openxmlformats.org/officeDocument/2006/relationships/hyperlink" Target="https://www.sofelia.be/la-plateforme-nationale-de-la-societe-civile-sort-ses-recommandations/"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sofelia.be/quizz-evra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psdd.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41.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2.xml"/><Relationship Id="rId2" Type="http://schemas.microsoft.com/office/2018/10/relationships/comments" Target="../comments/modernComment_19E_6034DB2E.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2" Type="http://schemas.microsoft.com/office/2018/10/relationships/comments" Target="../comments/modernComment_1B1_A0497D9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microsoft.com/office/2018/10/relationships/comments" Target="../comments/modernComment_1B2_9486B31.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 7" descr="Une image contenant texte, Police, Graphique, logo&#10;&#10;Description générée automatiquement">
            <a:extLst>
              <a:ext uri="{FF2B5EF4-FFF2-40B4-BE49-F238E27FC236}">
                <a16:creationId xmlns:a16="http://schemas.microsoft.com/office/drawing/2014/main" id="{05DCA0DA-04F0-AE84-F436-FA5F266989C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3087" r="6247" b="1"/>
          <a:stretch/>
        </p:blipFill>
        <p:spPr>
          <a:xfrm>
            <a:off x="0" y="1"/>
            <a:ext cx="12192000" cy="6858010"/>
          </a:xfrm>
          <a:prstGeom prst="rect">
            <a:avLst/>
          </a:prstGeom>
          <a:solidFill>
            <a:srgbClr val="9966FF"/>
          </a:solidFill>
        </p:spPr>
      </p:pic>
      <p:sp>
        <p:nvSpPr>
          <p:cNvPr id="2" name="Titre 1">
            <a:extLst>
              <a:ext uri="{FF2B5EF4-FFF2-40B4-BE49-F238E27FC236}">
                <a16:creationId xmlns:a16="http://schemas.microsoft.com/office/drawing/2014/main" id="{51BE9A14-D388-2ED7-133F-50300434868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fr-BE" sz="6000" b="1" dirty="0">
                <a:solidFill>
                  <a:srgbClr val="FFFFFF"/>
                </a:solidFill>
              </a:rPr>
              <a:t>Présentation</a:t>
            </a:r>
            <a:r>
              <a:rPr lang="en-US" sz="6000" b="1" dirty="0">
                <a:solidFill>
                  <a:srgbClr val="FFFFFF"/>
                </a:solidFill>
              </a:rPr>
              <a:t> des </a:t>
            </a:r>
            <a:r>
              <a:rPr lang="en-US" sz="6000" b="1" dirty="0" err="1">
                <a:solidFill>
                  <a:srgbClr val="FFFFFF"/>
                </a:solidFill>
              </a:rPr>
              <a:t>activités</a:t>
            </a:r>
            <a:r>
              <a:rPr lang="en-US" sz="6000" b="1" dirty="0">
                <a:solidFill>
                  <a:srgbClr val="FFFFFF"/>
                </a:solidFill>
              </a:rPr>
              <a:t> 2024</a:t>
            </a:r>
          </a:p>
        </p:txBody>
      </p:sp>
    </p:spTree>
    <p:extLst>
      <p:ext uri="{BB962C8B-B14F-4D97-AF65-F5344CB8AC3E}">
        <p14:creationId xmlns:p14="http://schemas.microsoft.com/office/powerpoint/2010/main" val="20750791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Slide Background">
            <a:extLst>
              <a:ext uri="{FF2B5EF4-FFF2-40B4-BE49-F238E27FC236}">
                <a16:creationId xmlns:a16="http://schemas.microsoft.com/office/drawing/2014/main" id="{AA857166-A416-4C5E-8AA9-5D5D1E13D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3" name="Rectangle 22">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0"/>
            <a:ext cx="4617491" cy="6858000"/>
          </a:xfrm>
          <a:prstGeom prst="rect">
            <a:avLst/>
          </a:prstGeom>
          <a:ln>
            <a:noFill/>
          </a:ln>
          <a:effectLst>
            <a:outerShdw blurRad="203200" dist="88900" dir="21540000" sx="94000" sy="94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1"/>
            <a:ext cx="4617491" cy="5136739"/>
          </a:xfrm>
          <a:prstGeom prst="rect">
            <a:avLst/>
          </a:prstGeom>
          <a:ln>
            <a:noFill/>
          </a:ln>
          <a:effectLst>
            <a:outerShdw blurRad="177800" dist="1016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07A345D-273B-B804-508F-00F87C31D529}"/>
              </a:ext>
            </a:extLst>
          </p:cNvPr>
          <p:cNvSpPr>
            <a:spLocks noGrp="1"/>
          </p:cNvSpPr>
          <p:nvPr>
            <p:ph type="title"/>
          </p:nvPr>
        </p:nvSpPr>
        <p:spPr>
          <a:xfrm>
            <a:off x="652887" y="617921"/>
            <a:ext cx="3963364" cy="3988585"/>
          </a:xfrm>
        </p:spPr>
        <p:txBody>
          <a:bodyPr vert="horz" lIns="91440" tIns="45720" rIns="91440" bIns="45720" rtlCol="0" anchor="ctr">
            <a:normAutofit/>
          </a:bodyPr>
          <a:lstStyle/>
          <a:p>
            <a:r>
              <a:rPr lang="en-US" sz="5600" dirty="0" err="1">
                <a:solidFill>
                  <a:srgbClr val="9966FF"/>
                </a:solidFill>
              </a:rPr>
              <a:t>Priorités</a:t>
            </a:r>
            <a:r>
              <a:rPr lang="en-US" sz="5600" dirty="0">
                <a:solidFill>
                  <a:srgbClr val="9966FF"/>
                </a:solidFill>
              </a:rPr>
              <a:t> </a:t>
            </a:r>
            <a:r>
              <a:rPr lang="en-US" sz="5600" dirty="0" err="1">
                <a:solidFill>
                  <a:srgbClr val="9966FF"/>
                </a:solidFill>
              </a:rPr>
              <a:t>thématiques</a:t>
            </a:r>
            <a:r>
              <a:rPr lang="en-US" sz="5600" dirty="0">
                <a:solidFill>
                  <a:srgbClr val="9966FF"/>
                </a:solidFill>
              </a:rPr>
              <a:t> en 2024	</a:t>
            </a:r>
          </a:p>
        </p:txBody>
      </p:sp>
      <p:pic>
        <p:nvPicPr>
          <p:cNvPr id="3" name="Image 2" descr="Une image contenant texte, Police, Graphique, logo&#10;&#10;Description générée automatiquement">
            <a:extLst>
              <a:ext uri="{FF2B5EF4-FFF2-40B4-BE49-F238E27FC236}">
                <a16:creationId xmlns:a16="http://schemas.microsoft.com/office/drawing/2014/main" id="{8969823E-FA42-69B6-B1B2-35370E9B5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graphicFrame>
        <p:nvGraphicFramePr>
          <p:cNvPr id="5" name="Espace réservé du contenu 2">
            <a:extLst>
              <a:ext uri="{FF2B5EF4-FFF2-40B4-BE49-F238E27FC236}">
                <a16:creationId xmlns:a16="http://schemas.microsoft.com/office/drawing/2014/main" id="{0A239887-E999-80FA-3E90-E6725B5D5F89}"/>
              </a:ext>
            </a:extLst>
          </p:cNvPr>
          <p:cNvGraphicFramePr>
            <a:graphicFrameLocks noGrp="1"/>
          </p:cNvGraphicFramePr>
          <p:nvPr>
            <p:ph idx="1"/>
            <p:extLst>
              <p:ext uri="{D42A27DB-BD31-4B8C-83A1-F6EECF244321}">
                <p14:modId xmlns:p14="http://schemas.microsoft.com/office/powerpoint/2010/main" val="95399352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892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habits, personne, Visage humain, sourire&#10;&#10;Le contenu généré par l’IA peut être incorrect.">
            <a:extLst>
              <a:ext uri="{FF2B5EF4-FFF2-40B4-BE49-F238E27FC236}">
                <a16:creationId xmlns:a16="http://schemas.microsoft.com/office/drawing/2014/main" id="{A818E14A-E5DF-0669-752C-47E4596692F7}"/>
              </a:ext>
            </a:extLst>
          </p:cNvPr>
          <p:cNvPicPr>
            <a:picLocks noChangeAspect="1"/>
          </p:cNvPicPr>
          <p:nvPr/>
        </p:nvPicPr>
        <p:blipFill>
          <a:blip r:embed="rId3">
            <a:extLst>
              <a:ext uri="{28A0092B-C50C-407E-A947-70E740481C1C}">
                <a14:useLocalDpi xmlns:a14="http://schemas.microsoft.com/office/drawing/2010/main" val="0"/>
              </a:ext>
            </a:extLst>
          </a:blip>
          <a:srcRect l="4912" r="971" b="-1"/>
          <a:stretch>
            <a:fillRect/>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9C3A507-5C9C-0598-041F-B4309121D330}"/>
              </a:ext>
            </a:extLst>
          </p:cNvPr>
          <p:cNvSpPr>
            <a:spLocks noGrp="1"/>
          </p:cNvSpPr>
          <p:nvPr>
            <p:ph type="title"/>
          </p:nvPr>
        </p:nvSpPr>
        <p:spPr>
          <a:xfrm>
            <a:off x="9442704" y="0"/>
            <a:ext cx="3822189" cy="1899912"/>
          </a:xfrm>
        </p:spPr>
        <p:txBody>
          <a:bodyPr>
            <a:normAutofit/>
          </a:bodyPr>
          <a:lstStyle/>
          <a:p>
            <a:r>
              <a:rPr lang="nl-BE" sz="5600" dirty="0">
                <a:solidFill>
                  <a:srgbClr val="9966FF"/>
                </a:solidFill>
              </a:rPr>
              <a:t>IVG</a:t>
            </a:r>
            <a:endParaRPr lang="en-US" sz="5600" dirty="0">
              <a:solidFill>
                <a:srgbClr val="9966FF"/>
              </a:solidFill>
            </a:endParaRPr>
          </a:p>
        </p:txBody>
      </p:sp>
      <p:sp>
        <p:nvSpPr>
          <p:cNvPr id="3" name="Espace réservé du contenu 2">
            <a:extLst>
              <a:ext uri="{FF2B5EF4-FFF2-40B4-BE49-F238E27FC236}">
                <a16:creationId xmlns:a16="http://schemas.microsoft.com/office/drawing/2014/main" id="{D6ADFB5B-4F40-0FAD-DF38-D3D9D9AF951D}"/>
              </a:ext>
            </a:extLst>
          </p:cNvPr>
          <p:cNvSpPr>
            <a:spLocks noGrp="1"/>
          </p:cNvSpPr>
          <p:nvPr>
            <p:ph idx="1"/>
          </p:nvPr>
        </p:nvSpPr>
        <p:spPr>
          <a:xfrm>
            <a:off x="7531610" y="1723292"/>
            <a:ext cx="4543159" cy="4453671"/>
          </a:xfrm>
        </p:spPr>
        <p:txBody>
          <a:bodyPr>
            <a:noAutofit/>
          </a:bodyPr>
          <a:lstStyle/>
          <a:p>
            <a:pPr>
              <a:spcAft>
                <a:spcPts val="800"/>
              </a:spcAft>
            </a:pPr>
            <a:r>
              <a:rPr lang="fr-FR" sz="1600" kern="100" dirty="0">
                <a:latin typeface="Calibri" panose="020F0502020204030204" pitchFamily="34" charset="0"/>
                <a:ea typeface="Calibri" panose="020F0502020204030204" pitchFamily="34" charset="0"/>
                <a:cs typeface="Times New Roman" panose="02020603050405020304" pitchFamily="18" charset="0"/>
              </a:rPr>
              <a:t>Continuité du travail </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de plaidoyer politique autour de l’importance d’</a:t>
            </a:r>
            <a:r>
              <a:rPr lang="fr-FR" sz="1600" b="1" kern="100" dirty="0">
                <a:effectLst/>
                <a:latin typeface="Calibri" panose="020F0502020204030204" pitchFamily="34" charset="0"/>
                <a:ea typeface="Calibri" panose="020F0502020204030204" pitchFamily="34" charset="0"/>
                <a:cs typeface="Times New Roman" panose="02020603050405020304" pitchFamily="18" charset="0"/>
              </a:rPr>
              <a:t>améliorer la loi belge</a:t>
            </a:r>
          </a:p>
          <a:p>
            <a:pPr marL="457200" lvl="1" indent="0">
              <a:spcAft>
                <a:spcPts val="800"/>
              </a:spcAft>
              <a:buNone/>
            </a:pPr>
            <a:r>
              <a:rPr lang="fr-FR" sz="1600" kern="100" dirty="0">
                <a:latin typeface="Calibri" panose="020F0502020204030204" pitchFamily="34" charset="0"/>
                <a:ea typeface="Calibri" panose="020F0502020204030204" pitchFamily="34" charset="0"/>
                <a:cs typeface="Times New Roman" panose="02020603050405020304" pitchFamily="18" charset="0"/>
              </a:rPr>
              <a:t>E</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n collaboration avec les autres Fédérations de Centres </a:t>
            </a:r>
            <a:r>
              <a:rPr lang="fr-FR" sz="1600" kern="100" dirty="0">
                <a:latin typeface="Calibri" panose="020F0502020204030204" pitchFamily="34" charset="0"/>
                <a:ea typeface="Calibri" panose="020F0502020204030204" pitchFamily="34" charset="0"/>
                <a:cs typeface="Times New Roman" panose="02020603050405020304" pitchFamily="18" charset="0"/>
              </a:rPr>
              <a:t>de</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 Planning familial ainsi qu’avec la plateforme Abortion Right</a:t>
            </a:r>
          </a:p>
          <a:p>
            <a:pPr>
              <a:spcAft>
                <a:spcPts val="800"/>
              </a:spcAft>
            </a:pPr>
            <a:r>
              <a:rPr lang="fr-FR" sz="1600" kern="100" dirty="0">
                <a:latin typeface="Calibri" panose="020F0502020204030204" pitchFamily="34" charset="0"/>
                <a:ea typeface="Calibri" panose="020F0502020204030204" pitchFamily="34" charset="0"/>
                <a:cs typeface="Times New Roman" panose="02020603050405020304" pitchFamily="18" charset="0"/>
              </a:rPr>
              <a:t>Actions de sensibilisation envers les politiques et le public, r</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encontres politiques, communiqués de presse, cartes blanches et publications sur les réseaux sociaux </a:t>
            </a:r>
          </a:p>
          <a:p>
            <a:pPr>
              <a:spcAft>
                <a:spcPts val="800"/>
              </a:spcAft>
            </a:pP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Lutte contre </a:t>
            </a:r>
            <a:r>
              <a:rPr lang="fr-FR" sz="1600" b="1" kern="100" dirty="0">
                <a:effectLst/>
                <a:latin typeface="Calibri" panose="020F0502020204030204" pitchFamily="34" charset="0"/>
                <a:ea typeface="Calibri" panose="020F0502020204030204" pitchFamily="34" charset="0"/>
                <a:cs typeface="Times New Roman" panose="02020603050405020304" pitchFamily="18" charset="0"/>
              </a:rPr>
              <a:t>la pénurie de médecins </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pour pratiquer des avortements </a:t>
            </a:r>
          </a:p>
          <a:p>
            <a:pPr marL="457200" lvl="1" indent="0">
              <a:spcAft>
                <a:spcPts val="800"/>
              </a:spcAft>
              <a:buNone/>
            </a:pP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Suivi des rencontres avec les </a:t>
            </a:r>
            <a:r>
              <a:rPr lang="fr-FR" sz="1600" kern="100" dirty="0" err="1">
                <a:effectLst/>
                <a:latin typeface="Calibri" panose="020F0502020204030204" pitchFamily="34" charset="0"/>
                <a:ea typeface="Calibri" panose="020F0502020204030204" pitchFamily="34" charset="0"/>
                <a:cs typeface="Times New Roman" panose="02020603050405020304" pitchFamily="18" charset="0"/>
              </a:rPr>
              <a:t>doyen.ne.s</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 des facultés de médecine francophones dans le but d’améliorer les programmes de cours en lien avec la médecine sociale et la pratique de l’avortement.</a:t>
            </a:r>
          </a:p>
        </p:txBody>
      </p:sp>
      <p:pic>
        <p:nvPicPr>
          <p:cNvPr id="4" name="Image 3" descr="Une image contenant texte, Police, Graphique, logo&#10;&#10;Description générée automatiquement">
            <a:extLst>
              <a:ext uri="{FF2B5EF4-FFF2-40B4-BE49-F238E27FC236}">
                <a16:creationId xmlns:a16="http://schemas.microsoft.com/office/drawing/2014/main" id="{9797978B-94C0-3E2E-B608-A46EB0699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8929" y="6333371"/>
            <a:ext cx="1314859" cy="360426"/>
          </a:xfrm>
          <a:prstGeom prst="rect">
            <a:avLst/>
          </a:prstGeom>
        </p:spPr>
      </p:pic>
      <p:sp>
        <p:nvSpPr>
          <p:cNvPr id="5" name="ZoneTexte 4">
            <a:extLst>
              <a:ext uri="{FF2B5EF4-FFF2-40B4-BE49-F238E27FC236}">
                <a16:creationId xmlns:a16="http://schemas.microsoft.com/office/drawing/2014/main" id="{37C6C174-E611-B5B8-8004-861BC5C194F6}"/>
              </a:ext>
            </a:extLst>
          </p:cNvPr>
          <p:cNvSpPr txBox="1"/>
          <p:nvPr/>
        </p:nvSpPr>
        <p:spPr>
          <a:xfrm>
            <a:off x="2239000" y="6106640"/>
            <a:ext cx="2979044" cy="369332"/>
          </a:xfrm>
          <a:prstGeom prst="rect">
            <a:avLst/>
          </a:prstGeom>
          <a:solidFill>
            <a:srgbClr val="9966FF"/>
          </a:solidFill>
        </p:spPr>
        <p:txBody>
          <a:bodyPr wrap="square" rtlCol="0">
            <a:spAutoFit/>
          </a:bodyPr>
          <a:lstStyle/>
          <a:p>
            <a:r>
              <a:rPr lang="fr-BE" dirty="0"/>
              <a:t>Action du 19 septembre 2024</a:t>
            </a:r>
          </a:p>
        </p:txBody>
      </p:sp>
    </p:spTree>
    <p:extLst>
      <p:ext uri="{BB962C8B-B14F-4D97-AF65-F5344CB8AC3E}">
        <p14:creationId xmlns:p14="http://schemas.microsoft.com/office/powerpoint/2010/main" val="48434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C3A507-5C9C-0598-041F-B4309121D330}"/>
              </a:ext>
            </a:extLst>
          </p:cNvPr>
          <p:cNvSpPr>
            <a:spLocks noGrp="1"/>
          </p:cNvSpPr>
          <p:nvPr>
            <p:ph type="title"/>
          </p:nvPr>
        </p:nvSpPr>
        <p:spPr>
          <a:xfrm>
            <a:off x="761801" y="283714"/>
            <a:ext cx="9906799" cy="1161688"/>
          </a:xfrm>
        </p:spPr>
        <p:txBody>
          <a:bodyPr anchor="ctr">
            <a:normAutofit/>
          </a:bodyPr>
          <a:lstStyle/>
          <a:p>
            <a:pPr algn="ctr"/>
            <a:r>
              <a:rPr lang="nl-BE" dirty="0" err="1">
                <a:solidFill>
                  <a:srgbClr val="9966FF"/>
                </a:solidFill>
              </a:rPr>
              <a:t>Violences</a:t>
            </a:r>
            <a:endParaRPr lang="en-US" dirty="0">
              <a:solidFill>
                <a:srgbClr val="9966FF"/>
              </a:solidFill>
            </a:endParaRPr>
          </a:p>
        </p:txBody>
      </p:sp>
      <p:sp>
        <p:nvSpPr>
          <p:cNvPr id="3" name="Espace réservé du contenu 2">
            <a:extLst>
              <a:ext uri="{FF2B5EF4-FFF2-40B4-BE49-F238E27FC236}">
                <a16:creationId xmlns:a16="http://schemas.microsoft.com/office/drawing/2014/main" id="{D6ADFB5B-4F40-0FAD-DF38-D3D9D9AF951D}"/>
              </a:ext>
            </a:extLst>
          </p:cNvPr>
          <p:cNvSpPr>
            <a:spLocks noGrp="1"/>
          </p:cNvSpPr>
          <p:nvPr>
            <p:ph idx="1"/>
          </p:nvPr>
        </p:nvSpPr>
        <p:spPr>
          <a:xfrm>
            <a:off x="628651" y="1838325"/>
            <a:ext cx="11132819" cy="4413552"/>
          </a:xfrm>
        </p:spPr>
        <p:txBody>
          <a:bodyPr anchor="ctr">
            <a:noAutofit/>
          </a:bodyPr>
          <a:lstStyle/>
          <a:p>
            <a:pPr>
              <a:lnSpc>
                <a:spcPct val="107000"/>
              </a:lnSpc>
              <a:spcAft>
                <a:spcPts val="800"/>
              </a:spcAft>
            </a:pPr>
            <a:r>
              <a:rPr lang="fr-FR" sz="2000" kern="100" dirty="0">
                <a:effectLst/>
                <a:latin typeface="Calibri" panose="020F0502020204030204" pitchFamily="34" charset="0"/>
                <a:ea typeface="Calibri" panose="020F0502020204030204" pitchFamily="34" charset="0"/>
                <a:cs typeface="Calibri" panose="020F0502020204030204" pitchFamily="34" charset="0"/>
              </a:rPr>
              <a:t>Implication au sein de la Plateforme Nationale représentative de la société civile belge, qui vise à évaluer le PAN 2021-2025, en tant que membre actif  : </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BE" sz="1600" kern="100" dirty="0">
                <a:latin typeface="Calibri" panose="020F0502020204030204" pitchFamily="34" charset="0"/>
                <a:ea typeface="Calibri" panose="020F0502020204030204" pitchFamily="34" charset="0"/>
                <a:cs typeface="Calibri" panose="020F0502020204030204" pitchFamily="34" charset="0"/>
              </a:rPr>
              <a:t>Janvier </a:t>
            </a:r>
            <a:r>
              <a:rPr lang="fr-BE" sz="1600" kern="100" dirty="0">
                <a:effectLst/>
                <a:latin typeface="Calibri" panose="020F0502020204030204" pitchFamily="34" charset="0"/>
                <a:ea typeface="Calibri" panose="020F0502020204030204" pitchFamily="34" charset="0"/>
                <a:cs typeface="Calibri" panose="020F0502020204030204" pitchFamily="34" charset="0"/>
              </a:rPr>
              <a:t>: la Plateforme a finalisé son rapport intermédiaire</a:t>
            </a:r>
            <a:r>
              <a:rPr lang="fr-BE" sz="1600" kern="100" dirty="0">
                <a:latin typeface="Calibri" panose="020F0502020204030204" pitchFamily="34" charset="0"/>
                <a:ea typeface="Calibri" panose="020F0502020204030204" pitchFamily="34" charset="0"/>
                <a:cs typeface="Calibri" panose="020F0502020204030204" pitchFamily="34" charset="0"/>
              </a:rPr>
              <a:t> (c</a:t>
            </a:r>
            <a:r>
              <a:rPr lang="fr-BE" sz="1600" kern="100" dirty="0">
                <a:effectLst/>
                <a:latin typeface="Calibri" panose="020F0502020204030204" pitchFamily="34" charset="0"/>
                <a:ea typeface="Calibri" panose="020F0502020204030204" pitchFamily="34" charset="0"/>
                <a:cs typeface="Calibri" panose="020F0502020204030204" pitchFamily="34" charset="0"/>
              </a:rPr>
              <a:t>elui-ci n’a pas été publié, uniquement envoyé à l’IEHF) </a:t>
            </a:r>
          </a:p>
          <a:p>
            <a:pPr lvl="1">
              <a:lnSpc>
                <a:spcPct val="107000"/>
              </a:lnSpc>
              <a:spcAft>
                <a:spcPts val="800"/>
              </a:spcAft>
            </a:pPr>
            <a:r>
              <a:rPr lang="fr-BE" sz="1600" kern="100" dirty="0">
                <a:latin typeface="Calibri" panose="020F0502020204030204" pitchFamily="34" charset="0"/>
                <a:ea typeface="Calibri" panose="020F0502020204030204" pitchFamily="34" charset="0"/>
                <a:cs typeface="Calibri" panose="020F0502020204030204" pitchFamily="34" charset="0"/>
              </a:rPr>
              <a:t>Décembre : </a:t>
            </a:r>
            <a:r>
              <a:rPr lang="fr-BE" sz="1600" kern="100" dirty="0">
                <a:effectLst/>
                <a:latin typeface="Calibri" panose="020F0502020204030204" pitchFamily="34" charset="0"/>
                <a:ea typeface="Calibri" panose="020F0502020204030204" pitchFamily="34" charset="0"/>
                <a:cs typeface="Calibri" panose="020F0502020204030204" pitchFamily="34" charset="0"/>
              </a:rPr>
              <a:t>la Plateforme a sorti </a:t>
            </a:r>
            <a:r>
              <a:rPr lang="fr-BE" sz="1600" kern="100" dirty="0">
                <a:effectLst/>
                <a:latin typeface="Calibri" panose="020F0502020204030204" pitchFamily="34" charset="0"/>
                <a:ea typeface="Calibri" panose="020F0502020204030204" pitchFamily="34" charset="0"/>
                <a:cs typeface="Calibri" panose="020F0502020204030204" pitchFamily="34" charset="0"/>
                <a:hlinkClick r:id="rId2"/>
              </a:rPr>
              <a:t>une série de revendications</a:t>
            </a:r>
            <a:r>
              <a:rPr lang="fr-BE" sz="1600" kern="100" dirty="0">
                <a:effectLst/>
                <a:latin typeface="Calibri" panose="020F0502020204030204" pitchFamily="34" charset="0"/>
                <a:ea typeface="Calibri" panose="020F0502020204030204" pitchFamily="34" charset="0"/>
                <a:cs typeface="Calibri" panose="020F0502020204030204" pitchFamily="34" charset="0"/>
              </a:rPr>
              <a:t> émanant de ce rapport</a:t>
            </a:r>
          </a:p>
          <a:p>
            <a:pPr lvl="1">
              <a:lnSpc>
                <a:spcPct val="107000"/>
              </a:lnSpc>
              <a:spcAft>
                <a:spcPts val="800"/>
              </a:spcAft>
            </a:pPr>
            <a:r>
              <a:rPr lang="fr-BE" sz="1600" kern="100" dirty="0">
                <a:effectLst/>
                <a:latin typeface="Calibri" panose="020F0502020204030204" pitchFamily="34" charset="0"/>
                <a:ea typeface="Calibri" panose="020F0502020204030204" pitchFamily="34" charset="0"/>
                <a:cs typeface="Calibri" panose="020F0502020204030204" pitchFamily="34" charset="0"/>
              </a:rPr>
              <a:t>Présence dans plusieurs GT : recrutement d’un nouveau chargé de projet en charge d’écrire le rapport final ; évaluation de notre fonctionnement en tant que plateforme ; évaluation du format pour le rapport final en 2025 ; etc.</a:t>
            </a:r>
          </a:p>
          <a:p>
            <a:pPr>
              <a:lnSpc>
                <a:spcPct val="107000"/>
              </a:lnSpc>
              <a:spcAft>
                <a:spcPts val="800"/>
              </a:spcAft>
            </a:pPr>
            <a:r>
              <a:rPr lang="fr-FR" sz="2000" kern="100" dirty="0">
                <a:effectLst/>
                <a:latin typeface="Calibri" panose="020F0502020204030204" pitchFamily="34" charset="0"/>
                <a:ea typeface="Calibri" panose="020F0502020204030204" pitchFamily="34" charset="0"/>
                <a:cs typeface="Calibri" panose="020F0502020204030204" pitchFamily="34" charset="0"/>
              </a:rPr>
              <a:t>Mise à jour de tout le </a:t>
            </a:r>
            <a:r>
              <a:rPr lang="fr-FR" sz="2000" kern="100" dirty="0">
                <a:effectLst/>
                <a:latin typeface="Calibri" panose="020F0502020204030204" pitchFamily="34" charset="0"/>
                <a:ea typeface="Calibri" panose="020F0502020204030204" pitchFamily="34" charset="0"/>
                <a:cs typeface="Calibri" panose="020F0502020204030204" pitchFamily="34" charset="0"/>
                <a:hlinkClick r:id="rId3"/>
              </a:rPr>
              <a:t>dossier thématique violences sexuelles </a:t>
            </a:r>
            <a:r>
              <a:rPr lang="fr-FR" sz="2000" kern="100" dirty="0">
                <a:effectLst/>
                <a:latin typeface="Calibri" panose="020F0502020204030204" pitchFamily="34" charset="0"/>
                <a:ea typeface="Calibri" panose="020F0502020204030204" pitchFamily="34" charset="0"/>
                <a:cs typeface="Calibri" panose="020F0502020204030204" pitchFamily="34" charset="0"/>
              </a:rPr>
              <a:t>sur notre site web</a:t>
            </a:r>
            <a:r>
              <a:rPr lang="fr-FR" sz="2000" kern="100" dirty="0">
                <a:latin typeface="Calibri" panose="020F0502020204030204" pitchFamily="34" charset="0"/>
                <a:ea typeface="Calibri" panose="020F0502020204030204" pitchFamily="34" charset="0"/>
                <a:cs typeface="Calibri" panose="020F0502020204030204" pitchFamily="34" charset="0"/>
              </a:rPr>
              <a:t> (+ ressources pour les pro et points de contact pour les victimes)</a:t>
            </a:r>
            <a:r>
              <a:rPr lang="fr-FR" sz="20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kern="100" dirty="0">
                <a:effectLst/>
                <a:latin typeface="Calibri" panose="020F0502020204030204" pitchFamily="34" charset="0"/>
                <a:ea typeface="Calibri" panose="020F0502020204030204" pitchFamily="34" charset="0"/>
                <a:cs typeface="Calibri" panose="020F0502020204030204" pitchFamily="34" charset="0"/>
              </a:rPr>
              <a:t>Plateforme Mirabal</a:t>
            </a:r>
          </a:p>
          <a:p>
            <a:pPr lvl="1">
              <a:lnSpc>
                <a:spcPct val="107000"/>
              </a:lnSpc>
              <a:spcAft>
                <a:spcPts val="800"/>
              </a:spcAft>
            </a:pPr>
            <a:r>
              <a:rPr lang="fr-FR" sz="1600" kern="100" dirty="0">
                <a:effectLst/>
                <a:latin typeface="Calibri" panose="020F0502020204030204" pitchFamily="34" charset="0"/>
                <a:ea typeface="Calibri" panose="020F0502020204030204" pitchFamily="34" charset="0"/>
                <a:cs typeface="Calibri" panose="020F0502020204030204" pitchFamily="34" charset="0"/>
              </a:rPr>
              <a:t>G</a:t>
            </a:r>
            <a:r>
              <a:rPr lang="fr-FR" sz="1600" kern="100" dirty="0">
                <a:latin typeface="Calibri" panose="020F0502020204030204" pitchFamily="34" charset="0"/>
                <a:ea typeface="Calibri" panose="020F0502020204030204" pitchFamily="34" charset="0"/>
                <a:cs typeface="Calibri" panose="020F0502020204030204" pitchFamily="34" charset="0"/>
              </a:rPr>
              <a:t>T communication</a:t>
            </a:r>
          </a:p>
          <a:p>
            <a:pPr lvl="1">
              <a:lnSpc>
                <a:spcPct val="107000"/>
              </a:lnSpc>
              <a:spcAft>
                <a:spcPts val="800"/>
              </a:spcAft>
            </a:pPr>
            <a:r>
              <a:rPr lang="fr-FR" sz="1600" kern="100" dirty="0">
                <a:latin typeface="Calibri" panose="020F0502020204030204" pitchFamily="34" charset="0"/>
                <a:ea typeface="Calibri" panose="020F0502020204030204" pitchFamily="34" charset="0"/>
                <a:cs typeface="Calibri" panose="020F0502020204030204" pitchFamily="34" charset="0"/>
              </a:rPr>
              <a:t>Revendications (santé sexuelle et reproductive)</a:t>
            </a:r>
          </a:p>
          <a:p>
            <a:pPr lvl="1">
              <a:lnSpc>
                <a:spcPct val="107000"/>
              </a:lnSpc>
              <a:spcAft>
                <a:spcPts val="800"/>
              </a:spcAft>
            </a:pPr>
            <a:r>
              <a:rPr lang="fr-FR" sz="1600" kern="100" dirty="0">
                <a:effectLst/>
                <a:latin typeface="Calibri" panose="020F0502020204030204" pitchFamily="34" charset="0"/>
                <a:ea typeface="Calibri" panose="020F0502020204030204" pitchFamily="34" charset="0"/>
                <a:cs typeface="Calibri" panose="020F0502020204030204" pitchFamily="34" charset="0"/>
              </a:rPr>
              <a:t>Implication dans la sécurité</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Une image contenant texte, Police, Graphique, logo&#10;&#10;Description générée automatiquement">
            <a:extLst>
              <a:ext uri="{FF2B5EF4-FFF2-40B4-BE49-F238E27FC236}">
                <a16:creationId xmlns:a16="http://schemas.microsoft.com/office/drawing/2014/main" id="{9797978B-94C0-3E2E-B608-A46EB0699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985769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C3A507-5C9C-0598-041F-B4309121D330}"/>
              </a:ext>
            </a:extLst>
          </p:cNvPr>
          <p:cNvSpPr>
            <a:spLocks noGrp="1"/>
          </p:cNvSpPr>
          <p:nvPr>
            <p:ph type="title"/>
          </p:nvPr>
        </p:nvSpPr>
        <p:spPr>
          <a:xfrm>
            <a:off x="761801" y="283714"/>
            <a:ext cx="9906799" cy="1161688"/>
          </a:xfrm>
        </p:spPr>
        <p:txBody>
          <a:bodyPr anchor="ctr">
            <a:normAutofit/>
          </a:bodyPr>
          <a:lstStyle/>
          <a:p>
            <a:pPr algn="ctr"/>
            <a:r>
              <a:rPr lang="nl-BE" dirty="0">
                <a:solidFill>
                  <a:srgbClr val="9966FF"/>
                </a:solidFill>
              </a:rPr>
              <a:t>EVRAS</a:t>
            </a:r>
            <a:endParaRPr lang="en-US" dirty="0">
              <a:solidFill>
                <a:srgbClr val="9966FF"/>
              </a:solidFill>
            </a:endParaRPr>
          </a:p>
        </p:txBody>
      </p:sp>
      <p:sp>
        <p:nvSpPr>
          <p:cNvPr id="3" name="Espace réservé du contenu 2">
            <a:extLst>
              <a:ext uri="{FF2B5EF4-FFF2-40B4-BE49-F238E27FC236}">
                <a16:creationId xmlns:a16="http://schemas.microsoft.com/office/drawing/2014/main" id="{D6ADFB5B-4F40-0FAD-DF38-D3D9D9AF951D}"/>
              </a:ext>
            </a:extLst>
          </p:cNvPr>
          <p:cNvSpPr>
            <a:spLocks noGrp="1"/>
          </p:cNvSpPr>
          <p:nvPr>
            <p:ph idx="1"/>
          </p:nvPr>
        </p:nvSpPr>
        <p:spPr>
          <a:xfrm>
            <a:off x="628651" y="1560442"/>
            <a:ext cx="11132819" cy="4751457"/>
          </a:xfrm>
        </p:spPr>
        <p:txBody>
          <a:bodyPr anchor="ctr">
            <a:noAutofit/>
          </a:bodyPr>
          <a:lstStyle/>
          <a:p>
            <a:pPr marL="0" indent="0">
              <a:lnSpc>
                <a:spcPct val="107000"/>
              </a:lnSpc>
              <a:spcBef>
                <a:spcPts val="0"/>
              </a:spcBef>
              <a:buNone/>
            </a:pPr>
            <a:r>
              <a:rPr lang="fr-FR" sz="2000" b="1" dirty="0"/>
              <a:t>Plateforme EVRAS </a:t>
            </a:r>
            <a:endParaRPr lang="en-US" sz="2000" b="1" dirty="0"/>
          </a:p>
          <a:p>
            <a:pPr marL="342900" marR="141605" lvl="0" indent="-342900" algn="just">
              <a:lnSpc>
                <a:spcPct val="107000"/>
              </a:lnSpc>
              <a:spcBef>
                <a:spcPts val="0"/>
              </a:spcBef>
              <a:buFont typeface="Symbol" panose="05050102010706020507" pitchFamily="18" charset="2"/>
              <a:buChar char=""/>
              <a:tabLst>
                <a:tab pos="448945" algn="l"/>
              </a:tabLst>
            </a:pPr>
            <a:r>
              <a:rPr lang="fr-BE" sz="1800" dirty="0"/>
              <a:t>Lobbying politique et sensibilisation</a:t>
            </a:r>
            <a:r>
              <a:rPr lang="nl-BE" sz="1800" dirty="0"/>
              <a:t> (carte blanche, </a:t>
            </a:r>
            <a:r>
              <a:rPr lang="nl-BE" sz="1800" dirty="0" err="1"/>
              <a:t>présentation</a:t>
            </a:r>
            <a:r>
              <a:rPr lang="nl-BE" sz="1800" dirty="0"/>
              <a:t> du mémorandum)</a:t>
            </a:r>
            <a:endParaRPr lang="en-US" sz="1800" dirty="0"/>
          </a:p>
          <a:p>
            <a:pPr marL="342900" marR="141605" lvl="0" indent="-342900" algn="just">
              <a:lnSpc>
                <a:spcPct val="107000"/>
              </a:lnSpc>
              <a:spcBef>
                <a:spcPts val="0"/>
              </a:spcBef>
              <a:buFont typeface="Symbol" panose="05050102010706020507" pitchFamily="18" charset="2"/>
              <a:buChar char=""/>
              <a:tabLst>
                <a:tab pos="448945" algn="l"/>
              </a:tabLst>
            </a:pPr>
            <a:r>
              <a:rPr lang="fr-BE" sz="1800" dirty="0"/>
              <a:t>Veille des mouvements anti-EVRAS en Belgique :</a:t>
            </a:r>
            <a:endParaRPr lang="en-US" sz="1800" dirty="0"/>
          </a:p>
          <a:p>
            <a:pPr marL="742950" marR="141605" lvl="1" indent="-285750" algn="just">
              <a:lnSpc>
                <a:spcPct val="107000"/>
              </a:lnSpc>
              <a:spcBef>
                <a:spcPts val="0"/>
              </a:spcBef>
              <a:buFont typeface="Courier New" panose="02070309020205020404" pitchFamily="49" charset="0"/>
              <a:buChar char="o"/>
              <a:tabLst>
                <a:tab pos="448945" algn="l"/>
              </a:tabLst>
            </a:pPr>
            <a:r>
              <a:rPr lang="fr-BE" sz="1800" dirty="0"/>
              <a:t>Monitoring des activités de l’Observatoire de la Petite Sirène et la Ligue wallonne de la santé mentale (LWSM)</a:t>
            </a:r>
            <a:endParaRPr lang="en-US" sz="1800" dirty="0"/>
          </a:p>
          <a:p>
            <a:pPr marL="742950" marR="141605" lvl="1" indent="-285750" algn="just">
              <a:lnSpc>
                <a:spcPct val="107000"/>
              </a:lnSpc>
              <a:spcBef>
                <a:spcPts val="0"/>
              </a:spcBef>
              <a:buFont typeface="Courier New" panose="02070309020205020404" pitchFamily="49" charset="0"/>
              <a:buChar char="o"/>
              <a:tabLst>
                <a:tab pos="448945" algn="l"/>
              </a:tabLst>
            </a:pPr>
            <a:r>
              <a:rPr lang="fr-BE" sz="1800" dirty="0"/>
              <a:t>Analyse approfondie de la publication de la LWSM – mai 2024</a:t>
            </a:r>
            <a:endParaRPr lang="en-US" sz="1800" dirty="0"/>
          </a:p>
          <a:p>
            <a:pPr marL="742950" marR="141605" lvl="1" indent="-285750" algn="just">
              <a:lnSpc>
                <a:spcPct val="107000"/>
              </a:lnSpc>
              <a:spcBef>
                <a:spcPts val="0"/>
              </a:spcBef>
              <a:buFont typeface="Courier New" panose="02070309020205020404" pitchFamily="49" charset="0"/>
              <a:buChar char="o"/>
              <a:tabLst>
                <a:tab pos="448945" algn="l"/>
              </a:tabLst>
            </a:pPr>
            <a:r>
              <a:rPr lang="fr-BE" sz="1800" dirty="0"/>
              <a:t>Suivi des recours introduits devant la Cour constitutionnelle</a:t>
            </a:r>
            <a:endParaRPr lang="en-US" sz="1800" dirty="0"/>
          </a:p>
          <a:p>
            <a:pPr marL="0" indent="0">
              <a:lnSpc>
                <a:spcPct val="107000"/>
              </a:lnSpc>
              <a:spcBef>
                <a:spcPts val="0"/>
              </a:spcBef>
              <a:buNone/>
            </a:pPr>
            <a:endParaRPr lang="fr-FR" sz="2000" dirty="0"/>
          </a:p>
          <a:p>
            <a:pPr marL="0" indent="0">
              <a:lnSpc>
                <a:spcPct val="107000"/>
              </a:lnSpc>
              <a:spcBef>
                <a:spcPts val="0"/>
              </a:spcBef>
              <a:buNone/>
            </a:pPr>
            <a:r>
              <a:rPr lang="fr-FR" sz="2000" b="1" dirty="0"/>
              <a:t>Stratégies Concertées EVRAS </a:t>
            </a:r>
            <a:endParaRPr lang="en-US" sz="2000" b="1" dirty="0"/>
          </a:p>
          <a:p>
            <a:pPr marL="0" indent="0">
              <a:lnSpc>
                <a:spcPct val="107000"/>
              </a:lnSpc>
              <a:spcBef>
                <a:spcPts val="0"/>
              </a:spcBef>
              <a:buNone/>
            </a:pPr>
            <a:endParaRPr lang="fr-FR" sz="2000" dirty="0"/>
          </a:p>
          <a:p>
            <a:pPr marL="0" indent="0">
              <a:lnSpc>
                <a:spcPct val="107000"/>
              </a:lnSpc>
              <a:spcBef>
                <a:spcPts val="0"/>
              </a:spcBef>
              <a:buNone/>
            </a:pPr>
            <a:r>
              <a:rPr lang="fr-FR" sz="2000" b="1" dirty="0"/>
              <a:t>Accord de coopération EVRAS </a:t>
            </a:r>
            <a:endParaRPr lang="en-US" sz="2000" b="1" dirty="0"/>
          </a:p>
          <a:p>
            <a:pPr marL="342900" indent="-342900">
              <a:lnSpc>
                <a:spcPct val="107000"/>
              </a:lnSpc>
              <a:spcBef>
                <a:spcPts val="0"/>
              </a:spcBef>
              <a:buFont typeface="Symbol" panose="05050102010706020507" pitchFamily="18" charset="2"/>
              <a:buChar char=""/>
            </a:pPr>
            <a:r>
              <a:rPr lang="nl-BE" sz="1800" dirty="0"/>
              <a:t>Soutien </a:t>
            </a:r>
            <a:r>
              <a:rPr lang="nl-BE" sz="1800" dirty="0" err="1"/>
              <a:t>aux</a:t>
            </a:r>
            <a:r>
              <a:rPr lang="nl-BE" sz="1800" dirty="0"/>
              <a:t> CPF (</a:t>
            </a:r>
            <a:r>
              <a:rPr lang="nl-BE" sz="1800" dirty="0" err="1"/>
              <a:t>Offre</a:t>
            </a:r>
            <a:r>
              <a:rPr lang="nl-BE" sz="1800" dirty="0"/>
              <a:t> de </a:t>
            </a:r>
            <a:r>
              <a:rPr lang="nl-BE" sz="1800" dirty="0" err="1"/>
              <a:t>formations</a:t>
            </a:r>
            <a:r>
              <a:rPr lang="nl-BE" sz="1800" dirty="0"/>
              <a:t>, centrale </a:t>
            </a:r>
            <a:r>
              <a:rPr lang="nl-BE" sz="1800" dirty="0" err="1"/>
              <a:t>d’achats</a:t>
            </a:r>
            <a:r>
              <a:rPr lang="nl-BE" sz="1800" dirty="0"/>
              <a:t> </a:t>
            </a:r>
            <a:r>
              <a:rPr lang="nl-BE" sz="1800" dirty="0" err="1"/>
              <a:t>d’outils</a:t>
            </a:r>
            <a:r>
              <a:rPr lang="nl-BE" sz="1800" dirty="0"/>
              <a:t>, vidéo et brochure </a:t>
            </a:r>
            <a:r>
              <a:rPr lang="nl-BE" sz="1800" dirty="0" err="1"/>
              <a:t>puberté</a:t>
            </a:r>
            <a:r>
              <a:rPr lang="nl-BE" sz="1800" dirty="0"/>
              <a:t>, campagne à </a:t>
            </a:r>
            <a:r>
              <a:rPr lang="nl-BE" sz="1800" dirty="0" err="1"/>
              <a:t>destination</a:t>
            </a:r>
            <a:r>
              <a:rPr lang="nl-BE" sz="1800" dirty="0"/>
              <a:t> des </a:t>
            </a:r>
            <a:r>
              <a:rPr lang="nl-BE" sz="1800" dirty="0" err="1"/>
              <a:t>parents</a:t>
            </a:r>
            <a:r>
              <a:rPr lang="nl-BE" sz="1800" dirty="0"/>
              <a:t>)</a:t>
            </a:r>
          </a:p>
          <a:p>
            <a:pPr marL="342900" lvl="0" indent="-342900">
              <a:lnSpc>
                <a:spcPct val="107000"/>
              </a:lnSpc>
              <a:spcBef>
                <a:spcPts val="0"/>
              </a:spcBef>
              <a:buFont typeface="Symbol" panose="05050102010706020507" pitchFamily="18" charset="2"/>
              <a:buChar char=""/>
            </a:pPr>
            <a:r>
              <a:rPr lang="nl-BE" sz="1800" dirty="0"/>
              <a:t>Pilotage du GT </a:t>
            </a:r>
            <a:r>
              <a:rPr lang="nl-BE" sz="1800" dirty="0" err="1"/>
              <a:t>sur</a:t>
            </a:r>
            <a:r>
              <a:rPr lang="nl-BE" sz="1800" dirty="0"/>
              <a:t> la mise en </a:t>
            </a:r>
            <a:r>
              <a:rPr lang="nl-BE" sz="1800" dirty="0" err="1"/>
              <a:t>place</a:t>
            </a:r>
            <a:r>
              <a:rPr lang="nl-BE" sz="1800" dirty="0"/>
              <a:t> de </a:t>
            </a:r>
            <a:r>
              <a:rPr lang="nl-BE" sz="1800" dirty="0" err="1"/>
              <a:t>l’offre</a:t>
            </a:r>
            <a:r>
              <a:rPr lang="nl-BE" sz="1800" dirty="0"/>
              <a:t> en formation complémentaire </a:t>
            </a:r>
            <a:r>
              <a:rPr lang="nl-BE" sz="1800" dirty="0" err="1"/>
              <a:t>sur</a:t>
            </a:r>
            <a:r>
              <a:rPr lang="nl-BE" sz="1800" dirty="0"/>
              <a:t> </a:t>
            </a:r>
            <a:r>
              <a:rPr lang="nl-BE" sz="1800" dirty="0" err="1"/>
              <a:t>le</a:t>
            </a:r>
            <a:r>
              <a:rPr lang="nl-BE" sz="1800" dirty="0"/>
              <a:t> public primaire ordinaire</a:t>
            </a:r>
          </a:p>
          <a:p>
            <a:pPr marL="342900" lvl="0" indent="-342900">
              <a:lnSpc>
                <a:spcPct val="107000"/>
              </a:lnSpc>
              <a:spcBef>
                <a:spcPts val="0"/>
              </a:spcBef>
              <a:buFont typeface="Symbol" panose="05050102010706020507" pitchFamily="18" charset="2"/>
              <a:buChar char=""/>
            </a:pPr>
            <a:r>
              <a:rPr lang="nl-BE" sz="1800" b="1" dirty="0"/>
              <a:t>Rencontre des nouveaux </a:t>
            </a:r>
            <a:r>
              <a:rPr lang="nl-BE" sz="1800" b="1" dirty="0" err="1"/>
              <a:t>cabinets</a:t>
            </a:r>
            <a:r>
              <a:rPr lang="nl-BE" sz="1800" b="1" dirty="0"/>
              <a:t> COPPIETERS </a:t>
            </a:r>
          </a:p>
          <a:p>
            <a:pPr marL="342900" lvl="0" indent="-342900">
              <a:lnSpc>
                <a:spcPct val="107000"/>
              </a:lnSpc>
              <a:spcBef>
                <a:spcPts val="0"/>
              </a:spcBef>
              <a:buFont typeface="Symbol" panose="05050102010706020507" pitchFamily="18" charset="2"/>
              <a:buChar char=""/>
            </a:pPr>
            <a:r>
              <a:rPr lang="nl-BE" sz="1800" dirty="0"/>
              <a:t>Forte </a:t>
            </a:r>
            <a:r>
              <a:rPr lang="nl-BE" sz="1800" dirty="0" err="1"/>
              <a:t>mobilisation</a:t>
            </a:r>
            <a:r>
              <a:rPr lang="nl-BE" sz="1800" dirty="0"/>
              <a:t> au sein des Comités </a:t>
            </a:r>
            <a:r>
              <a:rPr lang="nl-BE" sz="1800" dirty="0" err="1"/>
              <a:t>d’attribution</a:t>
            </a:r>
            <a:r>
              <a:rPr lang="nl-BE" sz="1800" dirty="0"/>
              <a:t> et </a:t>
            </a:r>
            <a:r>
              <a:rPr lang="nl-BE" sz="1800" dirty="0" err="1"/>
              <a:t>d’accompagnement</a:t>
            </a:r>
            <a:r>
              <a:rPr lang="nl-BE" sz="1800" dirty="0"/>
              <a:t> de </a:t>
            </a:r>
            <a:r>
              <a:rPr lang="nl-BE" sz="1800" dirty="0" err="1"/>
              <a:t>l’AC</a:t>
            </a:r>
            <a:r>
              <a:rPr lang="nl-BE" sz="1800" dirty="0"/>
              <a:t> EVRAS </a:t>
            </a:r>
            <a:endParaRPr lang="en-US" sz="1800" dirty="0"/>
          </a:p>
          <a:p>
            <a:pPr marL="0" lvl="0" indent="0">
              <a:lnSpc>
                <a:spcPct val="107000"/>
              </a:lnSpc>
              <a:spcBef>
                <a:spcPts val="0"/>
              </a:spcBef>
              <a:buNone/>
            </a:pPr>
            <a:endParaRPr lang="fr-FR" sz="1800" dirty="0"/>
          </a:p>
          <a:p>
            <a:pPr marL="342900" lvl="0" indent="-342900">
              <a:lnSpc>
                <a:spcPct val="107000"/>
              </a:lnSpc>
              <a:spcBef>
                <a:spcPts val="0"/>
              </a:spcBef>
              <a:buFont typeface="Symbol" panose="05050102010706020507" pitchFamily="18" charset="2"/>
              <a:buChar char=""/>
            </a:pPr>
            <a:r>
              <a:rPr lang="fr-FR" sz="2000" dirty="0">
                <a:solidFill>
                  <a:srgbClr val="9966FF"/>
                </a:solidFill>
                <a:latin typeface="+mj-lt"/>
                <a:ea typeface="+mj-ea"/>
                <a:cs typeface="+mj-cs"/>
              </a:rPr>
              <a:t>UNE CAMPAGNE EN EDUCATION PERMANENTE EN 2024 </a:t>
            </a:r>
            <a:endParaRPr lang="en-US" sz="2000" dirty="0">
              <a:solidFill>
                <a:srgbClr val="9966FF"/>
              </a:solidFill>
              <a:latin typeface="+mj-lt"/>
              <a:ea typeface="+mj-ea"/>
              <a:cs typeface="+mj-cs"/>
            </a:endParaRPr>
          </a:p>
        </p:txBody>
      </p:sp>
      <p:pic>
        <p:nvPicPr>
          <p:cNvPr id="4" name="Image 3" descr="Une image contenant texte, Police, Graphique, logo&#10;&#10;Description générée automatiquement">
            <a:extLst>
              <a:ext uri="{FF2B5EF4-FFF2-40B4-BE49-F238E27FC236}">
                <a16:creationId xmlns:a16="http://schemas.microsoft.com/office/drawing/2014/main" id="{9797978B-94C0-3E2E-B608-A46EB0699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340794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9CBCE-3047-BA8C-F25B-62941A795A73}"/>
              </a:ext>
            </a:extLst>
          </p:cNvPr>
          <p:cNvSpPr>
            <a:spLocks noGrp="1"/>
          </p:cNvSpPr>
          <p:nvPr>
            <p:ph type="title"/>
          </p:nvPr>
        </p:nvSpPr>
        <p:spPr>
          <a:xfrm>
            <a:off x="828675" y="365125"/>
            <a:ext cx="10639424" cy="1325563"/>
          </a:xfrm>
        </p:spPr>
        <p:txBody>
          <a:bodyPr>
            <a:normAutofit/>
          </a:bodyPr>
          <a:lstStyle/>
          <a:p>
            <a:pPr algn="ctr">
              <a:lnSpc>
                <a:spcPct val="107000"/>
              </a:lnSpc>
              <a:spcAft>
                <a:spcPts val="800"/>
              </a:spcAft>
            </a:pPr>
            <a:r>
              <a:rPr lang="fr-BE" dirty="0">
                <a:solidFill>
                  <a:srgbClr val="9966FF"/>
                </a:solidFill>
              </a:rPr>
              <a:t>La Campagne Education Permanente 2024</a:t>
            </a:r>
            <a:endParaRPr lang="en-US" dirty="0">
              <a:solidFill>
                <a:srgbClr val="9966FF"/>
              </a:solidFill>
            </a:endParaRPr>
          </a:p>
        </p:txBody>
      </p:sp>
      <p:pic>
        <p:nvPicPr>
          <p:cNvPr id="4" name="Image 3" descr="Une image contenant texte, Police, Graphique, logo&#10;&#10;Description générée automatiquement">
            <a:extLst>
              <a:ext uri="{FF2B5EF4-FFF2-40B4-BE49-F238E27FC236}">
                <a16:creationId xmlns:a16="http://schemas.microsoft.com/office/drawing/2014/main" id="{B785CE64-7DF7-1809-AA86-A9A681AB5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555" y="5951474"/>
            <a:ext cx="1284372" cy="360426"/>
          </a:xfrm>
          <a:prstGeom prst="rect">
            <a:avLst/>
          </a:prstGeom>
        </p:spPr>
      </p:pic>
      <p:pic>
        <p:nvPicPr>
          <p:cNvPr id="8" name="Espace réservé du contenu 7" descr="Une image contenant texte, Danse, graphisme, dessin humoristique&#10;&#10;Le contenu généré par l’IA peut être incorrect.">
            <a:extLst>
              <a:ext uri="{FF2B5EF4-FFF2-40B4-BE49-F238E27FC236}">
                <a16:creationId xmlns:a16="http://schemas.microsoft.com/office/drawing/2014/main" id="{959BB7B3-57AE-A12F-269F-9CBD31B6D4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9000" y="1690688"/>
            <a:ext cx="10414000" cy="3968750"/>
          </a:xfrm>
        </p:spPr>
      </p:pic>
    </p:spTree>
    <p:extLst>
      <p:ext uri="{BB962C8B-B14F-4D97-AF65-F5344CB8AC3E}">
        <p14:creationId xmlns:p14="http://schemas.microsoft.com/office/powerpoint/2010/main" val="29133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1127A63-FAB8-0AD4-EA6A-075E4A6D0A5E}"/>
              </a:ext>
            </a:extLst>
          </p:cNvPr>
          <p:cNvSpPr>
            <a:spLocks noGrp="1"/>
          </p:cNvSpPr>
          <p:nvPr>
            <p:ph type="title"/>
          </p:nvPr>
        </p:nvSpPr>
        <p:spPr>
          <a:xfrm>
            <a:off x="761801" y="352766"/>
            <a:ext cx="10591999" cy="1023584"/>
          </a:xfrm>
        </p:spPr>
        <p:txBody>
          <a:bodyPr>
            <a:normAutofit/>
          </a:bodyPr>
          <a:lstStyle/>
          <a:p>
            <a:r>
              <a:rPr lang="nl-BE" dirty="0" err="1">
                <a:solidFill>
                  <a:srgbClr val="9966FF"/>
                </a:solidFill>
              </a:rPr>
              <a:t>Pourquoi</a:t>
            </a:r>
            <a:r>
              <a:rPr lang="nl-BE" dirty="0">
                <a:solidFill>
                  <a:srgbClr val="9966FF"/>
                </a:solidFill>
              </a:rPr>
              <a:t> </a:t>
            </a:r>
            <a:r>
              <a:rPr lang="nl-BE" dirty="0" err="1">
                <a:solidFill>
                  <a:srgbClr val="9966FF"/>
                </a:solidFill>
              </a:rPr>
              <a:t>une</a:t>
            </a:r>
            <a:r>
              <a:rPr lang="nl-BE" dirty="0">
                <a:solidFill>
                  <a:srgbClr val="9966FF"/>
                </a:solidFill>
              </a:rPr>
              <a:t> campagne </a:t>
            </a:r>
            <a:r>
              <a:rPr lang="nl-BE" dirty="0" err="1">
                <a:solidFill>
                  <a:srgbClr val="9966FF"/>
                </a:solidFill>
              </a:rPr>
              <a:t>sur</a:t>
            </a:r>
            <a:r>
              <a:rPr lang="nl-BE" dirty="0">
                <a:solidFill>
                  <a:srgbClr val="9966FF"/>
                </a:solidFill>
              </a:rPr>
              <a:t> </a:t>
            </a:r>
            <a:r>
              <a:rPr lang="nl-BE" dirty="0" err="1">
                <a:solidFill>
                  <a:srgbClr val="9966FF"/>
                </a:solidFill>
              </a:rPr>
              <a:t>l’EVRAS</a:t>
            </a:r>
            <a:r>
              <a:rPr lang="nl-BE" dirty="0">
                <a:solidFill>
                  <a:srgbClr val="9966FF"/>
                </a:solidFill>
              </a:rPr>
              <a:t> ? </a:t>
            </a:r>
            <a:endParaRPr lang="en-US" dirty="0">
              <a:solidFill>
                <a:srgbClr val="9966FF"/>
              </a:solidFill>
            </a:endParaRPr>
          </a:p>
        </p:txBody>
      </p:sp>
      <p:sp>
        <p:nvSpPr>
          <p:cNvPr id="3" name="Espace réservé du contenu 2">
            <a:extLst>
              <a:ext uri="{FF2B5EF4-FFF2-40B4-BE49-F238E27FC236}">
                <a16:creationId xmlns:a16="http://schemas.microsoft.com/office/drawing/2014/main" id="{44551811-484C-DC03-014A-001891636652}"/>
              </a:ext>
            </a:extLst>
          </p:cNvPr>
          <p:cNvSpPr>
            <a:spLocks noGrp="1"/>
          </p:cNvSpPr>
          <p:nvPr>
            <p:ph idx="1"/>
          </p:nvPr>
        </p:nvSpPr>
        <p:spPr>
          <a:xfrm>
            <a:off x="5934728" y="1435064"/>
            <a:ext cx="5419072" cy="4417096"/>
          </a:xfrm>
        </p:spPr>
        <p:txBody>
          <a:bodyPr anchor="ctr">
            <a:normAutofit/>
          </a:bodyPr>
          <a:lstStyle/>
          <a:p>
            <a:r>
              <a:rPr lang="fr-BE" sz="2200" b="0" i="0" dirty="0">
                <a:solidFill>
                  <a:srgbClr val="222326"/>
                </a:solidFill>
                <a:effectLst/>
                <a:latin typeface="Circular"/>
              </a:rPr>
              <a:t>L’EVRAS (Éducation à la vie relationnelle, affective et sexuelle) à l’heure du numérique est confrontée à de </a:t>
            </a:r>
            <a:r>
              <a:rPr lang="fr-BE" sz="2200" b="1" i="0" dirty="0">
                <a:solidFill>
                  <a:srgbClr val="222326"/>
                </a:solidFill>
                <a:effectLst/>
                <a:latin typeface="Circular"/>
              </a:rPr>
              <a:t>nouveaux enjeux </a:t>
            </a:r>
            <a:r>
              <a:rPr lang="fr-BE" sz="2200" b="0" i="0" dirty="0">
                <a:solidFill>
                  <a:srgbClr val="222326"/>
                </a:solidFill>
                <a:effectLst/>
                <a:latin typeface="Circular"/>
              </a:rPr>
              <a:t>auxquels les adultes d’aujourd’hui n’ont pas forcément été </a:t>
            </a:r>
            <a:r>
              <a:rPr lang="fr-BE" sz="2200" b="0" i="0" dirty="0" err="1">
                <a:solidFill>
                  <a:srgbClr val="222326"/>
                </a:solidFill>
                <a:effectLst/>
                <a:latin typeface="Circular"/>
              </a:rPr>
              <a:t>confronté·e·s</a:t>
            </a:r>
            <a:r>
              <a:rPr lang="fr-BE" sz="2200" b="0" i="0" dirty="0">
                <a:solidFill>
                  <a:srgbClr val="222326"/>
                </a:solidFill>
                <a:effectLst/>
                <a:latin typeface="Circular"/>
              </a:rPr>
              <a:t> durant leur jeunesse, ce qui crée un écart de compréhension entre leurs représentations de l’EVRAS et les réalités vécues par les plus jeunes.</a:t>
            </a:r>
            <a:endParaRPr lang="fr-BE" sz="2200" b="1" kern="0" dirty="0">
              <a:effectLst/>
              <a:latin typeface="Calibri" panose="020F0502020204030204" pitchFamily="34" charset="0"/>
              <a:ea typeface="Times New Roman" panose="02020603050405020304" pitchFamily="18" charset="0"/>
            </a:endParaRPr>
          </a:p>
          <a:p>
            <a:r>
              <a:rPr lang="fr-BE" sz="2200" b="1" kern="0" dirty="0">
                <a:effectLst/>
                <a:latin typeface="Calibri" panose="020F0502020204030204" pitchFamily="34" charset="0"/>
                <a:ea typeface="Times New Roman" panose="02020603050405020304" pitchFamily="18" charset="0"/>
              </a:rPr>
              <a:t>Il existe une désinformation générale </a:t>
            </a:r>
            <a:r>
              <a:rPr lang="fr-BE" sz="2200" kern="0" dirty="0">
                <a:effectLst/>
                <a:latin typeface="Calibri" panose="020F0502020204030204" pitchFamily="34" charset="0"/>
                <a:ea typeface="Times New Roman" panose="02020603050405020304" pitchFamily="18" charset="0"/>
              </a:rPr>
              <a:t>sur l</a:t>
            </a:r>
            <a:r>
              <a:rPr lang="nl-BE" sz="2200" kern="0" dirty="0">
                <a:effectLst/>
                <a:latin typeface="Calibri" panose="020F0502020204030204" pitchFamily="34" charset="0"/>
                <a:ea typeface="Times New Roman" panose="02020603050405020304" pitchFamily="18" charset="0"/>
              </a:rPr>
              <a:t>’EVRAS, </a:t>
            </a:r>
            <a:r>
              <a:rPr lang="nl-BE" sz="2200" kern="0" dirty="0" err="1">
                <a:effectLst/>
                <a:latin typeface="Calibri" panose="020F0502020204030204" pitchFamily="34" charset="0"/>
                <a:ea typeface="Times New Roman" panose="02020603050405020304" pitchFamily="18" charset="0"/>
              </a:rPr>
              <a:t>notamment</a:t>
            </a:r>
            <a:r>
              <a:rPr lang="nl-BE" sz="2200" kern="0" dirty="0">
                <a:effectLst/>
                <a:latin typeface="Calibri" panose="020F0502020204030204" pitchFamily="34" charset="0"/>
                <a:ea typeface="Times New Roman" panose="02020603050405020304" pitchFamily="18" charset="0"/>
              </a:rPr>
              <a:t> </a:t>
            </a:r>
            <a:r>
              <a:rPr lang="nl-BE" sz="2200" kern="0" dirty="0" err="1">
                <a:effectLst/>
                <a:latin typeface="Calibri" panose="020F0502020204030204" pitchFamily="34" charset="0"/>
                <a:ea typeface="Times New Roman" panose="02020603050405020304" pitchFamily="18" charset="0"/>
              </a:rPr>
              <a:t>depuis</a:t>
            </a:r>
            <a:r>
              <a:rPr lang="nl-BE" sz="2200" kern="0" dirty="0">
                <a:effectLst/>
                <a:latin typeface="Calibri" panose="020F0502020204030204" pitchFamily="34" charset="0"/>
                <a:ea typeface="Times New Roman" panose="02020603050405020304" pitchFamily="18" charset="0"/>
              </a:rPr>
              <a:t> </a:t>
            </a:r>
            <a:r>
              <a:rPr lang="nl-BE" sz="2200" kern="0" dirty="0" err="1">
                <a:effectLst/>
                <a:latin typeface="Calibri" panose="020F0502020204030204" pitchFamily="34" charset="0"/>
                <a:ea typeface="Times New Roman" panose="02020603050405020304" pitchFamily="18" charset="0"/>
              </a:rPr>
              <a:t>l’adoption</a:t>
            </a:r>
            <a:r>
              <a:rPr lang="nl-BE" sz="2200" kern="0" dirty="0">
                <a:effectLst/>
                <a:latin typeface="Calibri" panose="020F0502020204030204" pitchFamily="34" charset="0"/>
                <a:ea typeface="Times New Roman" panose="02020603050405020304" pitchFamily="18" charset="0"/>
              </a:rPr>
              <a:t> de </a:t>
            </a:r>
            <a:r>
              <a:rPr lang="nl-BE" sz="2200" kern="0" dirty="0" err="1">
                <a:effectLst/>
                <a:latin typeface="Calibri" panose="020F0502020204030204" pitchFamily="34" charset="0"/>
                <a:ea typeface="Times New Roman" panose="02020603050405020304" pitchFamily="18" charset="0"/>
              </a:rPr>
              <a:t>l’AC</a:t>
            </a:r>
            <a:r>
              <a:rPr lang="nl-BE" sz="2200" kern="0" dirty="0">
                <a:latin typeface="Calibri" panose="020F0502020204030204" pitchFamily="34" charset="0"/>
                <a:ea typeface="Times New Roman" panose="02020603050405020304" pitchFamily="18" charset="0"/>
              </a:rPr>
              <a:t> </a:t>
            </a:r>
            <a:r>
              <a:rPr lang="nl-BE" sz="2200" kern="0" dirty="0">
                <a:effectLst/>
                <a:latin typeface="Calibri" panose="020F0502020204030204" pitchFamily="34" charset="0"/>
                <a:ea typeface="Times New Roman" panose="02020603050405020304" pitchFamily="18" charset="0"/>
              </a:rPr>
              <a:t>EVRAS en </a:t>
            </a:r>
            <a:r>
              <a:rPr lang="nl-BE" sz="2200" kern="0" dirty="0" err="1">
                <a:effectLst/>
                <a:latin typeface="Calibri" panose="020F0502020204030204" pitchFamily="34" charset="0"/>
                <a:ea typeface="Times New Roman" panose="02020603050405020304" pitchFamily="18" charset="0"/>
              </a:rPr>
              <a:t>septembre</a:t>
            </a:r>
            <a:r>
              <a:rPr lang="nl-BE" sz="2200" kern="0" dirty="0">
                <a:effectLst/>
                <a:latin typeface="Calibri" panose="020F0502020204030204" pitchFamily="34" charset="0"/>
                <a:ea typeface="Times New Roman" panose="02020603050405020304" pitchFamily="18" charset="0"/>
              </a:rPr>
              <a:t> 2023. </a:t>
            </a:r>
            <a:endParaRPr lang="en-US" sz="2200" dirty="0"/>
          </a:p>
        </p:txBody>
      </p:sp>
      <p:pic>
        <p:nvPicPr>
          <p:cNvPr id="6" name="Image 5" descr="Une image contenant texte, Police, Graphique, logo&#10;&#10;Description générée automatiquement">
            <a:extLst>
              <a:ext uri="{FF2B5EF4-FFF2-40B4-BE49-F238E27FC236}">
                <a16:creationId xmlns:a16="http://schemas.microsoft.com/office/drawing/2014/main" id="{4A9EF689-A2F9-854C-7524-FE01A751C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555" y="5951474"/>
            <a:ext cx="1284372" cy="360426"/>
          </a:xfrm>
          <a:prstGeom prst="rect">
            <a:avLst/>
          </a:prstGeom>
        </p:spPr>
      </p:pic>
      <p:pic>
        <p:nvPicPr>
          <p:cNvPr id="9" name="Image 8" descr="Une image contenant texte, chaussures, habits, capture d’écran&#10;&#10;Le contenu généré par l’IA peut être incorrect.">
            <a:extLst>
              <a:ext uri="{FF2B5EF4-FFF2-40B4-BE49-F238E27FC236}">
                <a16:creationId xmlns:a16="http://schemas.microsoft.com/office/drawing/2014/main" id="{E1CC28DB-2AAF-51A5-35D3-63E9B6968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76350"/>
            <a:ext cx="4773907" cy="4776117"/>
          </a:xfrm>
          <a:prstGeom prst="rect">
            <a:avLst/>
          </a:prstGeom>
        </p:spPr>
      </p:pic>
    </p:spTree>
    <p:extLst>
      <p:ext uri="{BB962C8B-B14F-4D97-AF65-F5344CB8AC3E}">
        <p14:creationId xmlns:p14="http://schemas.microsoft.com/office/powerpoint/2010/main" val="1740658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E8CE172-AAE6-880B-DF37-9D3095307A58}"/>
              </a:ext>
            </a:extLst>
          </p:cNvPr>
          <p:cNvSpPr txBox="1"/>
          <p:nvPr/>
        </p:nvSpPr>
        <p:spPr>
          <a:xfrm>
            <a:off x="6096000" y="520345"/>
            <a:ext cx="2382078" cy="769441"/>
          </a:xfrm>
          <a:prstGeom prst="rect">
            <a:avLst/>
          </a:prstGeom>
          <a:noFill/>
        </p:spPr>
        <p:txBody>
          <a:bodyPr wrap="square" rtlCol="0">
            <a:spAutoFit/>
          </a:bodyPr>
          <a:lstStyle/>
          <a:p>
            <a:r>
              <a:rPr lang="nl-BE" sz="4400" dirty="0">
                <a:solidFill>
                  <a:srgbClr val="9966FF"/>
                </a:solidFill>
                <a:latin typeface="+mj-lt"/>
                <a:ea typeface="+mj-ea"/>
                <a:cs typeface="+mj-cs"/>
              </a:rPr>
              <a:t>Pour </a:t>
            </a:r>
            <a:r>
              <a:rPr lang="nl-BE" sz="4400" dirty="0" err="1">
                <a:solidFill>
                  <a:srgbClr val="9966FF"/>
                </a:solidFill>
                <a:latin typeface="+mj-lt"/>
                <a:ea typeface="+mj-ea"/>
                <a:cs typeface="+mj-cs"/>
              </a:rPr>
              <a:t>qui</a:t>
            </a:r>
            <a:r>
              <a:rPr lang="nl-BE" sz="4400" dirty="0">
                <a:solidFill>
                  <a:srgbClr val="9966FF"/>
                </a:solidFill>
                <a:latin typeface="+mj-lt"/>
                <a:ea typeface="+mj-ea"/>
                <a:cs typeface="+mj-cs"/>
              </a:rPr>
              <a:t>? </a:t>
            </a:r>
            <a:endParaRPr lang="en-US" sz="4400" dirty="0">
              <a:solidFill>
                <a:srgbClr val="9966FF"/>
              </a:solidFill>
              <a:latin typeface="+mj-lt"/>
              <a:ea typeface="+mj-ea"/>
              <a:cs typeface="+mj-cs"/>
            </a:endParaRPr>
          </a:p>
        </p:txBody>
      </p:sp>
      <p:sp>
        <p:nvSpPr>
          <p:cNvPr id="5" name="ZoneTexte 4">
            <a:extLst>
              <a:ext uri="{FF2B5EF4-FFF2-40B4-BE49-F238E27FC236}">
                <a16:creationId xmlns:a16="http://schemas.microsoft.com/office/drawing/2014/main" id="{55889A1A-92DA-3FCF-328D-286E364CF748}"/>
              </a:ext>
            </a:extLst>
          </p:cNvPr>
          <p:cNvSpPr txBox="1"/>
          <p:nvPr/>
        </p:nvSpPr>
        <p:spPr>
          <a:xfrm>
            <a:off x="6345936" y="1156040"/>
            <a:ext cx="5402116" cy="2147511"/>
          </a:xfrm>
          <a:prstGeom prst="rect">
            <a:avLst/>
          </a:prstGeom>
          <a:noFill/>
        </p:spPr>
        <p:txBody>
          <a:bodyPr wrap="square" rtlCol="0">
            <a:spAutoFit/>
          </a:bodyPr>
          <a:lstStyle/>
          <a:p>
            <a:pPr marL="342900" lvl="0" indent="-342900" algn="just" fontAlgn="base">
              <a:lnSpc>
                <a:spcPct val="107000"/>
              </a:lnSpc>
              <a:buFont typeface="Arial" panose="020B0604020202020204" pitchFamily="34" charset="0"/>
              <a:buChar char="•"/>
              <a:tabLst>
                <a:tab pos="457200" algn="l"/>
              </a:tabLst>
            </a:pPr>
            <a:r>
              <a:rPr lang="fr-FR"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g</a:t>
            </a:r>
            <a:r>
              <a:rPr lang="fr-BE"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rand public, </a:t>
            </a:r>
            <a:r>
              <a:rPr lang="fr-BE"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r>
              <a:rPr lang="fr-BE" b="0" i="0" dirty="0">
                <a:solidFill>
                  <a:srgbClr val="222326"/>
                </a:solidFill>
                <a:effectLst/>
                <a:latin typeface="Circular"/>
              </a:rPr>
              <a:t>rincipalement les adultes, </a:t>
            </a:r>
            <a:r>
              <a:rPr lang="fr-BE" b="0" i="0" dirty="0" err="1">
                <a:solidFill>
                  <a:srgbClr val="222326"/>
                </a:solidFill>
                <a:effectLst/>
                <a:latin typeface="Circular"/>
              </a:rPr>
              <a:t>professionnel·le·s</a:t>
            </a:r>
            <a:r>
              <a:rPr lang="fr-BE" b="0" i="0" dirty="0">
                <a:solidFill>
                  <a:srgbClr val="222326"/>
                </a:solidFill>
                <a:effectLst/>
                <a:latin typeface="Circular"/>
              </a:rPr>
              <a:t> ou non, étant en contact avec des jeunes entre 12 et 25 ans</a:t>
            </a:r>
          </a:p>
          <a:p>
            <a:pPr marL="342900" lvl="0" indent="-342900" algn="just" fontAlgn="base">
              <a:lnSpc>
                <a:spcPct val="107000"/>
              </a:lnSpc>
              <a:buFont typeface="Arial" panose="020B0604020202020204" pitchFamily="34" charset="0"/>
              <a:buChar char="•"/>
              <a:tabLst>
                <a:tab pos="457200" algn="l"/>
              </a:tabLst>
            </a:pPr>
            <a:r>
              <a:rPr lang="fr-BE" sz="1800" b="1" kern="0" dirty="0">
                <a:effectLst/>
                <a:latin typeface="Calibri" panose="020F0502020204030204" pitchFamily="34" charset="0"/>
                <a:ea typeface="Times New Roman" panose="02020603050405020304" pitchFamily="18" charset="0"/>
                <a:cs typeface="Calibri" panose="020F0502020204030204" pitchFamily="34" charset="0"/>
              </a:rPr>
              <a:t>Le public de </a:t>
            </a:r>
            <a:r>
              <a:rPr lang="fr-BE" sz="1800" b="1" kern="0" dirty="0" err="1">
                <a:effectLst/>
                <a:latin typeface="Calibri" panose="020F0502020204030204" pitchFamily="34" charset="0"/>
                <a:ea typeface="Times New Roman" panose="02020603050405020304" pitchFamily="18" charset="0"/>
                <a:cs typeface="Calibri" panose="020F0502020204030204" pitchFamily="34" charset="0"/>
              </a:rPr>
              <a:t>professionnel</a:t>
            </a:r>
            <a:r>
              <a:rPr lang="fr-BE" sz="18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fr-BE" sz="1800" b="1" kern="0" dirty="0" err="1">
                <a:effectLst/>
                <a:latin typeface="Calibri" panose="020F0502020204030204" pitchFamily="34" charset="0"/>
                <a:ea typeface="Times New Roman" panose="02020603050405020304" pitchFamily="18" charset="0"/>
                <a:cs typeface="Calibri" panose="020F0502020204030204" pitchFamily="34" charset="0"/>
              </a:rPr>
              <a:t>le</a:t>
            </a:r>
            <a:r>
              <a:rPr lang="fr-BE" sz="18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fr-BE" sz="1800" b="1" kern="0" dirty="0" err="1">
                <a:effectLst/>
                <a:latin typeface="Calibri" panose="020F0502020204030204" pitchFamily="34" charset="0"/>
                <a:ea typeface="Times New Roman" panose="02020603050405020304" pitchFamily="18" charset="0"/>
                <a:cs typeface="Calibri" panose="020F0502020204030204" pitchFamily="34" charset="0"/>
              </a:rPr>
              <a:t>s</a:t>
            </a:r>
            <a:r>
              <a:rPr lang="fr-BE" sz="1800" kern="0" dirty="0">
                <a:effectLst/>
                <a:latin typeface="Calibri" panose="020F0502020204030204" pitchFamily="34" charset="0"/>
                <a:ea typeface="Times New Roman" panose="02020603050405020304" pitchFamily="18" charset="0"/>
                <a:cs typeface="Calibri" panose="020F0502020204030204" pitchFamily="34" charset="0"/>
              </a:rPr>
              <a:t> </a:t>
            </a:r>
            <a:r>
              <a:rPr lang="fr-BE" sz="1800" kern="0" dirty="0" err="1">
                <a:effectLst/>
                <a:latin typeface="Calibri" panose="020F0502020204030204" pitchFamily="34" charset="0"/>
                <a:ea typeface="Times New Roman" panose="02020603050405020304" pitchFamily="18" charset="0"/>
                <a:cs typeface="Calibri" panose="020F0502020204030204" pitchFamily="34" charset="0"/>
              </a:rPr>
              <a:t>issu</a:t>
            </a:r>
            <a:r>
              <a:rPr lang="fr-BE"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fr-BE" sz="1800" kern="0" dirty="0" err="1">
                <a:effectLst/>
                <a:latin typeface="Calibri" panose="020F0502020204030204" pitchFamily="34" charset="0"/>
                <a:ea typeface="Times New Roman" panose="02020603050405020304" pitchFamily="18" charset="0"/>
                <a:cs typeface="Calibri" panose="020F0502020204030204" pitchFamily="34" charset="0"/>
              </a:rPr>
              <a:t>e</a:t>
            </a:r>
            <a:r>
              <a:rPr lang="fr-BE"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fr-BE" sz="1800" kern="0" dirty="0">
                <a:effectLst/>
                <a:latin typeface="Calibri" panose="020F0502020204030204" pitchFamily="34" charset="0"/>
                <a:ea typeface="Times New Roman" panose="02020603050405020304" pitchFamily="18" charset="0"/>
                <a:cs typeface="Calibri" panose="020F0502020204030204" pitchFamily="34" charset="0"/>
              </a:rPr>
              <a:t> du </a:t>
            </a:r>
            <a:r>
              <a:rPr lang="fr-BE"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secteur </a:t>
            </a:r>
            <a:r>
              <a:rPr lang="fr-BE"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psycho-médico-social</a:t>
            </a:r>
            <a:r>
              <a:rPr lang="fr-BE"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associatif et culturel en Fédération Wallonie-Bruxelles.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ZoneTexte 5">
            <a:extLst>
              <a:ext uri="{FF2B5EF4-FFF2-40B4-BE49-F238E27FC236}">
                <a16:creationId xmlns:a16="http://schemas.microsoft.com/office/drawing/2014/main" id="{56C24CC4-BDF8-013B-3A05-078EF596262F}"/>
              </a:ext>
            </a:extLst>
          </p:cNvPr>
          <p:cNvSpPr txBox="1"/>
          <p:nvPr/>
        </p:nvSpPr>
        <p:spPr>
          <a:xfrm>
            <a:off x="5993297" y="2918830"/>
            <a:ext cx="4544568" cy="769441"/>
          </a:xfrm>
          <a:prstGeom prst="rect">
            <a:avLst/>
          </a:prstGeom>
          <a:noFill/>
        </p:spPr>
        <p:txBody>
          <a:bodyPr wrap="square" rtlCol="0">
            <a:spAutoFit/>
          </a:bodyPr>
          <a:lstStyle/>
          <a:p>
            <a:r>
              <a:rPr lang="nl-BE" sz="4400" dirty="0">
                <a:solidFill>
                  <a:srgbClr val="9966FF"/>
                </a:solidFill>
                <a:latin typeface="+mj-lt"/>
                <a:ea typeface="+mj-ea"/>
                <a:cs typeface="+mj-cs"/>
              </a:rPr>
              <a:t>Dans </a:t>
            </a:r>
            <a:r>
              <a:rPr lang="nl-BE" sz="4400" dirty="0" err="1">
                <a:solidFill>
                  <a:srgbClr val="9966FF"/>
                </a:solidFill>
                <a:latin typeface="+mj-lt"/>
                <a:ea typeface="+mj-ea"/>
                <a:cs typeface="+mj-cs"/>
              </a:rPr>
              <a:t>quels</a:t>
            </a:r>
            <a:r>
              <a:rPr lang="nl-BE" sz="4400" dirty="0">
                <a:solidFill>
                  <a:srgbClr val="9966FF"/>
                </a:solidFill>
                <a:latin typeface="+mj-lt"/>
                <a:ea typeface="+mj-ea"/>
                <a:cs typeface="+mj-cs"/>
              </a:rPr>
              <a:t> buts? </a:t>
            </a:r>
            <a:endParaRPr lang="en-US" sz="4400" dirty="0">
              <a:solidFill>
                <a:srgbClr val="9966FF"/>
              </a:solidFill>
              <a:latin typeface="+mj-lt"/>
              <a:ea typeface="+mj-ea"/>
              <a:cs typeface="+mj-cs"/>
            </a:endParaRPr>
          </a:p>
        </p:txBody>
      </p:sp>
      <p:sp>
        <p:nvSpPr>
          <p:cNvPr id="7" name="ZoneTexte 6">
            <a:extLst>
              <a:ext uri="{FF2B5EF4-FFF2-40B4-BE49-F238E27FC236}">
                <a16:creationId xmlns:a16="http://schemas.microsoft.com/office/drawing/2014/main" id="{FA77E58D-019E-DBF1-87CE-10652D3F7C41}"/>
              </a:ext>
            </a:extLst>
          </p:cNvPr>
          <p:cNvSpPr txBox="1"/>
          <p:nvPr/>
        </p:nvSpPr>
        <p:spPr>
          <a:xfrm>
            <a:off x="5993297" y="3579869"/>
            <a:ext cx="5912814" cy="3045257"/>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fr-BE" sz="1500" b="1" kern="100" dirty="0">
                <a:effectLst/>
                <a:latin typeface="Calibri" panose="020F0502020204030204" pitchFamily="34" charset="0"/>
                <a:ea typeface="Times New Roman" panose="02020603050405020304" pitchFamily="18" charset="0"/>
                <a:cs typeface="Calibri" panose="020F0502020204030204" pitchFamily="34" charset="0"/>
              </a:rPr>
              <a:t>Améliorer les connaissances</a:t>
            </a:r>
            <a:r>
              <a:rPr lang="fr-BE" sz="1500" kern="100" dirty="0">
                <a:effectLst/>
                <a:latin typeface="Calibri" panose="020F0502020204030204" pitchFamily="34" charset="0"/>
                <a:ea typeface="Times New Roman" panose="02020603050405020304" pitchFamily="18" charset="0"/>
                <a:cs typeface="Calibri" panose="020F0502020204030204" pitchFamily="34" charset="0"/>
              </a:rPr>
              <a:t> du grand public et, plus spécifiquement, des personnes en contact avec des jeunes sur ce qu’est l’EVRAS, ses objectifs et son utilité ;</a:t>
            </a:r>
            <a:endParaRPr lang="fr-BE"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BE" sz="1500" b="1" kern="100" dirty="0">
                <a:effectLst/>
                <a:latin typeface="Calibri" panose="020F0502020204030204" pitchFamily="34" charset="0"/>
                <a:ea typeface="Times New Roman" panose="02020603050405020304" pitchFamily="18" charset="0"/>
                <a:cs typeface="Calibri" panose="020F0502020204030204" pitchFamily="34" charset="0"/>
              </a:rPr>
              <a:t>Déconstruire les idées reçues et fausses informations</a:t>
            </a:r>
            <a:r>
              <a:rPr lang="fr-BE" sz="1500" kern="100" dirty="0">
                <a:effectLst/>
                <a:latin typeface="Calibri" panose="020F0502020204030204" pitchFamily="34" charset="0"/>
                <a:ea typeface="Times New Roman" panose="02020603050405020304" pitchFamily="18" charset="0"/>
                <a:cs typeface="Calibri" panose="020F0502020204030204" pitchFamily="34" charset="0"/>
              </a:rPr>
              <a:t> véhiculées sur l’EVRAS ;</a:t>
            </a:r>
            <a:endParaRPr lang="fr-BE"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BE" sz="1500" b="1" kern="100" dirty="0">
                <a:effectLst/>
                <a:latin typeface="Calibri" panose="020F0502020204030204" pitchFamily="34" charset="0"/>
                <a:ea typeface="Times New Roman" panose="02020603050405020304" pitchFamily="18" charset="0"/>
                <a:cs typeface="Calibri" panose="020F0502020204030204" pitchFamily="34" charset="0"/>
              </a:rPr>
              <a:t>Démontrer, via 5 thématiques précises, l’importance de l’EVRAS et les bienfaits</a:t>
            </a:r>
            <a:r>
              <a:rPr lang="fr-BE" sz="1500" kern="100" dirty="0">
                <a:effectLst/>
                <a:latin typeface="Calibri" panose="020F0502020204030204" pitchFamily="34" charset="0"/>
                <a:ea typeface="Times New Roman" panose="02020603050405020304" pitchFamily="18" charset="0"/>
                <a:cs typeface="Calibri" panose="020F0502020204030204" pitchFamily="34" charset="0"/>
              </a:rPr>
              <a:t> qu’elle peut avoir sur le développement psycho-affectif des jeunes ;</a:t>
            </a:r>
            <a:endParaRPr lang="fr-BE"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BE" sz="1500" b="1" kern="100" dirty="0">
                <a:effectLst/>
                <a:latin typeface="Calibri" panose="020F0502020204030204" pitchFamily="34" charset="0"/>
                <a:ea typeface="Times New Roman" panose="02020603050405020304" pitchFamily="18" charset="0"/>
                <a:cs typeface="Calibri" panose="020F0502020204030204" pitchFamily="34" charset="0"/>
              </a:rPr>
              <a:t>Proposer</a:t>
            </a:r>
            <a:r>
              <a:rPr lang="fr-BE" sz="1500" kern="100" dirty="0">
                <a:effectLst/>
                <a:latin typeface="Calibri" panose="020F0502020204030204" pitchFamily="34" charset="0"/>
                <a:ea typeface="Times New Roman" panose="02020603050405020304" pitchFamily="18" charset="0"/>
                <a:cs typeface="Calibri" panose="020F0502020204030204" pitchFamily="34" charset="0"/>
              </a:rPr>
              <a:t> au grand public et, plus spécifiquement, aux personnes en contact avec des jeunes (parents, grands-parents, </a:t>
            </a:r>
            <a:r>
              <a:rPr lang="fr-BE" sz="1500" kern="100" dirty="0" err="1">
                <a:effectLst/>
                <a:latin typeface="Calibri" panose="020F0502020204030204" pitchFamily="34" charset="0"/>
                <a:ea typeface="Times New Roman" panose="02020603050405020304" pitchFamily="18" charset="0"/>
                <a:cs typeface="Calibri" panose="020F0502020204030204" pitchFamily="34" charset="0"/>
              </a:rPr>
              <a:t>accompagnant·e·s</a:t>
            </a:r>
            <a:r>
              <a:rPr lang="fr-BE" sz="1500" kern="100" dirty="0">
                <a:effectLst/>
                <a:latin typeface="Calibri" panose="020F0502020204030204" pitchFamily="34" charset="0"/>
                <a:ea typeface="Times New Roman" panose="02020603050405020304" pitchFamily="18" charset="0"/>
                <a:cs typeface="Calibri" panose="020F0502020204030204" pitchFamily="34" charset="0"/>
              </a:rPr>
              <a:t>, etc.) </a:t>
            </a:r>
            <a:r>
              <a:rPr lang="fr-BE" sz="1500" b="1" kern="100" dirty="0">
                <a:effectLst/>
                <a:latin typeface="Calibri" panose="020F0502020204030204" pitchFamily="34" charset="0"/>
                <a:ea typeface="Times New Roman" panose="02020603050405020304" pitchFamily="18" charset="0"/>
                <a:cs typeface="Calibri" panose="020F0502020204030204" pitchFamily="34" charset="0"/>
              </a:rPr>
              <a:t>des pistes de réflexion concernant l’EVRAS en ligne et les points d’attention à avoir.</a:t>
            </a:r>
            <a:endParaRPr lang="fr-BE" sz="15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0" descr="Une image contenant texte, habits, Visage humain, personne&#10;&#10;Le contenu généré par l’IA peut être incorrect.">
            <a:extLst>
              <a:ext uri="{FF2B5EF4-FFF2-40B4-BE49-F238E27FC236}">
                <a16:creationId xmlns:a16="http://schemas.microsoft.com/office/drawing/2014/main" id="{D8D5ED9C-DD9C-C754-7E00-CBF54CD81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40" y="520345"/>
            <a:ext cx="5118826" cy="5121197"/>
          </a:xfrm>
          <a:prstGeom prst="rect">
            <a:avLst/>
          </a:prstGeom>
        </p:spPr>
      </p:pic>
    </p:spTree>
    <p:extLst>
      <p:ext uri="{BB962C8B-B14F-4D97-AF65-F5344CB8AC3E}">
        <p14:creationId xmlns:p14="http://schemas.microsoft.com/office/powerpoint/2010/main" val="4068718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C9736B9-3981-156F-AC7A-D91771FC5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693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AD11F01-04FA-D93A-2691-0133AA143E2A}"/>
              </a:ext>
            </a:extLst>
          </p:cNvPr>
          <p:cNvSpPr>
            <a:spLocks noGrp="1"/>
          </p:cNvSpPr>
          <p:nvPr>
            <p:ph type="title"/>
          </p:nvPr>
        </p:nvSpPr>
        <p:spPr>
          <a:xfrm>
            <a:off x="628532" y="192025"/>
            <a:ext cx="3788020" cy="5852430"/>
          </a:xfrm>
        </p:spPr>
        <p:txBody>
          <a:bodyPr anchor="t">
            <a:normAutofit fontScale="90000"/>
          </a:bodyPr>
          <a:lstStyle/>
          <a:p>
            <a:br>
              <a:rPr lang="fr-BE" sz="3600" kern="0" dirty="0">
                <a:solidFill>
                  <a:srgbClr val="9966FF"/>
                </a:solidFill>
                <a:effectLst/>
                <a:latin typeface="Calibri" panose="020F0502020204030204" pitchFamily="34" charset="0"/>
                <a:ea typeface="Times New Roman" panose="02020603050405020304" pitchFamily="18" charset="0"/>
                <a:cs typeface="Calibri" panose="020F0502020204030204" pitchFamily="34" charset="0"/>
              </a:rPr>
            </a:br>
            <a:r>
              <a:rPr lang="fr-BE" kern="0" dirty="0">
                <a:solidFill>
                  <a:srgbClr val="9966FF"/>
                </a:solidFill>
                <a:effectLst/>
                <a:latin typeface="Calibri" panose="020F0502020204030204" pitchFamily="34" charset="0"/>
                <a:ea typeface="Times New Roman" panose="02020603050405020304" pitchFamily="18" charset="0"/>
                <a:cs typeface="Calibri" panose="020F0502020204030204" pitchFamily="34" charset="0"/>
              </a:rPr>
              <a:t>Supports, actions, communication autour de la campagne           </a:t>
            </a:r>
            <a:r>
              <a:rPr lang="fr-BE" kern="0" dirty="0">
                <a:solidFill>
                  <a:srgbClr val="9966FF"/>
                </a:solidFill>
                <a:latin typeface="Calibri" panose="020F0502020204030204" pitchFamily="34" charset="0"/>
                <a:ea typeface="Times New Roman" panose="02020603050405020304" pitchFamily="18" charset="0"/>
                <a:cs typeface="Calibri" panose="020F0502020204030204" pitchFamily="34" charset="0"/>
              </a:rPr>
              <a:t>« </a:t>
            </a:r>
            <a:r>
              <a:rPr lang="fr-BE" kern="0" dirty="0">
                <a:solidFill>
                  <a:srgbClr val="9966FF"/>
                </a:solidFill>
                <a:effectLst/>
                <a:latin typeface="Calibri" panose="020F0502020204030204" pitchFamily="34" charset="0"/>
                <a:ea typeface="Times New Roman" panose="02020603050405020304" pitchFamily="18" charset="0"/>
                <a:cs typeface="Calibri" panose="020F0502020204030204" pitchFamily="34" charset="0"/>
              </a:rPr>
              <a:t>Relations, Sexualités, Identités » de 2024</a:t>
            </a:r>
            <a:endParaRPr lang="en-US" dirty="0">
              <a:solidFill>
                <a:srgbClr val="9966FF"/>
              </a:solidFill>
            </a:endParaRPr>
          </a:p>
        </p:txBody>
      </p:sp>
      <p:sp>
        <p:nvSpPr>
          <p:cNvPr id="3" name="Espace réservé du contenu 2">
            <a:extLst>
              <a:ext uri="{FF2B5EF4-FFF2-40B4-BE49-F238E27FC236}">
                <a16:creationId xmlns:a16="http://schemas.microsoft.com/office/drawing/2014/main" id="{7D3982F6-F864-400B-2ABD-82F2423F62FA}"/>
              </a:ext>
            </a:extLst>
          </p:cNvPr>
          <p:cNvSpPr>
            <a:spLocks noGrp="1"/>
          </p:cNvSpPr>
          <p:nvPr>
            <p:ph idx="1"/>
          </p:nvPr>
        </p:nvSpPr>
        <p:spPr>
          <a:xfrm>
            <a:off x="4691270" y="268357"/>
            <a:ext cx="7214842" cy="6003234"/>
          </a:xfrm>
        </p:spPr>
        <p:txBody>
          <a:bodyPr anchor="t">
            <a:noAutofit/>
          </a:bodyPr>
          <a:lstStyle/>
          <a:p>
            <a:pPr fontAlgn="base">
              <a:lnSpc>
                <a:spcPct val="100000"/>
              </a:lnSpc>
            </a:pPr>
            <a:r>
              <a:rPr lang="en-US" sz="1500" b="1"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U</a:t>
            </a:r>
            <a:r>
              <a:rPr lang="en-US" sz="15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n </a:t>
            </a:r>
            <a:r>
              <a:rPr lang="en-US" sz="1500" b="1"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quizz</a:t>
            </a:r>
            <a:r>
              <a:rPr lang="en-US" sz="15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 en </a:t>
            </a:r>
            <a:r>
              <a:rPr lang="en-US" sz="1500" b="1"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ligne</a:t>
            </a:r>
            <a:r>
              <a:rPr lang="en-US" sz="15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 sous </a:t>
            </a:r>
            <a:r>
              <a:rPr lang="en-US" sz="1500" b="1"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forme</a:t>
            </a:r>
            <a:r>
              <a:rPr lang="en-US" sz="15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 de « </a:t>
            </a:r>
            <a:r>
              <a:rPr lang="en-US" sz="1500" b="1"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Vrai</a:t>
            </a:r>
            <a:r>
              <a:rPr lang="en-US" sz="15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 » </a:t>
            </a:r>
            <a:r>
              <a:rPr lang="en-US" sz="1500" b="1"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ou</a:t>
            </a:r>
            <a:r>
              <a:rPr lang="en-US" sz="15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 « Faux »</a:t>
            </a:r>
            <a:r>
              <a:rPr lang="en-US" sz="1500" b="1" u="sng" dirty="0">
                <a:solidFill>
                  <a:srgbClr val="0563C1"/>
                </a:solidFill>
                <a:latin typeface="Calibri" panose="020F0502020204030204" pitchFamily="34" charset="0"/>
                <a:ea typeface="Calibri" panose="020F0502020204030204" pitchFamily="34" charset="0"/>
                <a:cs typeface="Calibri" panose="020F0502020204030204" pitchFamily="34" charset="0"/>
              </a:rPr>
              <a:t> </a:t>
            </a:r>
            <a:r>
              <a:rPr lang="en-US" sz="1500" dirty="0">
                <a:effectLst/>
                <a:latin typeface="Calibri" panose="020F0502020204030204" pitchFamily="34" charset="0"/>
                <a:ea typeface="Calibri" panose="020F0502020204030204" pitchFamily="34" charset="0"/>
                <a:cs typeface="Calibri" panose="020F0502020204030204" pitchFamily="34" charset="0"/>
              </a:rPr>
              <a:t>mis en </a:t>
            </a:r>
            <a:r>
              <a:rPr lang="en-US" sz="1500" dirty="0" err="1">
                <a:effectLst/>
                <a:latin typeface="Calibri" panose="020F0502020204030204" pitchFamily="34" charset="0"/>
                <a:ea typeface="Calibri" panose="020F0502020204030204" pitchFamily="34" charset="0"/>
                <a:cs typeface="Calibri" panose="020F0502020204030204" pitchFamily="34" charset="0"/>
              </a:rPr>
              <a:t>ligne</a:t>
            </a:r>
            <a:r>
              <a:rPr lang="en-US" sz="1500" dirty="0">
                <a:effectLst/>
                <a:latin typeface="Calibri" panose="020F0502020204030204" pitchFamily="34" charset="0"/>
                <a:ea typeface="Calibri" panose="020F0502020204030204" pitchFamily="34" charset="0"/>
                <a:cs typeface="Calibri" panose="020F0502020204030204" pitchFamily="34" charset="0"/>
              </a:rPr>
              <a:t> le </a:t>
            </a:r>
            <a:r>
              <a:rPr lang="en-US" sz="1500" i="1" dirty="0">
                <a:effectLst/>
                <a:latin typeface="Calibri" panose="020F0502020204030204" pitchFamily="34" charset="0"/>
                <a:ea typeface="Calibri" panose="020F0502020204030204" pitchFamily="34" charset="0"/>
                <a:cs typeface="Calibri" panose="020F0502020204030204" pitchFamily="34" charset="0"/>
              </a:rPr>
              <a:t>3 </a:t>
            </a:r>
            <a:r>
              <a:rPr lang="en-US" sz="1500" i="1" dirty="0" err="1">
                <a:effectLst/>
                <a:latin typeface="Calibri" panose="020F0502020204030204" pitchFamily="34" charset="0"/>
                <a:ea typeface="Calibri" panose="020F0502020204030204" pitchFamily="34" charset="0"/>
                <a:cs typeface="Calibri" panose="020F0502020204030204" pitchFamily="34" charset="0"/>
              </a:rPr>
              <a:t>septembre</a:t>
            </a:r>
            <a:r>
              <a:rPr lang="en-US" sz="1500" i="1" dirty="0">
                <a:effectLst/>
                <a:latin typeface="Calibri" panose="020F0502020204030204" pitchFamily="34" charset="0"/>
                <a:ea typeface="Calibri" panose="020F0502020204030204" pitchFamily="34" charset="0"/>
                <a:cs typeface="Calibri" panose="020F0502020204030204" pitchFamily="34" charset="0"/>
              </a:rPr>
              <a:t> 2024</a:t>
            </a:r>
            <a:r>
              <a:rPr lang="en-US" sz="1500" dirty="0">
                <a:effectLst/>
                <a:latin typeface="Calibri" panose="020F0502020204030204" pitchFamily="34" charset="0"/>
                <a:ea typeface="Calibri" panose="020F0502020204030204" pitchFamily="34" charset="0"/>
                <a:cs typeface="Calibri" panose="020F0502020204030204" pitchFamily="34" charset="0"/>
              </a:rPr>
              <a:t> sur le site internet de Sofélia. Ce </a:t>
            </a:r>
            <a:r>
              <a:rPr lang="en-US" sz="1500" dirty="0" err="1">
                <a:effectLst/>
                <a:latin typeface="Calibri" panose="020F0502020204030204" pitchFamily="34" charset="0"/>
                <a:ea typeface="Calibri" panose="020F0502020204030204" pitchFamily="34" charset="0"/>
                <a:cs typeface="Calibri" panose="020F0502020204030204" pitchFamily="34" charset="0"/>
              </a:rPr>
              <a:t>quizz</a:t>
            </a:r>
            <a:r>
              <a:rPr lang="en-US" sz="1500" dirty="0">
                <a:effectLst/>
                <a:latin typeface="Calibri" panose="020F0502020204030204" pitchFamily="34" charset="0"/>
                <a:ea typeface="Calibri" panose="020F0502020204030204" pitchFamily="34" charset="0"/>
                <a:cs typeface="Calibri" panose="020F0502020204030204" pitchFamily="34" charset="0"/>
              </a:rPr>
              <a:t> </a:t>
            </a:r>
            <a:r>
              <a:rPr lang="en-US" sz="1500" dirty="0" err="1">
                <a:effectLst/>
                <a:latin typeface="Calibri" panose="020F0502020204030204" pitchFamily="34" charset="0"/>
                <a:ea typeface="Calibri" panose="020F0502020204030204" pitchFamily="34" charset="0"/>
                <a:cs typeface="Calibri" panose="020F0502020204030204" pitchFamily="34" charset="0"/>
              </a:rPr>
              <a:t>déconstruit</a:t>
            </a:r>
            <a:r>
              <a:rPr lang="en-US" sz="1500" dirty="0">
                <a:effectLst/>
                <a:latin typeface="Calibri" panose="020F0502020204030204" pitchFamily="34" charset="0"/>
                <a:ea typeface="Calibri" panose="020F0502020204030204" pitchFamily="34" charset="0"/>
                <a:cs typeface="Calibri" panose="020F0502020204030204" pitchFamily="34" charset="0"/>
              </a:rPr>
              <a:t> avec </a:t>
            </a:r>
            <a:r>
              <a:rPr lang="en-US" sz="1500" dirty="0" err="1">
                <a:effectLst/>
                <a:latin typeface="Calibri" panose="020F0502020204030204" pitchFamily="34" charset="0"/>
                <a:ea typeface="Calibri" panose="020F0502020204030204" pitchFamily="34" charset="0"/>
                <a:cs typeface="Calibri" panose="020F0502020204030204" pitchFamily="34" charset="0"/>
              </a:rPr>
              <a:t>pédagogie</a:t>
            </a:r>
            <a:r>
              <a:rPr lang="en-US" sz="1500" dirty="0">
                <a:effectLst/>
                <a:latin typeface="Calibri" panose="020F0502020204030204" pitchFamily="34" charset="0"/>
                <a:ea typeface="Calibri" panose="020F0502020204030204" pitchFamily="34" charset="0"/>
                <a:cs typeface="Calibri" panose="020F0502020204030204" pitchFamily="34" charset="0"/>
              </a:rPr>
              <a:t> et </a:t>
            </a:r>
            <a:r>
              <a:rPr lang="en-US" sz="1500" dirty="0" err="1">
                <a:effectLst/>
                <a:latin typeface="Calibri" panose="020F0502020204030204" pitchFamily="34" charset="0"/>
                <a:ea typeface="Calibri" panose="020F0502020204030204" pitchFamily="34" charset="0"/>
                <a:cs typeface="Calibri" panose="020F0502020204030204" pitchFamily="34" charset="0"/>
              </a:rPr>
              <a:t>succinctement</a:t>
            </a:r>
            <a:r>
              <a:rPr lang="en-US" sz="1500" dirty="0">
                <a:effectLst/>
                <a:latin typeface="Calibri" panose="020F0502020204030204" pitchFamily="34" charset="0"/>
                <a:ea typeface="Calibri" panose="020F0502020204030204" pitchFamily="34" charset="0"/>
                <a:cs typeface="Calibri" panose="020F0502020204030204" pitchFamily="34" charset="0"/>
              </a:rPr>
              <a:t> les </a:t>
            </a:r>
            <a:r>
              <a:rPr lang="en-US" sz="1500" dirty="0" err="1">
                <a:effectLst/>
                <a:latin typeface="Calibri" panose="020F0502020204030204" pitchFamily="34" charset="0"/>
                <a:ea typeface="Calibri" panose="020F0502020204030204" pitchFamily="34" charset="0"/>
                <a:cs typeface="Calibri" panose="020F0502020204030204" pitchFamily="34" charset="0"/>
              </a:rPr>
              <a:t>idées</a:t>
            </a:r>
            <a:r>
              <a:rPr lang="en-US" sz="1500" dirty="0">
                <a:effectLst/>
                <a:latin typeface="Calibri" panose="020F0502020204030204" pitchFamily="34" charset="0"/>
                <a:ea typeface="Calibri" panose="020F0502020204030204" pitchFamily="34" charset="0"/>
                <a:cs typeface="Calibri" panose="020F0502020204030204" pitchFamily="34" charset="0"/>
              </a:rPr>
              <a:t> reçues les plus </a:t>
            </a:r>
            <a:r>
              <a:rPr lang="en-US" sz="1500" dirty="0" err="1">
                <a:effectLst/>
                <a:latin typeface="Calibri" panose="020F0502020204030204" pitchFamily="34" charset="0"/>
                <a:ea typeface="Calibri" panose="020F0502020204030204" pitchFamily="34" charset="0"/>
                <a:cs typeface="Calibri" panose="020F0502020204030204" pitchFamily="34" charset="0"/>
              </a:rPr>
              <a:t>courantes</a:t>
            </a:r>
            <a:r>
              <a:rPr lang="en-US" sz="1500" dirty="0">
                <a:effectLst/>
                <a:latin typeface="Calibri" panose="020F0502020204030204" pitchFamily="34" charset="0"/>
                <a:ea typeface="Calibri" panose="020F0502020204030204" pitchFamily="34" charset="0"/>
                <a:cs typeface="Calibri" panose="020F0502020204030204" pitchFamily="34" charset="0"/>
              </a:rPr>
              <a:t> </a:t>
            </a:r>
            <a:r>
              <a:rPr lang="en-US" sz="1500" dirty="0" err="1">
                <a:effectLst/>
                <a:latin typeface="Calibri" panose="020F0502020204030204" pitchFamily="34" charset="0"/>
                <a:ea typeface="Calibri" panose="020F0502020204030204" pitchFamily="34" charset="0"/>
                <a:cs typeface="Calibri" panose="020F0502020204030204" pitchFamily="34" charset="0"/>
              </a:rPr>
              <a:t>quand</a:t>
            </a:r>
            <a:r>
              <a:rPr lang="en-US" sz="1500" dirty="0">
                <a:effectLst/>
                <a:latin typeface="Calibri" panose="020F0502020204030204" pitchFamily="34" charset="0"/>
                <a:ea typeface="Calibri" panose="020F0502020204030204" pitchFamily="34" charset="0"/>
                <a:cs typeface="Calibri" panose="020F0502020204030204" pitchFamily="34" charset="0"/>
              </a:rPr>
              <a:t> on parle </a:t>
            </a:r>
            <a:r>
              <a:rPr lang="en-US" sz="1500" dirty="0" err="1">
                <a:effectLst/>
                <a:latin typeface="Calibri" panose="020F0502020204030204" pitchFamily="34" charset="0"/>
                <a:ea typeface="Calibri" panose="020F0502020204030204" pitchFamily="34" charset="0"/>
                <a:cs typeface="Calibri" panose="020F0502020204030204" pitchFamily="34" charset="0"/>
              </a:rPr>
              <a:t>d’EVRAS</a:t>
            </a:r>
            <a:r>
              <a:rPr lang="en-US" sz="1500" dirty="0">
                <a:effectLst/>
                <a:latin typeface="Calibri" panose="020F0502020204030204" pitchFamily="34" charset="0"/>
                <a:ea typeface="Calibri" panose="020F0502020204030204" pitchFamily="34" charset="0"/>
                <a:cs typeface="Calibri" panose="020F0502020204030204" pitchFamily="34" charset="0"/>
              </a:rPr>
              <a:t> à </a:t>
            </a:r>
            <a:r>
              <a:rPr lang="en-US" sz="1500" dirty="0" err="1">
                <a:effectLst/>
                <a:latin typeface="Calibri" panose="020F0502020204030204" pitchFamily="34" charset="0"/>
                <a:ea typeface="Calibri" panose="020F0502020204030204" pitchFamily="34" charset="0"/>
                <a:cs typeface="Calibri" panose="020F0502020204030204" pitchFamily="34" charset="0"/>
              </a:rPr>
              <a:t>l’heure</a:t>
            </a:r>
            <a:r>
              <a:rPr lang="en-US" sz="1500" dirty="0">
                <a:effectLst/>
                <a:latin typeface="Calibri" panose="020F0502020204030204" pitchFamily="34" charset="0"/>
                <a:ea typeface="Calibri" panose="020F0502020204030204" pitchFamily="34" charset="0"/>
                <a:cs typeface="Calibri" panose="020F0502020204030204" pitchFamily="34" charset="0"/>
              </a:rPr>
              <a:t> des réseaux sociaux.</a:t>
            </a:r>
          </a:p>
          <a:p>
            <a:pPr fontAlgn="base">
              <a:lnSpc>
                <a:spcPct val="100000"/>
              </a:lnSpc>
            </a:pPr>
            <a:r>
              <a:rPr lang="fr-FR" sz="1500" b="1" dirty="0">
                <a:effectLst/>
                <a:latin typeface="Calibri" panose="020F0502020204030204" pitchFamily="34" charset="0"/>
                <a:ea typeface="Calibri" panose="020F0502020204030204" pitchFamily="34" charset="0"/>
                <a:cs typeface="Calibri" panose="020F0502020204030204" pitchFamily="34" charset="0"/>
              </a:rPr>
              <a:t>5</a:t>
            </a:r>
            <a:r>
              <a:rPr lang="fr-FR" sz="1500" dirty="0">
                <a:effectLst/>
                <a:latin typeface="Calibri" panose="020F0502020204030204" pitchFamily="34" charset="0"/>
                <a:ea typeface="Calibri" panose="020F0502020204030204" pitchFamily="34" charset="0"/>
                <a:cs typeface="Calibri" panose="020F0502020204030204" pitchFamily="34" charset="0"/>
              </a:rPr>
              <a:t> </a:t>
            </a:r>
            <a:r>
              <a:rPr lang="fr-FR" sz="1500" b="1" dirty="0">
                <a:effectLst/>
                <a:latin typeface="Calibri" panose="020F0502020204030204" pitchFamily="34" charset="0"/>
                <a:ea typeface="Calibri" panose="020F0502020204030204" pitchFamily="34" charset="0"/>
                <a:cs typeface="Calibri" panose="020F0502020204030204" pitchFamily="34" charset="0"/>
              </a:rPr>
              <a:t>fiches informatives sous forme de « Vrai » ou « Faux » </a:t>
            </a:r>
            <a:r>
              <a:rPr lang="fr-FR" sz="1500" dirty="0">
                <a:effectLst/>
                <a:latin typeface="Calibri" panose="020F0502020204030204" pitchFamily="34" charset="0"/>
                <a:ea typeface="Calibri" panose="020F0502020204030204" pitchFamily="34" charset="0"/>
                <a:cs typeface="Calibri" panose="020F0502020204030204" pitchFamily="34" charset="0"/>
              </a:rPr>
              <a:t>s’adressant au grand public ainsi qu’au secteur </a:t>
            </a:r>
            <a:r>
              <a:rPr lang="fr-FR" sz="1500" dirty="0" err="1">
                <a:effectLst/>
                <a:latin typeface="Calibri" panose="020F0502020204030204" pitchFamily="34" charset="0"/>
                <a:ea typeface="Calibri" panose="020F0502020204030204" pitchFamily="34" charset="0"/>
                <a:cs typeface="Calibri" panose="020F0502020204030204" pitchFamily="34" charset="0"/>
              </a:rPr>
              <a:t>psycho-médico-social</a:t>
            </a:r>
            <a:r>
              <a:rPr lang="fr-FR" sz="1500" dirty="0">
                <a:effectLst/>
                <a:latin typeface="Calibri" panose="020F0502020204030204" pitchFamily="34" charset="0"/>
                <a:ea typeface="Calibri" panose="020F0502020204030204" pitchFamily="34" charset="0"/>
                <a:cs typeface="Calibri" panose="020F0502020204030204" pitchFamily="34" charset="0"/>
              </a:rPr>
              <a:t>. Les fiches informatives mentionnent davantage d’informations que le quizz en ligne ainsi que de nombreuses ressources pour aller plus loin sur les thématiques. Publication le 3 septembre (300 exemplaires (de chaque fiche) imprimés et fiches téléchargeables sur le site web). </a:t>
            </a:r>
          </a:p>
          <a:p>
            <a:pPr algn="just">
              <a:lnSpc>
                <a:spcPct val="100000"/>
              </a:lnSpc>
              <a:spcAft>
                <a:spcPts val="800"/>
              </a:spcAft>
            </a:pPr>
            <a:r>
              <a:rPr lang="fr-BE" sz="1500" i="1" kern="100" dirty="0">
                <a:latin typeface="Calibri" panose="020F0502020204030204" pitchFamily="34" charset="0"/>
                <a:ea typeface="Calibri" panose="020F0502020204030204" pitchFamily="34" charset="0"/>
                <a:cs typeface="Calibri" panose="020F0502020204030204" pitchFamily="34" charset="0"/>
              </a:rPr>
              <a:t>A</a:t>
            </a:r>
            <a:r>
              <a:rPr lang="fr-BE" sz="1500" i="1" kern="100" dirty="0">
                <a:effectLst/>
                <a:latin typeface="Calibri" panose="020F0502020204030204" pitchFamily="34" charset="0"/>
                <a:ea typeface="Calibri" panose="020F0502020204030204" pitchFamily="34" charset="0"/>
                <a:cs typeface="Calibri" panose="020F0502020204030204" pitchFamily="34" charset="0"/>
              </a:rPr>
              <a:t> partir du 4 septembre jusqu’au 18 septembre 2024</a:t>
            </a:r>
            <a:r>
              <a:rPr lang="fr-BE" sz="1500" kern="100" dirty="0">
                <a:effectLst/>
                <a:latin typeface="Calibri" panose="020F0502020204030204" pitchFamily="34" charset="0"/>
                <a:ea typeface="Calibri" panose="020F0502020204030204" pitchFamily="34" charset="0"/>
                <a:cs typeface="Calibri" panose="020F0502020204030204" pitchFamily="34" charset="0"/>
              </a:rPr>
              <a:t>, l’entièreté de la campagne (quizz en ligne et fiches informatives) a fait l’objet d’une </a:t>
            </a:r>
            <a:r>
              <a:rPr lang="fr-BE" sz="1500" b="1" kern="100" dirty="0">
                <a:effectLst/>
                <a:latin typeface="Calibri" panose="020F0502020204030204" pitchFamily="34" charset="0"/>
                <a:ea typeface="Calibri" panose="020F0502020204030204" pitchFamily="34" charset="0"/>
                <a:cs typeface="Calibri" panose="020F0502020204030204" pitchFamily="34" charset="0"/>
              </a:rPr>
              <a:t>communication sur les réseaux sociaux de Sofélia</a:t>
            </a:r>
            <a:r>
              <a:rPr lang="fr-BE" sz="1500" kern="100" dirty="0">
                <a:effectLst/>
                <a:latin typeface="Calibri" panose="020F0502020204030204" pitchFamily="34" charset="0"/>
                <a:ea typeface="Calibri" panose="020F0502020204030204" pitchFamily="34" charset="0"/>
                <a:cs typeface="Calibri" panose="020F0502020204030204" pitchFamily="34" charset="0"/>
              </a:rPr>
              <a:t> (Facebook, </a:t>
            </a:r>
            <a:r>
              <a:rPr lang="fr-BE" sz="1500" kern="100" dirty="0">
                <a:effectLst/>
                <a:latin typeface="Calibri" panose="020F0502020204030204" pitchFamily="34" charset="0"/>
                <a:ea typeface="Calibri" panose="020F0502020204030204" pitchFamily="34" charset="0"/>
                <a:cs typeface="Times New Roman" panose="02020603050405020304" pitchFamily="18" charset="0"/>
              </a:rPr>
              <a:t>Instagram) </a:t>
            </a:r>
            <a:r>
              <a:rPr lang="fr-BE" sz="1500" kern="100" dirty="0">
                <a:effectLst/>
                <a:latin typeface="Calibri" panose="020F0502020204030204" pitchFamily="34" charset="0"/>
                <a:ea typeface="Calibri" panose="020F0502020204030204" pitchFamily="34" charset="0"/>
                <a:cs typeface="Calibri" panose="020F0502020204030204" pitchFamily="34" charset="0"/>
              </a:rPr>
              <a:t>via des illustrations spécifiquement réalisées pour ces plateformes de communication. </a:t>
            </a:r>
          </a:p>
          <a:p>
            <a:pPr algn="just">
              <a:lnSpc>
                <a:spcPct val="100000"/>
              </a:lnSpc>
              <a:spcAft>
                <a:spcPts val="800"/>
              </a:spcAft>
            </a:pPr>
            <a:r>
              <a:rPr lang="fr-BE" sz="1500" i="1" dirty="0">
                <a:latin typeface="Calibri" panose="020F0502020204030204" pitchFamily="34" charset="0"/>
                <a:ea typeface="Calibri" panose="020F0502020204030204" pitchFamily="34" charset="0"/>
              </a:rPr>
              <a:t>E</a:t>
            </a:r>
            <a:r>
              <a:rPr lang="fr-BE" sz="1500" i="1" dirty="0">
                <a:effectLst/>
                <a:latin typeface="Calibri" panose="020F0502020204030204" pitchFamily="34" charset="0"/>
                <a:ea typeface="Calibri" panose="020F0502020204030204" pitchFamily="34" charset="0"/>
              </a:rPr>
              <a:t>ntre septembre et novembre 2024</a:t>
            </a:r>
            <a:r>
              <a:rPr lang="fr-BE" sz="1500" dirty="0">
                <a:effectLst/>
                <a:latin typeface="Calibri" panose="020F0502020204030204" pitchFamily="34" charset="0"/>
                <a:ea typeface="Calibri" panose="020F0502020204030204" pitchFamily="34" charset="0"/>
              </a:rPr>
              <a:t>, Sofélia a organisé, en collaboration avec d’autres structures du monde associatif, </a:t>
            </a:r>
            <a:r>
              <a:rPr lang="fr-BE" sz="1500" b="1" dirty="0">
                <a:effectLst/>
                <a:latin typeface="Calibri" panose="020F0502020204030204" pitchFamily="34" charset="0"/>
                <a:ea typeface="Calibri" panose="020F0502020204030204" pitchFamily="34" charset="0"/>
              </a:rPr>
              <a:t>cinq ateliers</a:t>
            </a:r>
            <a:r>
              <a:rPr lang="fr-BE" sz="1500" dirty="0">
                <a:effectLst/>
                <a:latin typeface="Calibri" panose="020F0502020204030204" pitchFamily="34" charset="0"/>
                <a:ea typeface="Calibri" panose="020F0502020204030204" pitchFamily="34" charset="0"/>
              </a:rPr>
              <a:t> à destination d’adultes susceptibles d’être en contact avec des jeunes </a:t>
            </a:r>
            <a:r>
              <a:rPr lang="fr-BE" sz="1500" dirty="0" err="1">
                <a:effectLst/>
                <a:latin typeface="Calibri" panose="020F0502020204030204" pitchFamily="34" charset="0"/>
                <a:ea typeface="Calibri" panose="020F0502020204030204" pitchFamily="34" charset="0"/>
              </a:rPr>
              <a:t>confronté</a:t>
            </a:r>
            <a:r>
              <a:rPr lang="fr-BE" sz="1500" dirty="0" err="1">
                <a:effectLst/>
                <a:latin typeface="Calibri" panose="020F0502020204030204" pitchFamily="34" charset="0"/>
                <a:ea typeface="Times New Roman" panose="02020603050405020304" pitchFamily="18" charset="0"/>
                <a:cs typeface="Times New Roman" panose="02020603050405020304" pitchFamily="18" charset="0"/>
              </a:rPr>
              <a:t>·e·s</a:t>
            </a:r>
            <a:r>
              <a:rPr lang="fr-BE" sz="1500" dirty="0">
                <a:effectLst/>
                <a:latin typeface="Calibri" panose="020F0502020204030204" pitchFamily="34" charset="0"/>
                <a:ea typeface="Calibri" panose="020F0502020204030204" pitchFamily="34" charset="0"/>
              </a:rPr>
              <a:t> aux enjeux de l’EVRAS à l’heure du numérique.</a:t>
            </a:r>
          </a:p>
          <a:p>
            <a:pPr algn="just">
              <a:lnSpc>
                <a:spcPct val="100000"/>
              </a:lnSpc>
              <a:spcAft>
                <a:spcPts val="800"/>
              </a:spcAft>
            </a:pPr>
            <a:r>
              <a:rPr lang="fr-BE" sz="1500" b="1" kern="0" dirty="0">
                <a:effectLst/>
                <a:latin typeface="Calibri" panose="020F0502020204030204" pitchFamily="34" charset="0"/>
                <a:ea typeface="Times New Roman" panose="02020603050405020304" pitchFamily="18" charset="0"/>
                <a:cs typeface="Calibri" panose="020F0502020204030204" pitchFamily="34" charset="0"/>
              </a:rPr>
              <a:t>Deux stands </a:t>
            </a:r>
            <a:r>
              <a:rPr lang="fr-BE" sz="1500" kern="0" dirty="0">
                <a:effectLst/>
                <a:latin typeface="Calibri" panose="020F0502020204030204" pitchFamily="34" charset="0"/>
                <a:ea typeface="Times New Roman" panose="02020603050405020304" pitchFamily="18" charset="0"/>
                <a:cs typeface="Calibri" panose="020F0502020204030204" pitchFamily="34" charset="0"/>
              </a:rPr>
              <a:t>d’information et de sensibilisation (à Charleroi, le 5 octobre ; à Namur, le 5 novembre). </a:t>
            </a:r>
          </a:p>
          <a:p>
            <a:pPr fontAlgn="base">
              <a:lnSpc>
                <a:spcPct val="100000"/>
              </a:lnSpc>
            </a:pPr>
            <a:r>
              <a:rPr lang="en-US" sz="1500" b="1" kern="100" dirty="0">
                <a:latin typeface="Calibri" panose="020F0502020204030204" pitchFamily="34" charset="0"/>
                <a:ea typeface="Calibri" panose="020F0502020204030204" pitchFamily="34" charset="0"/>
                <a:cs typeface="Times New Roman" panose="02020603050405020304" pitchFamily="18" charset="0"/>
              </a:rPr>
              <a:t>2</a:t>
            </a:r>
            <a:r>
              <a:rPr lang="en-US" sz="1500" b="1" kern="100" dirty="0">
                <a:effectLst/>
                <a:latin typeface="Calibri" panose="020F0502020204030204" pitchFamily="34" charset="0"/>
                <a:ea typeface="Calibri" panose="020F0502020204030204" pitchFamily="34" charset="0"/>
                <a:cs typeface="Times New Roman" panose="02020603050405020304" pitchFamily="18" charset="0"/>
              </a:rPr>
              <a:t> dossiers de presse</a:t>
            </a:r>
          </a:p>
          <a:p>
            <a:pPr fontAlgn="base">
              <a:lnSpc>
                <a:spcPct val="100000"/>
              </a:lnSpc>
            </a:pPr>
            <a:r>
              <a:rPr lang="en-US" sz="1500" b="1" kern="100" dirty="0" err="1">
                <a:latin typeface="Calibri" panose="020F0502020204030204" pitchFamily="34" charset="0"/>
                <a:ea typeface="Calibri" panose="020F0502020204030204" pitchFamily="34" charset="0"/>
                <a:cs typeface="Times New Roman" panose="02020603050405020304" pitchFamily="18" charset="0"/>
              </a:rPr>
              <a:t>Stratégie</a:t>
            </a:r>
            <a:r>
              <a:rPr lang="en-US" sz="1500" b="1" kern="100" dirty="0">
                <a:latin typeface="Calibri" panose="020F0502020204030204" pitchFamily="34" charset="0"/>
                <a:ea typeface="Calibri" panose="020F0502020204030204" pitchFamily="34" charset="0"/>
                <a:cs typeface="Times New Roman" panose="02020603050405020304" pitchFamily="18" charset="0"/>
              </a:rPr>
              <a:t> de communication </a:t>
            </a:r>
            <a:r>
              <a:rPr lang="en-US" sz="1500" kern="100" dirty="0">
                <a:latin typeface="Calibri" panose="020F0502020204030204" pitchFamily="34" charset="0"/>
                <a:ea typeface="Calibri" panose="020F0502020204030204" pitchFamily="34" charset="0"/>
                <a:cs typeface="Times New Roman" panose="02020603050405020304" pitchFamily="18" charset="0"/>
              </a:rPr>
              <a:t>sur le site Sofélia (</a:t>
            </a:r>
            <a:r>
              <a:rPr lang="en-US" sz="1500" kern="100" dirty="0" err="1">
                <a:latin typeface="Calibri" panose="020F0502020204030204" pitchFamily="34" charset="0"/>
                <a:ea typeface="Calibri" panose="020F0502020204030204" pitchFamily="34" charset="0"/>
                <a:cs typeface="Times New Roman" panose="02020603050405020304" pitchFamily="18" charset="0"/>
              </a:rPr>
              <a:t>une</a:t>
            </a:r>
            <a:r>
              <a:rPr lang="en-US" sz="1500" kern="100" dirty="0">
                <a:latin typeface="Calibri" panose="020F0502020204030204" pitchFamily="34" charset="0"/>
                <a:ea typeface="Calibri" panose="020F0502020204030204" pitchFamily="34" charset="0"/>
                <a:cs typeface="Times New Roman" panose="02020603050405020304" pitchFamily="18" charset="0"/>
              </a:rPr>
              <a:t> nouvelle page </a:t>
            </a:r>
            <a:r>
              <a:rPr lang="en-US" sz="1500" kern="100" dirty="0" err="1">
                <a:latin typeface="Calibri" panose="020F0502020204030204" pitchFamily="34" charset="0"/>
                <a:ea typeface="Calibri" panose="020F0502020204030204" pitchFamily="34" charset="0"/>
                <a:cs typeface="Times New Roman" panose="02020603050405020304" pitchFamily="18" charset="0"/>
              </a:rPr>
              <a:t>spécifique</a:t>
            </a:r>
            <a:r>
              <a:rPr lang="en-US" sz="1500" kern="100" dirty="0">
                <a:latin typeface="Calibri" panose="020F0502020204030204" pitchFamily="34" charset="0"/>
                <a:ea typeface="Calibri" panose="020F0502020204030204" pitchFamily="34" charset="0"/>
                <a:cs typeface="Times New Roman" panose="02020603050405020304" pitchFamily="18" charset="0"/>
              </a:rPr>
              <a:t> </a:t>
            </a:r>
            <a:r>
              <a:rPr lang="en-US" sz="1500" kern="100" dirty="0" err="1">
                <a:latin typeface="Calibri" panose="020F0502020204030204" pitchFamily="34" charset="0"/>
                <a:ea typeface="Calibri" panose="020F0502020204030204" pitchFamily="34" charset="0"/>
                <a:cs typeface="Times New Roman" panose="02020603050405020304" pitchFamily="18" charset="0"/>
              </a:rPr>
              <a:t>créée</a:t>
            </a:r>
            <a:r>
              <a:rPr lang="en-US" sz="1500" kern="100" dirty="0">
                <a:latin typeface="Calibri" panose="020F0502020204030204" pitchFamily="34" charset="0"/>
                <a:ea typeface="Calibri" panose="020F0502020204030204" pitchFamily="34" charset="0"/>
                <a:cs typeface="Times New Roman" panose="02020603050405020304" pitchFamily="18" charset="0"/>
              </a:rPr>
              <a:t> sur </a:t>
            </a:r>
            <a:r>
              <a:rPr lang="en-US" sz="1500" kern="100" dirty="0" err="1">
                <a:latin typeface="Calibri" panose="020F0502020204030204" pitchFamily="34" charset="0"/>
                <a:ea typeface="Calibri" panose="020F0502020204030204" pitchFamily="34" charset="0"/>
                <a:cs typeface="Times New Roman" panose="02020603050405020304" pitchFamily="18" charset="0"/>
              </a:rPr>
              <a:t>notre</a:t>
            </a:r>
            <a:r>
              <a:rPr lang="en-US" sz="1500" kern="100" dirty="0">
                <a:latin typeface="Calibri" panose="020F0502020204030204" pitchFamily="34" charset="0"/>
                <a:ea typeface="Calibri" panose="020F0502020204030204" pitchFamily="34" charset="0"/>
                <a:cs typeface="Times New Roman" panose="02020603050405020304" pitchFamily="18" charset="0"/>
              </a:rPr>
              <a:t> site) et les RS.</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0000"/>
              </a:lnSpc>
              <a:buNone/>
            </a:pPr>
            <a:r>
              <a:rPr lang="en-US" sz="15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Couverture </a:t>
            </a:r>
            <a:r>
              <a:rPr lang="en-US" sz="1500" kern="100"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médiatique</a:t>
            </a:r>
            <a:r>
              <a:rPr lang="en-US" sz="15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a:t>
            </a:r>
            <a:r>
              <a:rPr lang="en-US" sz="1500" b="1"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7 </a:t>
            </a:r>
            <a:r>
              <a:rPr lang="en-US" sz="1500" b="1" kern="100"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relais</a:t>
            </a:r>
            <a:r>
              <a:rPr lang="en-US" sz="1500" b="1"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dans les </a:t>
            </a:r>
            <a:r>
              <a:rPr lang="en-US" sz="1500" b="1" kern="100"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médias</a:t>
            </a:r>
            <a:r>
              <a:rPr lang="en-US" sz="1500" b="1"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francophones</a:t>
            </a:r>
            <a:endParaRPr lang="en-US" sz="15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Une image contenant texte, Police, Graphique, logo&#10;&#10;Description générée automatiquement">
            <a:extLst>
              <a:ext uri="{FF2B5EF4-FFF2-40B4-BE49-F238E27FC236}">
                <a16:creationId xmlns:a16="http://schemas.microsoft.com/office/drawing/2014/main" id="{11E8CB66-1418-A6D1-28BF-4CAB09166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1739" y="6452701"/>
            <a:ext cx="1284372" cy="360426"/>
          </a:xfrm>
          <a:prstGeom prst="rect">
            <a:avLst/>
          </a:prstGeom>
        </p:spPr>
      </p:pic>
    </p:spTree>
    <p:extLst>
      <p:ext uri="{BB962C8B-B14F-4D97-AF65-F5344CB8AC3E}">
        <p14:creationId xmlns:p14="http://schemas.microsoft.com/office/powerpoint/2010/main" val="2391561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443A4F4-75C6-2CE6-02D9-9750EFB5604C}"/>
              </a:ext>
            </a:extLst>
          </p:cNvPr>
          <p:cNvSpPr>
            <a:spLocks noGrp="1"/>
          </p:cNvSpPr>
          <p:nvPr>
            <p:ph type="title"/>
          </p:nvPr>
        </p:nvSpPr>
        <p:spPr>
          <a:xfrm>
            <a:off x="715617" y="163957"/>
            <a:ext cx="8533157" cy="887603"/>
          </a:xfrm>
        </p:spPr>
        <p:txBody>
          <a:bodyPr>
            <a:normAutofit/>
          </a:bodyPr>
          <a:lstStyle/>
          <a:p>
            <a:r>
              <a:rPr lang="nl-BE" kern="0" dirty="0" err="1">
                <a:solidFill>
                  <a:srgbClr val="9966FF"/>
                </a:solidFill>
                <a:latin typeface="Calibri" panose="020F0502020204030204" pitchFamily="34" charset="0"/>
                <a:cs typeface="Calibri" panose="020F0502020204030204" pitchFamily="34" charset="0"/>
              </a:rPr>
              <a:t>Quels</a:t>
            </a:r>
            <a:r>
              <a:rPr lang="nl-BE" kern="0" dirty="0">
                <a:solidFill>
                  <a:srgbClr val="9966FF"/>
                </a:solidFill>
                <a:latin typeface="Calibri" panose="020F0502020204030204" pitchFamily="34" charset="0"/>
                <a:cs typeface="Calibri" panose="020F0502020204030204" pitchFamily="34" charset="0"/>
              </a:rPr>
              <a:t> apprentissages pour 2025? </a:t>
            </a:r>
            <a:endParaRPr lang="en-US" kern="0" dirty="0">
              <a:solidFill>
                <a:srgbClr val="9966FF"/>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A411882C-E6AD-F8AB-BFCD-BE5843E85F75}"/>
              </a:ext>
            </a:extLst>
          </p:cNvPr>
          <p:cNvSpPr>
            <a:spLocks noGrp="1"/>
          </p:cNvSpPr>
          <p:nvPr>
            <p:ph idx="1"/>
          </p:nvPr>
        </p:nvSpPr>
        <p:spPr>
          <a:xfrm>
            <a:off x="808647" y="1051560"/>
            <a:ext cx="4586313" cy="5273894"/>
          </a:xfrm>
        </p:spPr>
        <p:txBody>
          <a:bodyPr>
            <a:noAutofit/>
          </a:bodyPr>
          <a:lstStyle/>
          <a:p>
            <a:r>
              <a:rPr lang="nl-BE" sz="2400" dirty="0" err="1"/>
              <a:t>Pertinence</a:t>
            </a:r>
            <a:r>
              <a:rPr lang="nl-BE" sz="2400" dirty="0"/>
              <a:t> des </a:t>
            </a:r>
            <a:r>
              <a:rPr lang="nl-BE" sz="2400" dirty="0" err="1"/>
              <a:t>collaborations</a:t>
            </a:r>
            <a:r>
              <a:rPr lang="nl-BE" sz="2400" dirty="0"/>
              <a:t> mises en </a:t>
            </a:r>
            <a:r>
              <a:rPr lang="nl-BE" sz="2400" dirty="0" err="1"/>
              <a:t>place</a:t>
            </a:r>
            <a:r>
              <a:rPr lang="nl-BE" sz="2400" dirty="0"/>
              <a:t> (ateliers) en vue de toucher des </a:t>
            </a:r>
            <a:r>
              <a:rPr lang="nl-BE" sz="2400" dirty="0" err="1"/>
              <a:t>publics</a:t>
            </a:r>
            <a:r>
              <a:rPr lang="nl-BE" sz="2400" dirty="0"/>
              <a:t> </a:t>
            </a:r>
            <a:r>
              <a:rPr lang="nl-BE" sz="2400" dirty="0" err="1"/>
              <a:t>cibles</a:t>
            </a:r>
            <a:r>
              <a:rPr lang="nl-BE" sz="2400" dirty="0"/>
              <a:t> particuliers.</a:t>
            </a:r>
          </a:p>
          <a:p>
            <a:r>
              <a:rPr lang="nl-BE" sz="2400" dirty="0"/>
              <a:t>Points </a:t>
            </a:r>
            <a:r>
              <a:rPr lang="nl-BE" sz="2400" dirty="0" err="1"/>
              <a:t>d’attention</a:t>
            </a:r>
            <a:r>
              <a:rPr lang="nl-BE" sz="2400" dirty="0"/>
              <a:t> pour les </a:t>
            </a:r>
            <a:r>
              <a:rPr lang="nl-BE" sz="2400" dirty="0" err="1"/>
              <a:t>prochaines</a:t>
            </a:r>
            <a:r>
              <a:rPr lang="nl-BE" sz="2400" dirty="0"/>
              <a:t> campagnes EP :</a:t>
            </a:r>
          </a:p>
          <a:p>
            <a:pPr lvl="1"/>
            <a:r>
              <a:rPr lang="nl-BE" sz="2000" dirty="0" err="1"/>
              <a:t>Miser</a:t>
            </a:r>
            <a:r>
              <a:rPr lang="nl-BE" sz="2000" dirty="0"/>
              <a:t> </a:t>
            </a:r>
            <a:r>
              <a:rPr lang="nl-BE" sz="2000" dirty="0" err="1"/>
              <a:t>sur</a:t>
            </a:r>
            <a:r>
              <a:rPr lang="nl-BE" sz="2000" dirty="0"/>
              <a:t> les contacts presse déjà </a:t>
            </a:r>
            <a:r>
              <a:rPr lang="nl-BE" sz="2000" dirty="0" err="1"/>
              <a:t>établis</a:t>
            </a:r>
            <a:endParaRPr lang="nl-BE" sz="2000" dirty="0"/>
          </a:p>
          <a:p>
            <a:r>
              <a:rPr lang="en-US" sz="2400" dirty="0">
                <a:sym typeface="Wingdings" panose="05000000000000000000" pitchFamily="2" charset="2"/>
              </a:rPr>
              <a:t>Continuer à </a:t>
            </a:r>
            <a:r>
              <a:rPr lang="en-US" sz="2400" dirty="0" err="1">
                <a:sym typeface="Wingdings" panose="05000000000000000000" pitchFamily="2" charset="2"/>
              </a:rPr>
              <a:t>déconstruire</a:t>
            </a:r>
            <a:r>
              <a:rPr lang="en-US" sz="2400" dirty="0">
                <a:sym typeface="Wingdings" panose="05000000000000000000" pitchFamily="2" charset="2"/>
              </a:rPr>
              <a:t> les </a:t>
            </a:r>
            <a:r>
              <a:rPr lang="en-US" sz="2400" dirty="0" err="1">
                <a:sym typeface="Wingdings" panose="05000000000000000000" pitchFamily="2" charset="2"/>
              </a:rPr>
              <a:t>idées</a:t>
            </a:r>
            <a:r>
              <a:rPr lang="en-US" sz="2400" dirty="0">
                <a:sym typeface="Wingdings" panose="05000000000000000000" pitchFamily="2" charset="2"/>
              </a:rPr>
              <a:t> reçues sur </a:t>
            </a:r>
            <a:r>
              <a:rPr lang="en-US" sz="2400" dirty="0" err="1">
                <a:sym typeface="Wingdings" panose="05000000000000000000" pitchFamily="2" charset="2"/>
              </a:rPr>
              <a:t>l’EVRAS</a:t>
            </a:r>
            <a:r>
              <a:rPr lang="en-US" sz="2400" dirty="0">
                <a:sym typeface="Wingdings" panose="05000000000000000000" pitchFamily="2" charset="2"/>
              </a:rPr>
              <a:t> et à </a:t>
            </a:r>
            <a:r>
              <a:rPr lang="en-US" sz="2400" dirty="0" err="1">
                <a:sym typeface="Wingdings" panose="05000000000000000000" pitchFamily="2" charset="2"/>
              </a:rPr>
              <a:t>lutter</a:t>
            </a:r>
            <a:r>
              <a:rPr lang="en-US" sz="2400" dirty="0">
                <a:sym typeface="Wingdings" panose="05000000000000000000" pitchFamily="2" charset="2"/>
              </a:rPr>
              <a:t> </a:t>
            </a:r>
            <a:r>
              <a:rPr lang="en-US" sz="2400" dirty="0" err="1">
                <a:sym typeface="Wingdings" panose="05000000000000000000" pitchFamily="2" charset="2"/>
              </a:rPr>
              <a:t>contre</a:t>
            </a:r>
            <a:r>
              <a:rPr lang="en-US" sz="2400" dirty="0">
                <a:sym typeface="Wingdings" panose="05000000000000000000" pitchFamily="2" charset="2"/>
              </a:rPr>
              <a:t> la </a:t>
            </a:r>
            <a:r>
              <a:rPr lang="en-US" sz="2400" dirty="0" err="1">
                <a:sym typeface="Wingdings" panose="05000000000000000000" pitchFamily="2" charset="2"/>
              </a:rPr>
              <a:t>désinformation</a:t>
            </a:r>
            <a:r>
              <a:rPr lang="en-US" sz="2400" dirty="0">
                <a:sym typeface="Wingdings" panose="05000000000000000000" pitchFamily="2" charset="2"/>
              </a:rPr>
              <a:t> (en tenant </a:t>
            </a:r>
            <a:r>
              <a:rPr lang="en-US" sz="2400" dirty="0" err="1">
                <a:sym typeface="Wingdings" panose="05000000000000000000" pitchFamily="2" charset="2"/>
              </a:rPr>
              <a:t>compte</a:t>
            </a:r>
            <a:r>
              <a:rPr lang="en-US" sz="2400" dirty="0">
                <a:sym typeface="Wingdings" panose="05000000000000000000" pitchFamily="2" charset="2"/>
              </a:rPr>
              <a:t> de la </a:t>
            </a:r>
            <a:r>
              <a:rPr lang="en-US" sz="2400" dirty="0" err="1">
                <a:sym typeface="Wingdings" panose="05000000000000000000" pitchFamily="2" charset="2"/>
              </a:rPr>
              <a:t>vitesse</a:t>
            </a:r>
            <a:r>
              <a:rPr lang="en-US" sz="2400" dirty="0">
                <a:sym typeface="Wingdings" panose="05000000000000000000" pitchFamily="2" charset="2"/>
              </a:rPr>
              <a:t> de propagation des </a:t>
            </a:r>
            <a:r>
              <a:rPr lang="en-US" sz="2400" dirty="0" err="1">
                <a:sym typeface="Wingdings" panose="05000000000000000000" pitchFamily="2" charset="2"/>
              </a:rPr>
              <a:t>fausses</a:t>
            </a:r>
            <a:r>
              <a:rPr lang="en-US" sz="2400" dirty="0">
                <a:sym typeface="Wingdings" panose="05000000000000000000" pitchFamily="2" charset="2"/>
              </a:rPr>
              <a:t> </a:t>
            </a:r>
            <a:r>
              <a:rPr lang="en-US" sz="2400" dirty="0" err="1">
                <a:sym typeface="Wingdings" panose="05000000000000000000" pitchFamily="2" charset="2"/>
              </a:rPr>
              <a:t>informations</a:t>
            </a:r>
            <a:r>
              <a:rPr lang="en-US" sz="2400" dirty="0">
                <a:sym typeface="Wingdings" panose="05000000000000000000" pitchFamily="2" charset="2"/>
              </a:rPr>
              <a:t> sur les réseaux sociaux). </a:t>
            </a:r>
          </a:p>
        </p:txBody>
      </p:sp>
      <p:pic>
        <p:nvPicPr>
          <p:cNvPr id="6" name="Image 5" descr="Une image contenant texte, Visage humain, habits, personne&#10;&#10;Le contenu généré par l’IA peut être incorrect.">
            <a:extLst>
              <a:ext uri="{FF2B5EF4-FFF2-40B4-BE49-F238E27FC236}">
                <a16:creationId xmlns:a16="http://schemas.microsoft.com/office/drawing/2014/main" id="{6FEC94D6-F51D-9952-86FD-A8AC69DCB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51560"/>
            <a:ext cx="5271453" cy="5273894"/>
          </a:xfrm>
          <a:prstGeom prst="rect">
            <a:avLst/>
          </a:prstGeom>
        </p:spPr>
      </p:pic>
    </p:spTree>
    <p:extLst>
      <p:ext uri="{BB962C8B-B14F-4D97-AF65-F5344CB8AC3E}">
        <p14:creationId xmlns:p14="http://schemas.microsoft.com/office/powerpoint/2010/main" val="1840712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7330012-287A-08ED-AD30-27DBA893EB3A}"/>
              </a:ext>
            </a:extLst>
          </p:cNvPr>
          <p:cNvSpPr>
            <a:spLocks noGrp="1"/>
          </p:cNvSpPr>
          <p:nvPr>
            <p:ph idx="1"/>
          </p:nvPr>
        </p:nvSpPr>
        <p:spPr>
          <a:xfrm>
            <a:off x="501162" y="240015"/>
            <a:ext cx="5913666" cy="1896428"/>
          </a:xfrm>
        </p:spPr>
        <p:txBody>
          <a:bodyPr anchor="ctr">
            <a:normAutofit fontScale="92500" lnSpcReduction="20000"/>
          </a:bodyPr>
          <a:lstStyle/>
          <a:p>
            <a:pPr marL="0" indent="0">
              <a:spcAft>
                <a:spcPts val="800"/>
              </a:spcAft>
              <a:buNone/>
            </a:pPr>
            <a:r>
              <a:rPr lang="fr-FR" sz="4000" dirty="0">
                <a:solidFill>
                  <a:srgbClr val="9966FF"/>
                </a:solidFill>
                <a:latin typeface="+mj-lt"/>
                <a:ea typeface="+mj-ea"/>
                <a:cs typeface="+mj-cs"/>
              </a:rPr>
              <a:t>Autres thématiques traitées en 2024 : </a:t>
            </a:r>
          </a:p>
          <a:p>
            <a:pPr>
              <a:spcAft>
                <a:spcPts val="800"/>
              </a:spcAft>
              <a:buFontTx/>
              <a:buChar char="-"/>
            </a:pPr>
            <a:r>
              <a:rPr lang="fr-FR" sz="2600" kern="100" dirty="0">
                <a:latin typeface="Calibri" panose="020F0502020204030204" pitchFamily="34" charset="0"/>
                <a:ea typeface="Calibri" panose="020F0502020204030204" pitchFamily="34" charset="0"/>
                <a:cs typeface="Calibri" panose="020F0502020204030204" pitchFamily="34" charset="0"/>
              </a:rPr>
              <a:t>LGBTQIA+ </a:t>
            </a:r>
            <a:endParaRPr lang="en-US" sz="2600" kern="1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buFontTx/>
              <a:buChar char="-"/>
            </a:pPr>
            <a:r>
              <a:rPr lang="fr-FR" sz="2600" kern="100" dirty="0">
                <a:effectLst/>
                <a:latin typeface="Calibri" panose="020F0502020204030204" pitchFamily="34" charset="0"/>
                <a:ea typeface="Calibri" panose="020F0502020204030204" pitchFamily="34" charset="0"/>
                <a:cs typeface="Calibri" panose="020F0502020204030204" pitchFamily="34" charset="0"/>
              </a:rPr>
              <a:t>Contraception  </a:t>
            </a:r>
            <a:endParaRPr lang="en-US" sz="2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Espace réservé du contenu 4">
            <a:extLst>
              <a:ext uri="{FF2B5EF4-FFF2-40B4-BE49-F238E27FC236}">
                <a16:creationId xmlns:a16="http://schemas.microsoft.com/office/drawing/2014/main" id="{837BFDE3-1FF7-C27E-F3A7-58D36D7668F5}"/>
              </a:ext>
            </a:extLst>
          </p:cNvPr>
          <p:cNvPicPr>
            <a:picLocks noChangeAspect="1"/>
          </p:cNvPicPr>
          <p:nvPr/>
        </p:nvPicPr>
        <p:blipFill>
          <a:blip r:embed="rId2"/>
          <a:stretch>
            <a:fillRect/>
          </a:stretch>
        </p:blipFill>
        <p:spPr>
          <a:xfrm>
            <a:off x="1204546" y="2340005"/>
            <a:ext cx="8947012" cy="4517995"/>
          </a:xfrm>
          <a:prstGeom prst="rect">
            <a:avLst/>
          </a:prstGeom>
        </p:spPr>
      </p:pic>
      <p:sp>
        <p:nvSpPr>
          <p:cNvPr id="8" name="Bulle narrative : rectangle à coins arrondis 7">
            <a:extLst>
              <a:ext uri="{FF2B5EF4-FFF2-40B4-BE49-F238E27FC236}">
                <a16:creationId xmlns:a16="http://schemas.microsoft.com/office/drawing/2014/main" id="{28C0ED7C-E037-5F9E-BB4E-396A129ED13F}"/>
              </a:ext>
            </a:extLst>
          </p:cNvPr>
          <p:cNvSpPr/>
          <p:nvPr/>
        </p:nvSpPr>
        <p:spPr>
          <a:xfrm>
            <a:off x="8217464" y="547615"/>
            <a:ext cx="3379589" cy="1792390"/>
          </a:xfrm>
          <a:prstGeom prst="wedgeRoundRect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BE" dirty="0">
                <a:solidFill>
                  <a:srgbClr val="9966FF"/>
                </a:solidFill>
              </a:rPr>
              <a:t>2024, </a:t>
            </a:r>
            <a:r>
              <a:rPr lang="nl-BE" dirty="0" err="1">
                <a:solidFill>
                  <a:srgbClr val="9966FF"/>
                </a:solidFill>
              </a:rPr>
              <a:t>c’est</a:t>
            </a:r>
            <a:r>
              <a:rPr lang="nl-BE" dirty="0">
                <a:solidFill>
                  <a:srgbClr val="9966FF"/>
                </a:solidFill>
              </a:rPr>
              <a:t> </a:t>
            </a:r>
            <a:r>
              <a:rPr lang="nl-BE" b="1" dirty="0" err="1">
                <a:solidFill>
                  <a:srgbClr val="9966FF"/>
                </a:solidFill>
              </a:rPr>
              <a:t>aussi</a:t>
            </a:r>
            <a:r>
              <a:rPr lang="nl-BE" b="1" dirty="0">
                <a:solidFill>
                  <a:srgbClr val="9966FF"/>
                </a:solidFill>
              </a:rPr>
              <a:t> </a:t>
            </a:r>
            <a:r>
              <a:rPr lang="fr-BE" b="1" dirty="0">
                <a:solidFill>
                  <a:srgbClr val="9966FF"/>
                </a:solidFill>
              </a:rPr>
              <a:t>un nouveau site : Love Attitude devient </a:t>
            </a:r>
            <a:r>
              <a:rPr lang="fr-BE" b="1" dirty="0" err="1">
                <a:solidFill>
                  <a:srgbClr val="9966FF"/>
                </a:solidFill>
              </a:rPr>
              <a:t>MonPlanningfamilial</a:t>
            </a:r>
            <a:endParaRPr lang="fr-BE" dirty="0"/>
          </a:p>
        </p:txBody>
      </p:sp>
    </p:spTree>
    <p:extLst>
      <p:ext uri="{BB962C8B-B14F-4D97-AF65-F5344CB8AC3E}">
        <p14:creationId xmlns:p14="http://schemas.microsoft.com/office/powerpoint/2010/main" val="383562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E9452413-C03F-D612-DC82-16072DED1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76113" y="0"/>
            <a:ext cx="5415887" cy="6858000"/>
          </a:xfrm>
          <a:prstGeom prst="rect">
            <a:avLst/>
          </a:prstGeom>
          <a:ln>
            <a:noFill/>
          </a:ln>
          <a:effectLst>
            <a:outerShdw blurRad="279400" dist="63500" dir="9060000" sx="96000" sy="96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AEBED20-798E-55D1-3562-C708076AA658}"/>
              </a:ext>
            </a:extLst>
          </p:cNvPr>
          <p:cNvSpPr>
            <a:spLocks noGrp="1"/>
          </p:cNvSpPr>
          <p:nvPr>
            <p:ph type="title"/>
          </p:nvPr>
        </p:nvSpPr>
        <p:spPr>
          <a:xfrm>
            <a:off x="7417558" y="1037987"/>
            <a:ext cx="4114800" cy="4782027"/>
          </a:xfrm>
        </p:spPr>
        <p:txBody>
          <a:bodyPr anchor="ctr">
            <a:normAutofit/>
          </a:bodyPr>
          <a:lstStyle/>
          <a:p>
            <a:r>
              <a:rPr lang="nl-BE" sz="6000" dirty="0">
                <a:solidFill>
                  <a:srgbClr val="9966FF"/>
                </a:solidFill>
              </a:rPr>
              <a:t>Ce </a:t>
            </a:r>
            <a:r>
              <a:rPr lang="fr-CH" sz="6000" dirty="0">
                <a:solidFill>
                  <a:srgbClr val="9966FF"/>
                </a:solidFill>
              </a:rPr>
              <a:t>qui</a:t>
            </a:r>
            <a:r>
              <a:rPr lang="nl-BE" sz="6000" dirty="0">
                <a:solidFill>
                  <a:srgbClr val="9966FF"/>
                </a:solidFill>
              </a:rPr>
              <a:t> sera </a:t>
            </a:r>
            <a:r>
              <a:rPr lang="nl-BE" sz="6000" dirty="0" err="1">
                <a:solidFill>
                  <a:srgbClr val="9966FF"/>
                </a:solidFill>
              </a:rPr>
              <a:t>abordé</a:t>
            </a:r>
            <a:r>
              <a:rPr lang="nl-BE" sz="6000" dirty="0">
                <a:solidFill>
                  <a:srgbClr val="9966FF"/>
                </a:solidFill>
              </a:rPr>
              <a:t> dans </a:t>
            </a:r>
            <a:r>
              <a:rPr lang="nl-BE" sz="6000" dirty="0" err="1">
                <a:solidFill>
                  <a:srgbClr val="9966FF"/>
                </a:solidFill>
              </a:rPr>
              <a:t>cette</a:t>
            </a:r>
            <a:r>
              <a:rPr lang="nl-BE" sz="6000" dirty="0">
                <a:solidFill>
                  <a:srgbClr val="9966FF"/>
                </a:solidFill>
              </a:rPr>
              <a:t> </a:t>
            </a:r>
            <a:r>
              <a:rPr lang="nl-BE" sz="6000" dirty="0" err="1">
                <a:solidFill>
                  <a:srgbClr val="9966FF"/>
                </a:solidFill>
              </a:rPr>
              <a:t>présentation</a:t>
            </a:r>
            <a:endParaRPr lang="en-US" sz="6000" dirty="0">
              <a:solidFill>
                <a:srgbClr val="9966FF"/>
              </a:solidFill>
            </a:endParaRPr>
          </a:p>
        </p:txBody>
      </p:sp>
      <p:sp>
        <p:nvSpPr>
          <p:cNvPr id="32" name="Espace réservé du contenu 2">
            <a:extLst>
              <a:ext uri="{FF2B5EF4-FFF2-40B4-BE49-F238E27FC236}">
                <a16:creationId xmlns:a16="http://schemas.microsoft.com/office/drawing/2014/main" id="{9324EC50-A146-6932-E29E-1835D094CAC2}"/>
              </a:ext>
            </a:extLst>
          </p:cNvPr>
          <p:cNvSpPr>
            <a:spLocks noGrp="1"/>
          </p:cNvSpPr>
          <p:nvPr>
            <p:ph idx="1"/>
          </p:nvPr>
        </p:nvSpPr>
        <p:spPr>
          <a:xfrm>
            <a:off x="758953" y="671052"/>
            <a:ext cx="5337047" cy="5515897"/>
          </a:xfrm>
        </p:spPr>
        <p:txBody>
          <a:bodyPr anchor="ctr">
            <a:normAutofit/>
          </a:bodyPr>
          <a:lstStyle/>
          <a:p>
            <a:pPr marL="0" indent="0">
              <a:buNone/>
            </a:pPr>
            <a:r>
              <a:rPr lang="nl-BE" sz="1900" dirty="0" err="1"/>
              <a:t>L’équipe</a:t>
            </a:r>
            <a:r>
              <a:rPr lang="nl-BE" sz="1900" dirty="0"/>
              <a:t> de Sofélia en 2024.</a:t>
            </a:r>
          </a:p>
          <a:p>
            <a:pPr marL="0" indent="0">
              <a:buNone/>
            </a:pPr>
            <a:endParaRPr lang="nl-BE" sz="1900" dirty="0"/>
          </a:p>
          <a:p>
            <a:pPr marL="0" indent="0">
              <a:buNone/>
            </a:pPr>
            <a:r>
              <a:rPr lang="nl-BE" sz="1900" dirty="0" err="1"/>
              <a:t>Une</a:t>
            </a:r>
            <a:r>
              <a:rPr lang="nl-BE" sz="1900" dirty="0"/>
              <a:t> Fédération, </a:t>
            </a:r>
            <a:r>
              <a:rPr lang="nl-BE" sz="1900" dirty="0" err="1"/>
              <a:t>aux</a:t>
            </a:r>
            <a:r>
              <a:rPr lang="nl-BE" sz="1900" dirty="0"/>
              <a:t> </a:t>
            </a:r>
            <a:r>
              <a:rPr lang="nl-BE" sz="1900" dirty="0" err="1"/>
              <a:t>multiples</a:t>
            </a:r>
            <a:r>
              <a:rPr lang="nl-BE" sz="1900" dirty="0"/>
              <a:t> </a:t>
            </a:r>
            <a:r>
              <a:rPr lang="fr-BE" sz="1900" dirty="0"/>
              <a:t>visages</a:t>
            </a:r>
            <a:r>
              <a:rPr lang="nl-BE" sz="1900" dirty="0"/>
              <a:t> au service de </a:t>
            </a:r>
            <a:r>
              <a:rPr lang="nl-BE" sz="1900" dirty="0" err="1"/>
              <a:t>ses</a:t>
            </a:r>
            <a:r>
              <a:rPr lang="nl-BE" sz="1900" dirty="0"/>
              <a:t> </a:t>
            </a:r>
            <a:r>
              <a:rPr lang="nl-BE" sz="1900" dirty="0" err="1"/>
              <a:t>Centres</a:t>
            </a:r>
            <a:r>
              <a:rPr lang="nl-BE" sz="1900" dirty="0"/>
              <a:t> : </a:t>
            </a:r>
          </a:p>
          <a:p>
            <a:r>
              <a:rPr lang="nl-BE" sz="1900" dirty="0"/>
              <a:t>Sofélia, comme actrice de </a:t>
            </a:r>
            <a:r>
              <a:rPr lang="nl-BE" sz="1900" dirty="0" err="1"/>
              <a:t>défense</a:t>
            </a:r>
            <a:r>
              <a:rPr lang="nl-BE" sz="1900" dirty="0"/>
              <a:t> et de promotion </a:t>
            </a:r>
            <a:r>
              <a:rPr lang="nl-BE" sz="1900" dirty="0" err="1"/>
              <a:t>sectorielles</a:t>
            </a:r>
            <a:r>
              <a:rPr lang="nl-BE" sz="1900" dirty="0"/>
              <a:t> et </a:t>
            </a:r>
            <a:r>
              <a:rPr lang="nl-BE" sz="1900" dirty="0" err="1"/>
              <a:t>employeurs</a:t>
            </a:r>
            <a:endParaRPr lang="nl-BE" sz="1900" dirty="0"/>
          </a:p>
          <a:p>
            <a:r>
              <a:rPr lang="en-US" sz="1900" dirty="0"/>
              <a:t>Sofélia, </a:t>
            </a:r>
            <a:r>
              <a:rPr lang="en-US" sz="1900" dirty="0" err="1"/>
              <a:t>comme</a:t>
            </a:r>
            <a:r>
              <a:rPr lang="en-US" sz="1900" dirty="0"/>
              <a:t> </a:t>
            </a:r>
            <a:r>
              <a:rPr lang="en-US" sz="1900" dirty="0" err="1"/>
              <a:t>actrice</a:t>
            </a:r>
            <a:r>
              <a:rPr lang="en-US" sz="1900" dirty="0"/>
              <a:t> de </a:t>
            </a:r>
            <a:r>
              <a:rPr lang="en-US" sz="1900" dirty="0" err="1"/>
              <a:t>défense</a:t>
            </a:r>
            <a:r>
              <a:rPr lang="en-US" sz="1900" dirty="0"/>
              <a:t> </a:t>
            </a:r>
            <a:r>
              <a:rPr lang="nl-BE" sz="1900" dirty="0"/>
              <a:t>et de promotion </a:t>
            </a:r>
            <a:r>
              <a:rPr lang="en-US" sz="1900" dirty="0" err="1"/>
              <a:t>thématiques</a:t>
            </a:r>
            <a:r>
              <a:rPr lang="en-US" sz="1900" dirty="0"/>
              <a:t> et politiques</a:t>
            </a:r>
          </a:p>
          <a:p>
            <a:r>
              <a:rPr lang="nl-BE" sz="1900" b="1" dirty="0"/>
              <a:t>Sofélia, comme actrice </a:t>
            </a:r>
            <a:r>
              <a:rPr lang="nl-BE" sz="1900" b="1" dirty="0" err="1"/>
              <a:t>d’éducation</a:t>
            </a:r>
            <a:r>
              <a:rPr lang="nl-BE" sz="1900" b="1" dirty="0"/>
              <a:t> permanente</a:t>
            </a:r>
          </a:p>
          <a:p>
            <a:r>
              <a:rPr lang="en-US" sz="1900" dirty="0"/>
              <a:t>Sofélia, </a:t>
            </a:r>
            <a:r>
              <a:rPr lang="en-US" sz="1900" dirty="0" err="1"/>
              <a:t>comme</a:t>
            </a:r>
            <a:r>
              <a:rPr lang="en-US" sz="1900" dirty="0"/>
              <a:t> </a:t>
            </a:r>
            <a:r>
              <a:rPr lang="en-US" sz="1900" dirty="0" err="1"/>
              <a:t>actrice</a:t>
            </a:r>
            <a:r>
              <a:rPr lang="en-US" sz="1900" dirty="0"/>
              <a:t> de formation continue</a:t>
            </a:r>
          </a:p>
          <a:p>
            <a:pPr marL="0" indent="0">
              <a:buNone/>
            </a:pPr>
            <a:endParaRPr lang="nl-BE" sz="1900" dirty="0"/>
          </a:p>
          <a:p>
            <a:pPr marL="0" indent="0">
              <a:buNone/>
            </a:pPr>
            <a:r>
              <a:rPr lang="nl-BE" sz="1900" dirty="0"/>
              <a:t>Un </a:t>
            </a:r>
            <a:r>
              <a:rPr lang="nl-BE" sz="1900" dirty="0" err="1"/>
              <a:t>récap</a:t>
            </a:r>
            <a:r>
              <a:rPr lang="nl-BE" sz="1900" dirty="0"/>
              <a:t> de </a:t>
            </a:r>
            <a:r>
              <a:rPr lang="nl-BE" sz="1900" dirty="0" err="1"/>
              <a:t>l’année</a:t>
            </a:r>
            <a:r>
              <a:rPr lang="nl-BE" sz="1900" dirty="0"/>
              <a:t> 2024 pour le CPF Willy Peers et le CPF Soralia de Verviers et les </a:t>
            </a:r>
            <a:r>
              <a:rPr lang="nl-BE" sz="1900" dirty="0" err="1"/>
              <a:t>perspectives</a:t>
            </a:r>
            <a:r>
              <a:rPr lang="nl-BE" sz="1900" dirty="0"/>
              <a:t> 2025</a:t>
            </a:r>
          </a:p>
          <a:p>
            <a:pPr marL="0" indent="0">
              <a:buNone/>
            </a:pPr>
            <a:endParaRPr lang="nl-BE" sz="1900" dirty="0"/>
          </a:p>
          <a:p>
            <a:pPr marL="0" indent="0">
              <a:buNone/>
            </a:pPr>
            <a:r>
              <a:rPr lang="nl-BE" sz="1900" dirty="0" err="1"/>
              <a:t>Nos</a:t>
            </a:r>
            <a:r>
              <a:rPr lang="nl-BE" sz="1900" dirty="0"/>
              <a:t> CPF </a:t>
            </a:r>
            <a:r>
              <a:rPr lang="nl-BE" sz="1900" dirty="0" err="1"/>
              <a:t>affiliés</a:t>
            </a:r>
            <a:r>
              <a:rPr lang="nl-BE" sz="1900" dirty="0"/>
              <a:t>, en </a:t>
            </a:r>
            <a:r>
              <a:rPr lang="nl-BE" sz="1900" dirty="0" err="1"/>
              <a:t>quelques</a:t>
            </a:r>
            <a:r>
              <a:rPr lang="nl-BE" sz="1900" dirty="0"/>
              <a:t> </a:t>
            </a:r>
            <a:r>
              <a:rPr lang="nl-BE" sz="1900" dirty="0" err="1"/>
              <a:t>chiffres</a:t>
            </a:r>
            <a:r>
              <a:rPr lang="nl-BE" sz="1900" dirty="0"/>
              <a:t>. </a:t>
            </a:r>
          </a:p>
        </p:txBody>
      </p:sp>
      <p:pic>
        <p:nvPicPr>
          <p:cNvPr id="4" name="Image 3" descr="Une image contenant texte, Police, Graphique, logo&#10;&#10;Description générée automatiquement">
            <a:extLst>
              <a:ext uri="{FF2B5EF4-FFF2-40B4-BE49-F238E27FC236}">
                <a16:creationId xmlns:a16="http://schemas.microsoft.com/office/drawing/2014/main" id="{2E565354-FD1A-072F-53C6-E185DCB0C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pic>
        <p:nvPicPr>
          <p:cNvPr id="3" name="Image 2" descr="Une image contenant texte, Police, Graphique, logo&#10;&#10;Description générée automatiquement">
            <a:extLst>
              <a:ext uri="{FF2B5EF4-FFF2-40B4-BE49-F238E27FC236}">
                <a16:creationId xmlns:a16="http://schemas.microsoft.com/office/drawing/2014/main" id="{218A8E8E-A192-BB68-C128-9201395F8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609" y="5927215"/>
            <a:ext cx="1314859" cy="360426"/>
          </a:xfrm>
          <a:prstGeom prst="rect">
            <a:avLst/>
          </a:prstGeom>
        </p:spPr>
      </p:pic>
    </p:spTree>
    <p:extLst>
      <p:ext uri="{BB962C8B-B14F-4D97-AF65-F5344CB8AC3E}">
        <p14:creationId xmlns:p14="http://schemas.microsoft.com/office/powerpoint/2010/main" val="1247348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07A345D-273B-B804-508F-00F87C31D529}"/>
              </a:ext>
            </a:extLst>
          </p:cNvPr>
          <p:cNvSpPr>
            <a:spLocks noGrp="1"/>
          </p:cNvSpPr>
          <p:nvPr>
            <p:ph type="title"/>
          </p:nvPr>
        </p:nvSpPr>
        <p:spPr>
          <a:xfrm>
            <a:off x="628651" y="557189"/>
            <a:ext cx="4057649" cy="5567891"/>
          </a:xfrm>
        </p:spPr>
        <p:txBody>
          <a:bodyPr>
            <a:normAutofit/>
          </a:bodyPr>
          <a:lstStyle/>
          <a:p>
            <a:r>
              <a:rPr lang="nl-BE" dirty="0">
                <a:solidFill>
                  <a:srgbClr val="9966FF"/>
                </a:solidFill>
                <a:ea typeface="+mn-ea"/>
                <a:cs typeface="+mn-cs"/>
              </a:rPr>
              <a:t>Formation continue des </a:t>
            </a:r>
            <a:r>
              <a:rPr lang="nl-BE" dirty="0" err="1">
                <a:solidFill>
                  <a:srgbClr val="9966FF"/>
                </a:solidFill>
                <a:ea typeface="+mn-ea"/>
                <a:cs typeface="+mn-cs"/>
              </a:rPr>
              <a:t>travailleuses.eurs</a:t>
            </a:r>
            <a:r>
              <a:rPr lang="nl-BE" dirty="0">
                <a:solidFill>
                  <a:srgbClr val="9966FF"/>
                </a:solidFill>
                <a:ea typeface="+mn-ea"/>
                <a:cs typeface="+mn-cs"/>
              </a:rPr>
              <a:t> des </a:t>
            </a:r>
            <a:r>
              <a:rPr lang="nl-BE" dirty="0" err="1">
                <a:solidFill>
                  <a:srgbClr val="9966FF"/>
                </a:solidFill>
                <a:ea typeface="+mn-ea"/>
                <a:cs typeface="+mn-cs"/>
              </a:rPr>
              <a:t>Centres</a:t>
            </a:r>
            <a:r>
              <a:rPr lang="nl-BE" dirty="0">
                <a:solidFill>
                  <a:srgbClr val="9966FF"/>
                </a:solidFill>
                <a:ea typeface="+mn-ea"/>
                <a:cs typeface="+mn-cs"/>
              </a:rPr>
              <a:t> de Planning familial Soralia/Solidaris</a:t>
            </a:r>
            <a:endParaRPr lang="en-US" dirty="0">
              <a:solidFill>
                <a:srgbClr val="9966FF"/>
              </a:solidFill>
            </a:endParaRPr>
          </a:p>
        </p:txBody>
      </p:sp>
      <p:graphicFrame>
        <p:nvGraphicFramePr>
          <p:cNvPr id="5" name="Espace réservé du contenu 2">
            <a:extLst>
              <a:ext uri="{FF2B5EF4-FFF2-40B4-BE49-F238E27FC236}">
                <a16:creationId xmlns:a16="http://schemas.microsoft.com/office/drawing/2014/main" id="{0A239887-E999-80FA-3E90-E6725B5D5F89}"/>
              </a:ext>
            </a:extLst>
          </p:cNvPr>
          <p:cNvGraphicFramePr>
            <a:graphicFrameLocks noGrp="1"/>
          </p:cNvGraphicFramePr>
          <p:nvPr>
            <p:ph idx="1"/>
            <p:extLst>
              <p:ext uri="{D42A27DB-BD31-4B8C-83A1-F6EECF244321}">
                <p14:modId xmlns:p14="http://schemas.microsoft.com/office/powerpoint/2010/main" val="180192785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descr="Une image contenant texte, Police, Graphique, logo&#10;&#10;Description générée automatiquement">
            <a:extLst>
              <a:ext uri="{FF2B5EF4-FFF2-40B4-BE49-F238E27FC236}">
                <a16:creationId xmlns:a16="http://schemas.microsoft.com/office/drawing/2014/main" id="{8969823E-FA42-69B6-B1B2-35370E9B53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496420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116D65-C70E-41C7-BCDA-7DBFF4669CF5}"/>
              </a:ext>
            </a:extLst>
          </p:cNvPr>
          <p:cNvSpPr>
            <a:spLocks noGrp="1"/>
          </p:cNvSpPr>
          <p:nvPr>
            <p:ph type="title"/>
          </p:nvPr>
        </p:nvSpPr>
        <p:spPr>
          <a:xfrm>
            <a:off x="838200" y="653862"/>
            <a:ext cx="10515600" cy="1325563"/>
          </a:xfrm>
        </p:spPr>
        <p:txBody>
          <a:bodyPr anchor="ctr">
            <a:noAutofit/>
          </a:bodyPr>
          <a:lstStyle/>
          <a:p>
            <a:r>
              <a:rPr lang="fr-BE" dirty="0">
                <a:solidFill>
                  <a:srgbClr val="9966FF"/>
                </a:solidFill>
                <a:ea typeface="+mn-ea"/>
                <a:cs typeface="+mn-cs"/>
              </a:rPr>
              <a:t>La 8</a:t>
            </a:r>
            <a:r>
              <a:rPr lang="fr-BE" baseline="30000" dirty="0">
                <a:solidFill>
                  <a:srgbClr val="9966FF"/>
                </a:solidFill>
                <a:ea typeface="+mn-ea"/>
                <a:cs typeface="+mn-cs"/>
              </a:rPr>
              <a:t>ème</a:t>
            </a:r>
            <a:r>
              <a:rPr lang="fr-BE" dirty="0">
                <a:solidFill>
                  <a:srgbClr val="9966FF"/>
                </a:solidFill>
                <a:ea typeface="+mn-ea"/>
                <a:cs typeface="+mn-cs"/>
              </a:rPr>
              <a:t> édition de la Journée inter-CPF</a:t>
            </a:r>
            <a:endParaRPr lang="en-US" dirty="0">
              <a:solidFill>
                <a:srgbClr val="9966FF"/>
              </a:solidFill>
              <a:ea typeface="+mn-ea"/>
              <a:cs typeface="+mn-cs"/>
            </a:endParaRPr>
          </a:p>
        </p:txBody>
      </p:sp>
      <p:sp>
        <p:nvSpPr>
          <p:cNvPr id="3" name="Espace réservé du contenu 2">
            <a:extLst>
              <a:ext uri="{FF2B5EF4-FFF2-40B4-BE49-F238E27FC236}">
                <a16:creationId xmlns:a16="http://schemas.microsoft.com/office/drawing/2014/main" id="{E4B7EFE7-936B-1C67-A1AD-D39EF59BEF4F}"/>
              </a:ext>
            </a:extLst>
          </p:cNvPr>
          <p:cNvSpPr>
            <a:spLocks noGrp="1"/>
          </p:cNvSpPr>
          <p:nvPr>
            <p:ph idx="1"/>
          </p:nvPr>
        </p:nvSpPr>
        <p:spPr>
          <a:xfrm>
            <a:off x="838200" y="2563905"/>
            <a:ext cx="10515600" cy="3613057"/>
          </a:xfrm>
        </p:spPr>
        <p:txBody>
          <a:bodyPr anchor="ctr">
            <a:normAutofit/>
          </a:bodyPr>
          <a:lstStyle/>
          <a:p>
            <a:r>
              <a:rPr lang="fr-BE" sz="2400" kern="100" dirty="0">
                <a:latin typeface="Calibri" panose="020F0502020204030204" pitchFamily="34" charset="0"/>
                <a:ea typeface="Calibri" panose="020F0502020204030204" pitchFamily="34" charset="0"/>
                <a:cs typeface="Calibri" panose="020F0502020204030204" pitchFamily="34" charset="0"/>
              </a:rPr>
              <a:t>Matinée : </a:t>
            </a:r>
          </a:p>
          <a:p>
            <a:pPr lvl="1"/>
            <a:r>
              <a:rPr lang="fr-BE" sz="1800" kern="100" dirty="0">
                <a:latin typeface="Calibri" panose="020F0502020204030204" pitchFamily="34" charset="0"/>
                <a:ea typeface="Calibri" panose="020F0502020204030204" pitchFamily="34" charset="0"/>
                <a:cs typeface="Calibri" panose="020F0502020204030204" pitchFamily="34" charset="0"/>
              </a:rPr>
              <a:t>Service droit des jeunes Namur – réforme du code pénal sexuel via une étude de cas sur l’inceste</a:t>
            </a:r>
          </a:p>
          <a:p>
            <a:pPr lvl="1"/>
            <a:r>
              <a:rPr lang="fr-BE" sz="1800" kern="100" dirty="0">
                <a:effectLst/>
                <a:latin typeface="Calibri" panose="020F0502020204030204" pitchFamily="34" charset="0"/>
                <a:ea typeface="Calibri" panose="020F0502020204030204" pitchFamily="34" charset="0"/>
                <a:cs typeface="Calibri" panose="020F0502020204030204" pitchFamily="34" charset="0"/>
              </a:rPr>
              <a:t>Conférence gesticulée « Mais </a:t>
            </a:r>
            <a:r>
              <a:rPr lang="fr-BE" sz="1800" kern="100" dirty="0">
                <a:latin typeface="Calibri" panose="020F0502020204030204" pitchFamily="34" charset="0"/>
                <a:ea typeface="Calibri" panose="020F0502020204030204" pitchFamily="34" charset="0"/>
                <a:cs typeface="Calibri" panose="020F0502020204030204" pitchFamily="34" charset="0"/>
              </a:rPr>
              <a:t>barre-toi! »</a:t>
            </a:r>
          </a:p>
          <a:p>
            <a:r>
              <a:rPr lang="fr-BE" sz="2400" kern="100" dirty="0">
                <a:effectLst/>
                <a:latin typeface="Calibri" panose="020F0502020204030204" pitchFamily="34" charset="0"/>
                <a:ea typeface="Calibri" panose="020F0502020204030204" pitchFamily="34" charset="0"/>
                <a:cs typeface="Calibri" panose="020F0502020204030204" pitchFamily="34" charset="0"/>
              </a:rPr>
              <a:t>Après-midi :</a:t>
            </a:r>
          </a:p>
          <a:p>
            <a:pPr lvl="1"/>
            <a:r>
              <a:rPr lang="fr-BE" sz="1800" kern="100" dirty="0">
                <a:effectLst/>
                <a:latin typeface="Calibri" panose="020F0502020204030204" pitchFamily="34" charset="0"/>
                <a:ea typeface="Calibri" panose="020F0502020204030204" pitchFamily="34" charset="0"/>
                <a:cs typeface="Calibri" panose="020F0502020204030204" pitchFamily="34" charset="0"/>
              </a:rPr>
              <a:t>Volonté de modifier le format « habituel » de l’après-midi : sous-groupes allant de table en table pour découvrir 5 outils/services spécifiques sur la thématique</a:t>
            </a:r>
          </a:p>
          <a:p>
            <a:r>
              <a:rPr lang="fr-FR" sz="2400" kern="100" dirty="0">
                <a:latin typeface="Calibri" panose="020F0502020204030204" pitchFamily="34" charset="0"/>
                <a:ea typeface="Calibri" panose="020F0502020204030204" pitchFamily="34" charset="0"/>
                <a:cs typeface="Calibri" panose="020F0502020204030204" pitchFamily="34" charset="0"/>
              </a:rPr>
              <a:t>Envoi des </a:t>
            </a:r>
            <a:r>
              <a:rPr lang="fr-FR" sz="2400" kern="100" dirty="0" err="1">
                <a:latin typeface="Calibri" panose="020F0502020204030204" pitchFamily="34" charset="0"/>
                <a:ea typeface="Calibri" panose="020F0502020204030204" pitchFamily="34" charset="0"/>
                <a:cs typeface="Calibri" panose="020F0502020204030204" pitchFamily="34" charset="0"/>
              </a:rPr>
              <a:t>powerpoints</a:t>
            </a:r>
            <a:r>
              <a:rPr lang="fr-FR" sz="2400" kern="100" dirty="0">
                <a:latin typeface="Calibri" panose="020F0502020204030204" pitchFamily="34" charset="0"/>
                <a:ea typeface="Calibri" panose="020F0502020204030204" pitchFamily="34" charset="0"/>
                <a:cs typeface="Calibri" panose="020F0502020204030204" pitchFamily="34" charset="0"/>
              </a:rPr>
              <a:t> et ressources présentées lors de la journée</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r>
              <a:rPr lang="fr-BE" sz="2400" kern="100" dirty="0">
                <a:effectLst/>
                <a:latin typeface="Calibri" panose="020F0502020204030204" pitchFamily="34" charset="0"/>
                <a:ea typeface="Calibri" panose="020F0502020204030204" pitchFamily="34" charset="0"/>
                <a:cs typeface="Calibri" panose="020F0502020204030204" pitchFamily="34" charset="0"/>
              </a:rPr>
              <a:t>Evaluation positive par les </a:t>
            </a:r>
            <a:r>
              <a:rPr lang="fr-BE" sz="2400" kern="100" dirty="0" err="1">
                <a:effectLst/>
                <a:latin typeface="Calibri" panose="020F0502020204030204" pitchFamily="34" charset="0"/>
                <a:ea typeface="Calibri" panose="020F0502020204030204" pitchFamily="34" charset="0"/>
                <a:cs typeface="Calibri" panose="020F0502020204030204" pitchFamily="34" charset="0"/>
              </a:rPr>
              <a:t>participant.e.s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p>
        </p:txBody>
      </p:sp>
      <p:pic>
        <p:nvPicPr>
          <p:cNvPr id="6" name="Image 5" descr="Une image contenant texte, Police, Graphique, logo&#10;&#10;Description générée automatiquement">
            <a:extLst>
              <a:ext uri="{FF2B5EF4-FFF2-40B4-BE49-F238E27FC236}">
                <a16:creationId xmlns:a16="http://schemas.microsoft.com/office/drawing/2014/main" id="{AE0CA681-6185-AEB1-5C39-AD419C56A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
        <p:nvSpPr>
          <p:cNvPr id="4" name="ZoneTexte 3">
            <a:extLst>
              <a:ext uri="{FF2B5EF4-FFF2-40B4-BE49-F238E27FC236}">
                <a16:creationId xmlns:a16="http://schemas.microsoft.com/office/drawing/2014/main" id="{AC6848CB-65E9-C3C8-0481-AB66A5FC0917}"/>
              </a:ext>
            </a:extLst>
          </p:cNvPr>
          <p:cNvSpPr txBox="1"/>
          <p:nvPr/>
        </p:nvSpPr>
        <p:spPr>
          <a:xfrm>
            <a:off x="838200" y="1610093"/>
            <a:ext cx="9835662" cy="1077218"/>
          </a:xfrm>
          <a:prstGeom prst="rect">
            <a:avLst/>
          </a:prstGeom>
          <a:noFill/>
        </p:spPr>
        <p:txBody>
          <a:bodyPr wrap="square" rtlCol="0">
            <a:spAutoFit/>
          </a:bodyPr>
          <a:lstStyle/>
          <a:p>
            <a:pPr algn="ctr"/>
            <a:r>
              <a:rPr lang="fr-BE" sz="3200" dirty="0">
                <a:solidFill>
                  <a:srgbClr val="9966FF"/>
                </a:solidFill>
                <a:effectLst>
                  <a:outerShdw blurRad="38100" dist="38100" dir="2700000" algn="tl">
                    <a:srgbClr val="000000">
                      <a:alpha val="43137"/>
                    </a:srgbClr>
                  </a:outerShdw>
                </a:effectLst>
              </a:rPr>
              <a:t>T</a:t>
            </a:r>
            <a:r>
              <a:rPr lang="fr-BE" sz="3200" dirty="0">
                <a:solidFill>
                  <a:srgbClr val="9966FF"/>
                </a:solidFill>
                <a:effectLst>
                  <a:outerShdw blurRad="38100" dist="38100" dir="2700000" algn="tl">
                    <a:srgbClr val="000000">
                      <a:alpha val="43137"/>
                    </a:srgbClr>
                  </a:outerShdw>
                </a:effectLst>
                <a:ea typeface="+mn-ea"/>
                <a:cs typeface="+mn-cs"/>
              </a:rPr>
              <a:t>hématique des violences conjugales et intrafamiliales </a:t>
            </a:r>
          </a:p>
          <a:p>
            <a:pPr algn="ctr"/>
            <a:r>
              <a:rPr lang="fr-BE" sz="3200" dirty="0">
                <a:solidFill>
                  <a:srgbClr val="9966FF"/>
                </a:solidFill>
                <a:effectLst>
                  <a:outerShdw blurRad="38100" dist="38100" dir="2700000" algn="tl">
                    <a:srgbClr val="000000">
                      <a:alpha val="43137"/>
                    </a:srgbClr>
                  </a:outerShdw>
                </a:effectLst>
                <a:ea typeface="+mn-ea"/>
                <a:cs typeface="+mn-cs"/>
              </a:rPr>
              <a:t>17 </a:t>
            </a:r>
            <a:r>
              <a:rPr lang="fr-BE" sz="3200" dirty="0">
                <a:solidFill>
                  <a:srgbClr val="9966FF"/>
                </a:solidFill>
                <a:effectLst>
                  <a:outerShdw blurRad="38100" dist="38100" dir="2700000" algn="tl">
                    <a:srgbClr val="000000">
                      <a:alpha val="43137"/>
                    </a:srgbClr>
                  </a:outerShdw>
                </a:effectLst>
              </a:rPr>
              <a:t>juin 2024</a:t>
            </a:r>
            <a:endParaRPr lang="fr-BE"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458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E060656-1716-EAE2-1580-56E2AC452BCA}"/>
              </a:ext>
            </a:extLst>
          </p:cNvPr>
          <p:cNvSpPr>
            <a:spLocks noGrp="1"/>
          </p:cNvSpPr>
          <p:nvPr>
            <p:ph type="title"/>
          </p:nvPr>
        </p:nvSpPr>
        <p:spPr>
          <a:xfrm>
            <a:off x="561975" y="283714"/>
            <a:ext cx="10925175" cy="1161688"/>
          </a:xfrm>
        </p:spPr>
        <p:txBody>
          <a:bodyPr anchor="ctr">
            <a:noAutofit/>
          </a:bodyPr>
          <a:lstStyle/>
          <a:p>
            <a:r>
              <a:rPr lang="nl-BE" dirty="0">
                <a:solidFill>
                  <a:srgbClr val="9966FF"/>
                </a:solidFill>
                <a:ea typeface="+mn-ea"/>
                <a:cs typeface="+mn-cs"/>
              </a:rPr>
              <a:t>Formation pour les Coordinatrices.teurs de CPF</a:t>
            </a:r>
            <a:endParaRPr lang="en-US" dirty="0">
              <a:solidFill>
                <a:srgbClr val="9966FF"/>
              </a:solidFill>
              <a:ea typeface="+mn-ea"/>
              <a:cs typeface="+mn-cs"/>
            </a:endParaRPr>
          </a:p>
        </p:txBody>
      </p:sp>
      <p:sp>
        <p:nvSpPr>
          <p:cNvPr id="3" name="Espace réservé du contenu 2">
            <a:extLst>
              <a:ext uri="{FF2B5EF4-FFF2-40B4-BE49-F238E27FC236}">
                <a16:creationId xmlns:a16="http://schemas.microsoft.com/office/drawing/2014/main" id="{587A9171-C977-B1FB-A612-FDECA822D48B}"/>
              </a:ext>
            </a:extLst>
          </p:cNvPr>
          <p:cNvSpPr>
            <a:spLocks noGrp="1"/>
          </p:cNvSpPr>
          <p:nvPr>
            <p:ph idx="1"/>
          </p:nvPr>
        </p:nvSpPr>
        <p:spPr>
          <a:xfrm>
            <a:off x="473203" y="2012830"/>
            <a:ext cx="11322557" cy="4299069"/>
          </a:xfrm>
        </p:spPr>
        <p:txBody>
          <a:bodyPr numCol="2" anchor="ctr">
            <a:normAutofit/>
          </a:bodyPr>
          <a:lstStyle/>
          <a:p>
            <a:pPr marL="342900" lvl="0" indent="-342900">
              <a:spcAft>
                <a:spcPts val="800"/>
              </a:spcAft>
              <a:buFont typeface="Wingdings" panose="05000000000000000000" pitchFamily="2" charset="2"/>
              <a:buChar char=""/>
            </a:pPr>
            <a:r>
              <a:rPr lang="fr-FR" sz="1800" kern="100" dirty="0">
                <a:effectLst/>
                <a:latin typeface="Calibri" panose="020F0502020204030204" pitchFamily="34" charset="0"/>
                <a:ea typeface="Calibri" panose="020F0502020204030204" pitchFamily="34" charset="0"/>
                <a:cs typeface="Calibri" panose="020F0502020204030204" pitchFamily="34" charset="0"/>
              </a:rPr>
              <a:t>Subside, depuis 2021, suite à l’accord non-marchand 2018-2020, pour mettre en place un accompagnement pour les coordinations de nos CPF. </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Calibri" panose="020F0502020204030204" pitchFamily="34" charset="0"/>
              <a:buChar char="-"/>
            </a:pPr>
            <a:r>
              <a:rPr lang="fr-FR" sz="1800" kern="100" dirty="0">
                <a:latin typeface="Calibri" panose="020F0502020204030204" pitchFamily="34" charset="0"/>
                <a:ea typeface="Calibri" panose="020F0502020204030204" pitchFamily="34" charset="0"/>
                <a:cs typeface="Times New Roman" panose="02020603050405020304" pitchFamily="18" charset="0"/>
              </a:rPr>
              <a:t>4 objectifs clé pour cette formation : </a:t>
            </a:r>
          </a:p>
          <a:p>
            <a:pPr marL="800100" lvl="1" indent="-342900" algn="just">
              <a:lnSpc>
                <a:spcPct val="107000"/>
              </a:lnSpc>
              <a:buFont typeface="Calibri" panose="020F0502020204030204" pitchFamily="34" charset="0"/>
              <a:buChar char="-"/>
            </a:pPr>
            <a:r>
              <a:rPr lang="fr-FR" sz="1400" kern="100" dirty="0">
                <a:effectLst/>
                <a:latin typeface="Calibri" panose="020F0502020204030204" pitchFamily="34" charset="0"/>
                <a:ea typeface="Times New Roman" panose="02020603050405020304" pitchFamily="18" charset="0"/>
                <a:cs typeface="Times New Roman" panose="02020603050405020304" pitchFamily="18" charset="0"/>
              </a:rPr>
              <a:t>La mise en place d’espaces et de temps d’échanges de bonnes pratiques entre les </a:t>
            </a:r>
            <a:r>
              <a:rPr lang="fr-FR" sz="1400" kern="100" dirty="0" err="1">
                <a:effectLst/>
                <a:latin typeface="Calibri" panose="020F0502020204030204" pitchFamily="34" charset="0"/>
                <a:ea typeface="Times New Roman" panose="02020603050405020304" pitchFamily="18" charset="0"/>
                <a:cs typeface="Times New Roman" panose="02020603050405020304" pitchFamily="18" charset="0"/>
              </a:rPr>
              <a:t>coordinatrices·teurs</a:t>
            </a:r>
            <a:r>
              <a:rPr lang="fr-FR" sz="1400" kern="100" dirty="0">
                <a:effectLst/>
                <a:latin typeface="Calibri" panose="020F0502020204030204" pitchFamily="34" charset="0"/>
                <a:ea typeface="Times New Roman" panose="02020603050405020304" pitchFamily="18" charset="0"/>
                <a:cs typeface="Times New Roman" panose="02020603050405020304" pitchFamily="18" charset="0"/>
              </a:rPr>
              <a:t>, concernant le cadre spécifique de la gestion des équipes dans nos CPF ;</a:t>
            </a:r>
            <a:endParaRPr lang="en-US" sz="1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07000"/>
              </a:lnSpc>
              <a:buFont typeface="Calibri" panose="020F0502020204030204" pitchFamily="34" charset="0"/>
              <a:buChar char="-"/>
            </a:pPr>
            <a:r>
              <a:rPr lang="fr-FR" sz="1400" kern="100" dirty="0">
                <a:effectLst/>
                <a:latin typeface="Calibri" panose="020F0502020204030204" pitchFamily="34" charset="0"/>
                <a:ea typeface="Times New Roman" panose="02020603050405020304" pitchFamily="18" charset="0"/>
                <a:cs typeface="Times New Roman" panose="02020603050405020304" pitchFamily="18" charset="0"/>
              </a:rPr>
              <a:t>Le renouvellement des connaissances/compétences en gestion d’équipe (spécifique au secteur associatif) ;</a:t>
            </a:r>
            <a:endParaRPr lang="en-US" sz="1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07000"/>
              </a:lnSpc>
              <a:buFont typeface="Calibri" panose="020F0502020204030204" pitchFamily="34" charset="0"/>
              <a:buChar char="-"/>
            </a:pPr>
            <a:r>
              <a:rPr lang="fr-FR" sz="1400" kern="100" dirty="0">
                <a:effectLst/>
                <a:latin typeface="Calibri" panose="020F0502020204030204" pitchFamily="34" charset="0"/>
                <a:ea typeface="Times New Roman" panose="02020603050405020304" pitchFamily="18" charset="0"/>
                <a:cs typeface="Times New Roman" panose="02020603050405020304" pitchFamily="18" charset="0"/>
              </a:rPr>
              <a:t>Le travail en intelligence collective ; </a:t>
            </a:r>
            <a:endParaRPr lang="en-US" sz="1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07000"/>
              </a:lnSpc>
              <a:spcAft>
                <a:spcPts val="800"/>
              </a:spcAft>
              <a:buFont typeface="Calibri" panose="020F0502020204030204" pitchFamily="34" charset="0"/>
              <a:buChar char="-"/>
            </a:pPr>
            <a:r>
              <a:rPr lang="fr-FR" sz="1400" kern="100" dirty="0">
                <a:effectLst/>
                <a:latin typeface="Calibri" panose="020F0502020204030204" pitchFamily="34" charset="0"/>
                <a:ea typeface="Times New Roman" panose="02020603050405020304" pitchFamily="18" charset="0"/>
                <a:cs typeface="Times New Roman" panose="02020603050405020304" pitchFamily="18" charset="0"/>
              </a:rPr>
              <a:t>Le renforcement du « faire équipe » entre les différents responsables de centre.</a:t>
            </a:r>
            <a:endParaRPr lang="en-US" sz="1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fr-FR"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La formation s’est déroulée sur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deux journées complètes, en présentiel à Namur, le jeudi 27 juin et le vendredi 28 juin 2024.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latin typeface="Calibri" panose="020F0502020204030204" pitchFamily="34" charset="0"/>
                <a:ea typeface="Calibri" panose="020F0502020204030204" pitchFamily="34" charset="0"/>
                <a:cs typeface="Times New Roman" panose="02020603050405020304" pitchFamily="18" charset="0"/>
              </a:rPr>
              <a:t>Accompagnée par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la Promotion de la Santé et du Développement Durable (</a:t>
            </a:r>
            <a:r>
              <a:rPr lang="fr-F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PSDD</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en la personne de</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 Julie Jadot</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800" kern="100" dirty="0">
                <a:latin typeface="Calibri" panose="020F0502020204030204" pitchFamily="34" charset="0"/>
                <a:ea typeface="Calibri" panose="020F0502020204030204" pitchFamily="34" charset="0"/>
                <a:cs typeface="Times New Roman" panose="02020603050405020304" pitchFamily="18" charset="0"/>
              </a:rPr>
              <a:t>Evaluation positive des </a:t>
            </a:r>
            <a:r>
              <a:rPr lang="fr-FR" sz="1800" kern="100" dirty="0" err="1">
                <a:latin typeface="Calibri" panose="020F0502020204030204" pitchFamily="34" charset="0"/>
                <a:ea typeface="Calibri" panose="020F0502020204030204" pitchFamily="34" charset="0"/>
                <a:cs typeface="Times New Roman" panose="02020603050405020304" pitchFamily="18" charset="0"/>
              </a:rPr>
              <a:t>participant.e.s</a:t>
            </a:r>
            <a:r>
              <a:rPr lang="fr-FR" sz="1800" kern="100" dirty="0">
                <a:latin typeface="Calibri" panose="020F0502020204030204" pitchFamily="34" charset="0"/>
                <a:ea typeface="Calibri" panose="020F0502020204030204" pitchFamily="34" charset="0"/>
                <a:cs typeface="Times New Roman" panose="02020603050405020304" pitchFamily="18" charset="0"/>
              </a:rPr>
              <a:t> tant au niveau de la forme qu’au niveau du fond.</a:t>
            </a:r>
          </a:p>
          <a:p>
            <a:pPr>
              <a:lnSpc>
                <a:spcPct val="107000"/>
              </a:lnSpc>
              <a:spcAft>
                <a:spcPts val="800"/>
              </a:spcAft>
            </a:pP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Perspective 2025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consolider les compétences de coordination et le « faire équipe » avec Julie Jadot.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Une image contenant texte, Police, Graphique, logo&#10;&#10;Description générée automatiquement">
            <a:extLst>
              <a:ext uri="{FF2B5EF4-FFF2-40B4-BE49-F238E27FC236}">
                <a16:creationId xmlns:a16="http://schemas.microsoft.com/office/drawing/2014/main" id="{AE8CA467-5C6E-482A-EF57-3DAF61947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3938" y="6131686"/>
            <a:ext cx="1314859" cy="360426"/>
          </a:xfrm>
          <a:prstGeom prst="rect">
            <a:avLst/>
          </a:prstGeom>
        </p:spPr>
      </p:pic>
    </p:spTree>
    <p:extLst>
      <p:ext uri="{BB962C8B-B14F-4D97-AF65-F5344CB8AC3E}">
        <p14:creationId xmlns:p14="http://schemas.microsoft.com/office/powerpoint/2010/main" val="3495192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66038B1-98A6-ED38-710A-1E8C1F8E5D75}"/>
              </a:ext>
            </a:extLst>
          </p:cNvPr>
          <p:cNvSpPr>
            <a:spLocks noGrp="1"/>
          </p:cNvSpPr>
          <p:nvPr>
            <p:ph type="title"/>
          </p:nvPr>
        </p:nvSpPr>
        <p:spPr>
          <a:xfrm>
            <a:off x="761801" y="283714"/>
            <a:ext cx="9906799" cy="1161688"/>
          </a:xfrm>
        </p:spPr>
        <p:txBody>
          <a:bodyPr anchor="ctr">
            <a:normAutofit/>
          </a:bodyPr>
          <a:lstStyle/>
          <a:p>
            <a:r>
              <a:rPr lang="nl-BE" dirty="0" err="1">
                <a:solidFill>
                  <a:srgbClr val="9966FF"/>
                </a:solidFill>
              </a:rPr>
              <a:t>Formations</a:t>
            </a:r>
            <a:r>
              <a:rPr lang="nl-BE" dirty="0">
                <a:solidFill>
                  <a:srgbClr val="9966FF"/>
                </a:solidFill>
              </a:rPr>
              <a:t> pour les CPF - AC EVRAS </a:t>
            </a:r>
            <a:endParaRPr lang="en-US" dirty="0">
              <a:solidFill>
                <a:srgbClr val="9966FF"/>
              </a:solidFill>
            </a:endParaRPr>
          </a:p>
        </p:txBody>
      </p:sp>
      <p:sp>
        <p:nvSpPr>
          <p:cNvPr id="3" name="Espace réservé du contenu 2">
            <a:extLst>
              <a:ext uri="{FF2B5EF4-FFF2-40B4-BE49-F238E27FC236}">
                <a16:creationId xmlns:a16="http://schemas.microsoft.com/office/drawing/2014/main" id="{6F8D3B6B-D223-B741-5317-CDDF2C57909C}"/>
              </a:ext>
            </a:extLst>
          </p:cNvPr>
          <p:cNvSpPr>
            <a:spLocks noGrp="1"/>
          </p:cNvSpPr>
          <p:nvPr>
            <p:ph idx="1"/>
          </p:nvPr>
        </p:nvSpPr>
        <p:spPr>
          <a:xfrm>
            <a:off x="761801" y="1762100"/>
            <a:ext cx="10969951" cy="4806475"/>
          </a:xfrm>
        </p:spPr>
        <p:txBody>
          <a:bodyPr anchor="ctr">
            <a:normAutofit fontScale="62500" lnSpcReduction="20000"/>
          </a:bodyPr>
          <a:lstStyle/>
          <a:p>
            <a:pPr marL="0" indent="0">
              <a:spcAft>
                <a:spcPts val="800"/>
              </a:spcAft>
              <a:buNone/>
            </a:pPr>
            <a:endParaRPr lang="fr-FR" sz="1800" kern="100" dirty="0">
              <a:latin typeface="Calibri" panose="020F0502020204030204" pitchFamily="34" charset="0"/>
              <a:ea typeface="Calibri" panose="020F0502020204030204" pitchFamily="34" charset="0"/>
              <a:cs typeface="Calibri" panose="020F0502020204030204" pitchFamily="34" charset="0"/>
            </a:endParaRPr>
          </a:p>
          <a:p>
            <a:pPr marL="0" indent="0" algn="ctr">
              <a:spcAft>
                <a:spcPts val="800"/>
              </a:spcAft>
              <a:buNone/>
            </a:pPr>
            <a:r>
              <a:rPr lang="fr-FR" sz="33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Sofélia = reconnaissance automatique comme opératrice de formations EVRAS pour le secteur planning</a:t>
            </a:r>
            <a:endParaRPr lang="fr-FR" sz="3300" u="none" strike="noStrike"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endParaRPr lang="fr-FR" sz="1800" u="none" strike="noStrike" kern="100" dirty="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r>
              <a:rPr lang="fr-FR" sz="2900" b="1" kern="100" dirty="0">
                <a:latin typeface="Calibri" panose="020F0502020204030204" pitchFamily="34" charset="0"/>
                <a:cs typeface="Calibri" panose="020F0502020204030204" pitchFamily="34" charset="0"/>
              </a:rPr>
              <a:t>Organisation d’une formation de 6 jours </a:t>
            </a:r>
            <a:r>
              <a:rPr lang="fr-FR" sz="2900" kern="100" dirty="0">
                <a:latin typeface="Calibri" panose="020F0502020204030204" pitchFamily="34" charset="0"/>
                <a:cs typeface="Calibri" panose="020F0502020204030204" pitchFamily="34" charset="0"/>
              </a:rPr>
              <a:t>pour les nouvelles personnes engagées dans le cadre de l’accord de coopération EVRAS : </a:t>
            </a:r>
          </a:p>
          <a:p>
            <a:pPr>
              <a:spcAft>
                <a:spcPts val="800"/>
              </a:spcAft>
              <a:buFont typeface="Wingdings" panose="05000000000000000000" pitchFamily="2" charset="2"/>
              <a:buChar char="à"/>
            </a:pPr>
            <a:r>
              <a:rPr lang="fr-FR" sz="2900" kern="100" dirty="0">
                <a:latin typeface="Calibri" panose="020F0502020204030204" pitchFamily="34" charset="0"/>
                <a:cs typeface="Calibri" panose="020F0502020204030204" pitchFamily="34" charset="0"/>
              </a:rPr>
              <a:t> à Mons les 20, 21 novembre et 11, 12, 19, 20 décembre </a:t>
            </a:r>
          </a:p>
          <a:p>
            <a:pPr lvl="1">
              <a:spcAft>
                <a:spcPts val="800"/>
              </a:spcAft>
              <a:buFont typeface="Wingdings" panose="05000000000000000000" pitchFamily="2" charset="2"/>
              <a:buChar char="à"/>
            </a:pPr>
            <a:r>
              <a:rPr lang="fr-FR" sz="2500" kern="100" dirty="0">
                <a:latin typeface="Calibri" panose="020F0502020204030204" pitchFamily="34" charset="0"/>
                <a:cs typeface="Calibri" panose="020F0502020204030204" pitchFamily="34" charset="0"/>
              </a:rPr>
              <a:t>13 personnes formées</a:t>
            </a:r>
            <a:endParaRPr lang="fr-FR" sz="2900" kern="100" dirty="0">
              <a:latin typeface="Calibri" panose="020F0502020204030204" pitchFamily="34" charset="0"/>
              <a:cs typeface="Calibri" panose="020F0502020204030204" pitchFamily="34" charset="0"/>
            </a:endParaRPr>
          </a:p>
          <a:p>
            <a:pPr marL="0" indent="0">
              <a:spcAft>
                <a:spcPts val="800"/>
              </a:spcAft>
              <a:buNone/>
            </a:pPr>
            <a:r>
              <a:rPr lang="fr-FR" sz="2900" b="1" kern="100" dirty="0">
                <a:latin typeface="Calibri" panose="020F0502020204030204" pitchFamily="34" charset="0"/>
                <a:cs typeface="Calibri" panose="020F0502020204030204" pitchFamily="34" charset="0"/>
              </a:rPr>
              <a:t>Organisation de formation de 2 jours sur le public primaire ordinaire :</a:t>
            </a:r>
          </a:p>
          <a:p>
            <a:pPr marL="0" indent="0">
              <a:spcAft>
                <a:spcPts val="800"/>
              </a:spcAft>
              <a:buNone/>
            </a:pPr>
            <a:r>
              <a:rPr lang="fr-FR" sz="2900" kern="100" dirty="0">
                <a:latin typeface="Calibri" panose="020F0502020204030204" pitchFamily="34" charset="0"/>
                <a:cs typeface="Calibri" panose="020F0502020204030204" pitchFamily="34" charset="0"/>
                <a:sym typeface="Wingdings" panose="05000000000000000000" pitchFamily="2" charset="2"/>
              </a:rPr>
              <a:t> à Liège les 6 et 7 novembre</a:t>
            </a:r>
          </a:p>
          <a:p>
            <a:pPr marL="457200" lvl="1" indent="0">
              <a:spcAft>
                <a:spcPts val="800"/>
              </a:spcAft>
              <a:buNone/>
            </a:pPr>
            <a:r>
              <a:rPr lang="fr-FR" sz="2500" kern="100" dirty="0">
                <a:latin typeface="Calibri" panose="020F0502020204030204" pitchFamily="34" charset="0"/>
                <a:cs typeface="Calibri" panose="020F0502020204030204" pitchFamily="34" charset="0"/>
                <a:sym typeface="Wingdings" panose="05000000000000000000" pitchFamily="2" charset="2"/>
              </a:rPr>
              <a:t></a:t>
            </a:r>
            <a:r>
              <a:rPr lang="fr-FR" sz="2500" kern="100" dirty="0">
                <a:latin typeface="Calibri" panose="020F0502020204030204" pitchFamily="34" charset="0"/>
                <a:cs typeface="Calibri" panose="020F0502020204030204" pitchFamily="34" charset="0"/>
              </a:rPr>
              <a:t> 14 personnes formées</a:t>
            </a:r>
          </a:p>
          <a:p>
            <a:pPr marL="0" indent="0">
              <a:spcAft>
                <a:spcPts val="800"/>
              </a:spcAft>
              <a:buNone/>
            </a:pPr>
            <a:r>
              <a:rPr lang="fr-FR" sz="2900" kern="100" dirty="0">
                <a:latin typeface="Calibri" panose="020F0502020204030204" pitchFamily="34" charset="0"/>
                <a:cs typeface="Calibri" panose="020F0502020204030204" pitchFamily="34" charset="0"/>
                <a:sym typeface="Wingdings" panose="05000000000000000000" pitchFamily="2" charset="2"/>
              </a:rPr>
              <a:t> à Namur les 4 et 5 décembre</a:t>
            </a:r>
          </a:p>
          <a:p>
            <a:pPr marL="457200" lvl="1" indent="0">
              <a:spcAft>
                <a:spcPts val="800"/>
              </a:spcAft>
              <a:buNone/>
            </a:pPr>
            <a:r>
              <a:rPr lang="fr-FR" sz="2500" kern="100" dirty="0">
                <a:latin typeface="Calibri" panose="020F0502020204030204" pitchFamily="34" charset="0"/>
                <a:cs typeface="Calibri" panose="020F0502020204030204" pitchFamily="34" charset="0"/>
                <a:sym typeface="Wingdings" panose="05000000000000000000" pitchFamily="2" charset="2"/>
              </a:rPr>
              <a:t> 13 personnes formées </a:t>
            </a:r>
            <a:endParaRPr lang="fr-FR" sz="2500" kern="100" dirty="0">
              <a:latin typeface="Calibri" panose="020F0502020204030204" pitchFamily="34" charset="0"/>
              <a:cs typeface="Calibri" panose="020F0502020204030204" pitchFamily="34" charset="0"/>
            </a:endParaRPr>
          </a:p>
          <a:p>
            <a:pPr marL="0" indent="0">
              <a:buNone/>
            </a:pPr>
            <a:endParaRPr lang="en-US" sz="1600" dirty="0"/>
          </a:p>
        </p:txBody>
      </p:sp>
      <p:pic>
        <p:nvPicPr>
          <p:cNvPr id="4" name="Image 3" descr="Une image contenant texte, Police, Graphique, logo&#10;&#10;Description générée automatiquement">
            <a:extLst>
              <a:ext uri="{FF2B5EF4-FFF2-40B4-BE49-F238E27FC236}">
                <a16:creationId xmlns:a16="http://schemas.microsoft.com/office/drawing/2014/main" id="{E82CEDF6-443A-33EF-8A7D-BEA5CD991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83668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89D5D69-307E-4862-950C-1A7CC8A22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a:extLst>
              <a:ext uri="{FF2B5EF4-FFF2-40B4-BE49-F238E27FC236}">
                <a16:creationId xmlns:a16="http://schemas.microsoft.com/office/drawing/2014/main" id="{2100E061-779B-4006-BC39-114A057A7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Image 5" descr="Une image contenant habits, personne, plein air, Rébellion&#10;&#10;Le contenu généré par l’IA peut être incorrect.">
            <a:extLst>
              <a:ext uri="{FF2B5EF4-FFF2-40B4-BE49-F238E27FC236}">
                <a16:creationId xmlns:a16="http://schemas.microsoft.com/office/drawing/2014/main" id="{247B734E-0DE4-46CC-6727-91C0FB41C080}"/>
              </a:ext>
            </a:extLst>
          </p:cNvPr>
          <p:cNvPicPr>
            <a:picLocks noChangeAspect="1"/>
          </p:cNvPicPr>
          <p:nvPr/>
        </p:nvPicPr>
        <p:blipFill>
          <a:blip r:embed="rId2">
            <a:duotone>
              <a:schemeClr val="accent1">
                <a:shade val="45000"/>
                <a:satMod val="135000"/>
              </a:schemeClr>
              <a:prstClr val="white"/>
            </a:duotone>
            <a:alphaModFix amt="35000"/>
            <a:extLst>
              <a:ext uri="{28A0092B-C50C-407E-A947-70E740481C1C}">
                <a14:useLocalDpi xmlns:a14="http://schemas.microsoft.com/office/drawing/2010/main" val="0"/>
              </a:ext>
            </a:extLst>
          </a:blip>
          <a:srcRect t="9641" b="15359"/>
          <a:stretch>
            <a:fillRect/>
          </a:stretch>
        </p:blipFill>
        <p:spPr>
          <a:xfrm>
            <a:off x="20" y="10"/>
            <a:ext cx="12191981" cy="6857989"/>
          </a:xfrm>
          <a:prstGeom prst="rect">
            <a:avLst/>
          </a:prstGeom>
        </p:spPr>
      </p:pic>
      <p:sp>
        <p:nvSpPr>
          <p:cNvPr id="2" name="Titre 1">
            <a:extLst>
              <a:ext uri="{FF2B5EF4-FFF2-40B4-BE49-F238E27FC236}">
                <a16:creationId xmlns:a16="http://schemas.microsoft.com/office/drawing/2014/main" id="{607A345D-273B-B804-508F-00F87C31D529}"/>
              </a:ext>
            </a:extLst>
          </p:cNvPr>
          <p:cNvSpPr>
            <a:spLocks noGrp="1"/>
          </p:cNvSpPr>
          <p:nvPr>
            <p:ph type="title"/>
          </p:nvPr>
        </p:nvSpPr>
        <p:spPr>
          <a:xfrm>
            <a:off x="838200" y="698643"/>
            <a:ext cx="5243394" cy="5189746"/>
          </a:xfrm>
        </p:spPr>
        <p:txBody>
          <a:bodyPr anchor="t">
            <a:normAutofit/>
          </a:bodyPr>
          <a:lstStyle/>
          <a:p>
            <a:r>
              <a:rPr lang="nl-BE" sz="7400" dirty="0" err="1">
                <a:solidFill>
                  <a:srgbClr val="FFFFFF"/>
                </a:solidFill>
              </a:rPr>
              <a:t>Mobilisations</a:t>
            </a:r>
            <a:r>
              <a:rPr lang="nl-BE" sz="7400" dirty="0">
                <a:solidFill>
                  <a:srgbClr val="FFFFFF"/>
                </a:solidFill>
              </a:rPr>
              <a:t> et actions </a:t>
            </a:r>
            <a:r>
              <a:rPr lang="nl-BE" sz="7400" dirty="0" err="1">
                <a:solidFill>
                  <a:srgbClr val="FFFFFF"/>
                </a:solidFill>
              </a:rPr>
              <a:t>externes</a:t>
            </a:r>
            <a:r>
              <a:rPr lang="nl-BE" sz="7400" dirty="0">
                <a:solidFill>
                  <a:srgbClr val="FFFFFF"/>
                </a:solidFill>
              </a:rPr>
              <a:t> en 2024</a:t>
            </a:r>
            <a:endParaRPr lang="en-US" sz="7400" dirty="0">
              <a:solidFill>
                <a:srgbClr val="FFFFFF"/>
              </a:solidFill>
            </a:endParaRPr>
          </a:p>
        </p:txBody>
      </p:sp>
      <p:cxnSp>
        <p:nvCxnSpPr>
          <p:cNvPr id="35"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Espace réservé du contenu 2">
            <a:extLst>
              <a:ext uri="{FF2B5EF4-FFF2-40B4-BE49-F238E27FC236}">
                <a16:creationId xmlns:a16="http://schemas.microsoft.com/office/drawing/2014/main" id="{0A239887-E999-80FA-3E90-E6725B5D5F89}"/>
              </a:ext>
            </a:extLst>
          </p:cNvPr>
          <p:cNvGraphicFramePr>
            <a:graphicFrameLocks noGrp="1"/>
          </p:cNvGraphicFramePr>
          <p:nvPr>
            <p:ph idx="1"/>
            <p:extLst>
              <p:ext uri="{D42A27DB-BD31-4B8C-83A1-F6EECF244321}">
                <p14:modId xmlns:p14="http://schemas.microsoft.com/office/powerpoint/2010/main" val="644107076"/>
              </p:ext>
            </p:extLst>
          </p:nvPr>
        </p:nvGraphicFramePr>
        <p:xfrm>
          <a:off x="7229042" y="698643"/>
          <a:ext cx="4124758" cy="5301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4971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3C9736B9-3981-156F-AC7A-D91771FC5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693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EEBFF74-7E71-67EA-AA16-796657519BB9}"/>
              </a:ext>
            </a:extLst>
          </p:cNvPr>
          <p:cNvSpPr>
            <a:spLocks noGrp="1"/>
          </p:cNvSpPr>
          <p:nvPr>
            <p:ph type="title"/>
          </p:nvPr>
        </p:nvSpPr>
        <p:spPr>
          <a:xfrm>
            <a:off x="762001" y="762002"/>
            <a:ext cx="3071664" cy="1355034"/>
          </a:xfrm>
        </p:spPr>
        <p:txBody>
          <a:bodyPr anchor="t">
            <a:normAutofit/>
          </a:bodyPr>
          <a:lstStyle/>
          <a:p>
            <a:r>
              <a:rPr lang="nl-BE" dirty="0" err="1">
                <a:solidFill>
                  <a:srgbClr val="9966FF"/>
                </a:solidFill>
              </a:rPr>
              <a:t>Présence</a:t>
            </a:r>
            <a:r>
              <a:rPr lang="nl-BE" dirty="0">
                <a:solidFill>
                  <a:srgbClr val="9966FF"/>
                </a:solidFill>
              </a:rPr>
              <a:t> </a:t>
            </a:r>
            <a:r>
              <a:rPr lang="nl-BE" dirty="0" err="1">
                <a:solidFill>
                  <a:srgbClr val="9966FF"/>
                </a:solidFill>
              </a:rPr>
              <a:t>sur</a:t>
            </a:r>
            <a:r>
              <a:rPr lang="nl-BE" dirty="0">
                <a:solidFill>
                  <a:srgbClr val="9966FF"/>
                </a:solidFill>
              </a:rPr>
              <a:t> le web :</a:t>
            </a:r>
            <a:endParaRPr lang="en-US" sz="4000" dirty="0">
              <a:solidFill>
                <a:srgbClr val="9966FF"/>
              </a:solidFill>
            </a:endParaRPr>
          </a:p>
        </p:txBody>
      </p:sp>
      <p:sp>
        <p:nvSpPr>
          <p:cNvPr id="3" name="Espace réservé du contenu 2">
            <a:extLst>
              <a:ext uri="{FF2B5EF4-FFF2-40B4-BE49-F238E27FC236}">
                <a16:creationId xmlns:a16="http://schemas.microsoft.com/office/drawing/2014/main" id="{4F7B159B-4EDC-782B-FD48-DAF8895F46B1}"/>
              </a:ext>
            </a:extLst>
          </p:cNvPr>
          <p:cNvSpPr>
            <a:spLocks noGrp="1"/>
          </p:cNvSpPr>
          <p:nvPr>
            <p:ph idx="1"/>
          </p:nvPr>
        </p:nvSpPr>
        <p:spPr>
          <a:xfrm>
            <a:off x="5167401" y="988562"/>
            <a:ext cx="6262598" cy="5282452"/>
          </a:xfrm>
        </p:spPr>
        <p:txBody>
          <a:bodyPr anchor="t">
            <a:normAutofit/>
          </a:bodyPr>
          <a:lstStyle/>
          <a:p>
            <a:pPr marL="0" marR="141605" indent="0">
              <a:spcAft>
                <a:spcPts val="800"/>
              </a:spcAft>
              <a:buNone/>
              <a:tabLst>
                <a:tab pos="448945" algn="l"/>
              </a:tabLst>
            </a:pPr>
            <a:r>
              <a:rPr lang="fr-BE" sz="1800" b="1" i="1" kern="100" dirty="0">
                <a:effectLst/>
                <a:latin typeface="Calibri" panose="020F0502020204030204" pitchFamily="34" charset="0"/>
                <a:ea typeface="Calibri" panose="020F0502020204030204" pitchFamily="34" charset="0"/>
                <a:cs typeface="Calibri" panose="020F0502020204030204" pitchFamily="34" charset="0"/>
              </a:rPr>
              <a:t>Qui vient sur notre site ? </a:t>
            </a:r>
            <a:endParaRPr lang="en-US" sz="1800" b="1"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1605" lvl="0" indent="-342900">
              <a:spcAft>
                <a:spcPts val="800"/>
              </a:spcAft>
              <a:buFont typeface="Calibri" panose="020F0502020204030204" pitchFamily="34" charset="0"/>
              <a:buChar char="-"/>
              <a:tabLst>
                <a:tab pos="448945" algn="l"/>
              </a:tabLst>
            </a:pPr>
            <a:r>
              <a:rPr lang="fr-BE" sz="1800" kern="100" dirty="0">
                <a:latin typeface="Calibri" panose="020F0502020204030204" pitchFamily="34" charset="0"/>
                <a:ea typeface="Calibri" panose="020F0502020204030204" pitchFamily="34" charset="0"/>
                <a:cs typeface="Calibri" panose="020F0502020204030204" pitchFamily="34" charset="0"/>
              </a:rPr>
              <a:t>78</a:t>
            </a:r>
            <a:r>
              <a:rPr lang="fr-BE" sz="1800" kern="100" dirty="0">
                <a:effectLst/>
                <a:latin typeface="Calibri" panose="020F0502020204030204" pitchFamily="34" charset="0"/>
                <a:ea typeface="Calibri" panose="020F0502020204030204" pitchFamily="34" charset="0"/>
                <a:cs typeface="Calibri" panose="020F0502020204030204" pitchFamily="34" charset="0"/>
              </a:rPr>
              <a:t>.011 visites </a:t>
            </a:r>
            <a:r>
              <a:rPr lang="fr-BE" sz="1800" kern="100" dirty="0">
                <a:latin typeface="Calibri" panose="020F0502020204030204" pitchFamily="34" charset="0"/>
                <a:ea typeface="Calibri" panose="020F0502020204030204" pitchFamily="34" charset="0"/>
                <a:cs typeface="Calibri" panose="020F0502020204030204" pitchFamily="34" charset="0"/>
              </a:rPr>
              <a:t>en 2024</a:t>
            </a:r>
            <a:r>
              <a:rPr lang="fr-BE" sz="1800" kern="100" dirty="0">
                <a:effectLst/>
                <a:latin typeface="Calibri" panose="020F0502020204030204" pitchFamily="34" charset="0"/>
                <a:ea typeface="Calibri" panose="020F0502020204030204" pitchFamily="34" charset="0"/>
                <a:cs typeface="Calibri" panose="020F0502020204030204" pitchFamily="34" charset="0"/>
              </a:rPr>
              <a:t>.</a:t>
            </a:r>
          </a:p>
          <a:p>
            <a:pPr marL="342900" marR="141605" lvl="0" indent="-342900">
              <a:spcAft>
                <a:spcPts val="800"/>
              </a:spcAft>
              <a:buFont typeface="Calibri" panose="020F0502020204030204" pitchFamily="34" charset="0"/>
              <a:buChar char="-"/>
              <a:tabLst>
                <a:tab pos="448945" algn="l"/>
              </a:tabLst>
            </a:pPr>
            <a:r>
              <a:rPr lang="fr-BE" sz="1800" kern="100" dirty="0">
                <a:effectLst/>
                <a:latin typeface="Calibri" panose="020F0502020204030204" pitchFamily="34" charset="0"/>
                <a:ea typeface="Calibri" panose="020F0502020204030204" pitchFamily="34" charset="0"/>
                <a:cs typeface="Calibri" panose="020F0502020204030204" pitchFamily="34" charset="0"/>
              </a:rPr>
              <a:t>Des Belges (</a:t>
            </a:r>
            <a:r>
              <a:rPr lang="fr-BE" sz="1800" dirty="0">
                <a:effectLst/>
                <a:latin typeface="Calibri" panose="020F0502020204030204" pitchFamily="34" charset="0"/>
                <a:ea typeface="Calibri" panose="020F0502020204030204" pitchFamily="34" charset="0"/>
                <a:cs typeface="Times New Roman" panose="02020603050405020304" pitchFamily="18" charset="0"/>
              </a:rPr>
              <a:t>17.238</a:t>
            </a:r>
            <a:r>
              <a:rPr lang="fr-BE" sz="1800" kern="100" dirty="0">
                <a:effectLst/>
                <a:latin typeface="Calibri" panose="020F0502020204030204" pitchFamily="34" charset="0"/>
                <a:ea typeface="Calibri" panose="020F0502020204030204" pitchFamily="34" charset="0"/>
                <a:cs typeface="Calibri" panose="020F0502020204030204" pitchFamily="34" charset="0"/>
              </a:rPr>
              <a:t>) et des </a:t>
            </a:r>
            <a:r>
              <a:rPr lang="fr-BE" sz="1800" kern="100" dirty="0" err="1">
                <a:effectLst/>
                <a:latin typeface="Calibri" panose="020F0502020204030204" pitchFamily="34" charset="0"/>
                <a:ea typeface="Calibri" panose="020F0502020204030204" pitchFamily="34" charset="0"/>
                <a:cs typeface="Calibri" panose="020F0502020204030204" pitchFamily="34" charset="0"/>
              </a:rPr>
              <a:t>Français</a:t>
            </a:r>
            <a:r>
              <a:rPr lang="fr-BE" sz="1800" dirty="0" err="1">
                <a:effectLst/>
                <a:latin typeface="Calibri" panose="020F0502020204030204" pitchFamily="34" charset="0"/>
                <a:ea typeface="Calibri" panose="020F0502020204030204" pitchFamily="34" charset="0"/>
              </a:rPr>
              <a:t>·</a:t>
            </a:r>
            <a:r>
              <a:rPr lang="fr-BE" sz="1800" kern="100" dirty="0" err="1">
                <a:effectLst/>
                <a:latin typeface="Calibri" panose="020F0502020204030204" pitchFamily="34" charset="0"/>
                <a:ea typeface="Calibri" panose="020F0502020204030204" pitchFamily="34" charset="0"/>
                <a:cs typeface="Calibri" panose="020F0502020204030204" pitchFamily="34" charset="0"/>
              </a:rPr>
              <a:t>e</a:t>
            </a:r>
            <a:r>
              <a:rPr lang="fr-BE" sz="1800" dirty="0" err="1">
                <a:effectLst/>
                <a:latin typeface="Calibri" panose="020F0502020204030204" pitchFamily="34" charset="0"/>
                <a:ea typeface="Calibri" panose="020F0502020204030204" pitchFamily="34" charset="0"/>
              </a:rPr>
              <a:t>·</a:t>
            </a:r>
            <a:r>
              <a:rPr lang="fr-BE" sz="1800" kern="100" dirty="0" err="1">
                <a:effectLst/>
                <a:latin typeface="Calibri" panose="020F0502020204030204" pitchFamily="34" charset="0"/>
                <a:ea typeface="Calibri" panose="020F0502020204030204" pitchFamily="34" charset="0"/>
                <a:cs typeface="Calibri" panose="020F0502020204030204" pitchFamily="34" charset="0"/>
              </a:rPr>
              <a:t>s</a:t>
            </a:r>
            <a:r>
              <a:rPr lang="fr-BE" sz="1800" kern="100" dirty="0">
                <a:effectLst/>
                <a:latin typeface="Calibri" panose="020F0502020204030204" pitchFamily="34" charset="0"/>
                <a:ea typeface="Calibri" panose="020F0502020204030204" pitchFamily="34" charset="0"/>
                <a:cs typeface="Calibri" panose="020F0502020204030204" pitchFamily="34" charset="0"/>
              </a:rPr>
              <a:t> (</a:t>
            </a:r>
            <a:r>
              <a:rPr lang="fr-BE" sz="1800" dirty="0">
                <a:effectLst/>
                <a:latin typeface="Calibri" panose="020F0502020204030204" pitchFamily="34" charset="0"/>
                <a:ea typeface="Calibri" panose="020F0502020204030204" pitchFamily="34" charset="0"/>
                <a:cs typeface="Times New Roman" panose="02020603050405020304" pitchFamily="18" charset="0"/>
              </a:rPr>
              <a:t>17.675</a:t>
            </a:r>
            <a:r>
              <a:rPr lang="fr-BE"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141605" indent="0">
              <a:spcAft>
                <a:spcPts val="800"/>
              </a:spcAft>
              <a:buNone/>
              <a:tabLst>
                <a:tab pos="448945" algn="l"/>
              </a:tabLst>
            </a:pPr>
            <a:r>
              <a:rPr lang="fr-BE" sz="1800" b="1" i="1" kern="100" dirty="0">
                <a:effectLst/>
                <a:latin typeface="Calibri" panose="020F0502020204030204" pitchFamily="34" charset="0"/>
                <a:ea typeface="Calibri" panose="020F0502020204030204" pitchFamily="34" charset="0"/>
                <a:cs typeface="Calibri" panose="020F0502020204030204" pitchFamily="34" charset="0"/>
              </a:rPr>
              <a:t>Comment ? </a:t>
            </a:r>
            <a:endParaRPr lang="en-US" sz="1800" b="1"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1605" lvl="0" indent="-342900">
              <a:spcAft>
                <a:spcPts val="800"/>
              </a:spcAft>
              <a:buFont typeface="Calibri" panose="020F0502020204030204" pitchFamily="34" charset="0"/>
              <a:buChar char="-"/>
              <a:tabLst>
                <a:tab pos="448945" algn="l"/>
              </a:tabLst>
            </a:pPr>
            <a:r>
              <a:rPr lang="fr-BE" sz="1800" kern="100" dirty="0">
                <a:effectLst/>
                <a:latin typeface="Calibri" panose="020F0502020204030204" pitchFamily="34" charset="0"/>
                <a:ea typeface="Calibri" panose="020F0502020204030204" pitchFamily="34" charset="0"/>
                <a:cs typeface="Calibri" panose="020F0502020204030204" pitchFamily="34" charset="0"/>
              </a:rPr>
              <a:t>Majoritairement via leur smartphone (</a:t>
            </a:r>
            <a:r>
              <a:rPr lang="fr-BE" sz="1800" dirty="0">
                <a:effectLst/>
                <a:latin typeface="Calibri" panose="020F0502020204030204" pitchFamily="34" charset="0"/>
                <a:ea typeface="Calibri" panose="020F0502020204030204" pitchFamily="34" charset="0"/>
                <a:cs typeface="Times New Roman" panose="02020603050405020304" pitchFamily="18" charset="0"/>
              </a:rPr>
              <a:t>31.951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visiteuses</a:t>
            </a:r>
            <a:r>
              <a:rPr lang="fr-BE" sz="1800" dirty="0" err="1">
                <a:effectLst/>
                <a:latin typeface="Calibri" panose="020F0502020204030204" pitchFamily="34" charset="0"/>
                <a:ea typeface="Calibri" panose="020F0502020204030204" pitchFamily="34" charset="0"/>
              </a:rPr>
              <a:t>·teu</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rs</a:t>
            </a:r>
            <a:r>
              <a:rPr lang="fr-BE" sz="1800" kern="100" dirty="0">
                <a:effectLst/>
                <a:latin typeface="Calibri" panose="020F0502020204030204" pitchFamily="34" charset="0"/>
                <a:ea typeface="Calibri" panose="020F0502020204030204" pitchFamily="34" charset="0"/>
                <a:cs typeface="Calibri" panose="020F0502020204030204" pitchFamily="34" charset="0"/>
              </a:rPr>
              <a:t>), puis l’ordinateur (</a:t>
            </a:r>
            <a:r>
              <a:rPr lang="fr-BE" sz="1800" dirty="0">
                <a:effectLst/>
                <a:latin typeface="Calibri" panose="020F0502020204030204" pitchFamily="34" charset="0"/>
                <a:ea typeface="Calibri" panose="020F0502020204030204" pitchFamily="34" charset="0"/>
                <a:cs typeface="Times New Roman" panose="02020603050405020304" pitchFamily="18" charset="0"/>
              </a:rPr>
              <a:t>7.168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visiteuses</a:t>
            </a:r>
            <a:r>
              <a:rPr lang="fr-BE" sz="1800" dirty="0" err="1">
                <a:effectLst/>
                <a:latin typeface="Calibri" panose="020F0502020204030204" pitchFamily="34" charset="0"/>
                <a:ea typeface="Calibri" panose="020F0502020204030204" pitchFamily="34" charset="0"/>
              </a:rPr>
              <a:t>·teur</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s</a:t>
            </a:r>
            <a:r>
              <a:rPr lang="fr-BE"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141605" indent="0">
              <a:spcAft>
                <a:spcPts val="800"/>
              </a:spcAft>
              <a:buNone/>
              <a:tabLst>
                <a:tab pos="448945" algn="l"/>
              </a:tabLst>
            </a:pPr>
            <a:r>
              <a:rPr lang="fr-BE" sz="1800" b="1" i="1" kern="100" dirty="0">
                <a:effectLst/>
                <a:latin typeface="Calibri" panose="020F0502020204030204" pitchFamily="34" charset="0"/>
                <a:ea typeface="Calibri" panose="020F0502020204030204" pitchFamily="34" charset="0"/>
                <a:cs typeface="Calibri" panose="020F0502020204030204" pitchFamily="34" charset="0"/>
              </a:rPr>
              <a:t>Pour quoi ? </a:t>
            </a:r>
            <a:endParaRPr lang="en-US" sz="1800" b="1"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1605" lvl="0" indent="-342900">
              <a:spcAft>
                <a:spcPts val="800"/>
              </a:spcAft>
              <a:buFont typeface="Calibri" panose="020F0502020204030204" pitchFamily="34" charset="0"/>
              <a:buChar char="-"/>
              <a:tabLst>
                <a:tab pos="448945" algn="l"/>
              </a:tabLst>
            </a:pPr>
            <a:r>
              <a:rPr lang="fr-BE" sz="1800" kern="100" dirty="0">
                <a:effectLst/>
                <a:latin typeface="Calibri" panose="020F0502020204030204" pitchFamily="34" charset="0"/>
                <a:ea typeface="Calibri" panose="020F0502020204030204" pitchFamily="34" charset="0"/>
                <a:cs typeface="Calibri" panose="020F0502020204030204" pitchFamily="34" charset="0"/>
              </a:rPr>
              <a:t>TOP 5 des pages les plus consultées en 2024</a:t>
            </a:r>
            <a:r>
              <a:rPr lang="fr-BE" sz="1800" kern="100" dirty="0">
                <a:latin typeface="Calibri" panose="020F0502020204030204" pitchFamily="34" charset="0"/>
                <a:ea typeface="Calibri" panose="020F0502020204030204" pitchFamily="34" charset="0"/>
                <a:cs typeface="Calibri" panose="020F0502020204030204" pitchFamily="34" charset="0"/>
              </a:rPr>
              <a:t> </a:t>
            </a:r>
            <a:r>
              <a:rPr lang="fr-BE" sz="1800" kern="100" dirty="0">
                <a:effectLst/>
                <a:latin typeface="Calibri" panose="020F0502020204030204" pitchFamily="34" charset="0"/>
                <a:ea typeface="Calibri" panose="020F0502020204030204" pitchFamily="34" charset="0"/>
                <a:cs typeface="Calibri" panose="020F0502020204030204" pitchFamily="34" charset="0"/>
              </a:rPr>
              <a:t>: « LGBTQIA+ », « Avortement », la page d’accueil du site, « Nos Centres » et « Le CPF Willy Peers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fr-FR" sz="1800" b="1" i="1" kern="100" dirty="0">
                <a:effectLst/>
                <a:latin typeface="Calibri" panose="020F0502020204030204" pitchFamily="34" charset="0"/>
                <a:ea typeface="Calibri" panose="020F0502020204030204" pitchFamily="34" charset="0"/>
                <a:cs typeface="Calibri" panose="020F0502020204030204" pitchFamily="34" charset="0"/>
              </a:rPr>
              <a:t>Quoi de neuf sur notre site ? </a:t>
            </a:r>
            <a:endParaRPr lang="en-US" sz="1800" b="1"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Calibri" panose="020F0502020204030204" pitchFamily="34" charset="0"/>
              <a:buChar char="-"/>
            </a:pPr>
            <a:r>
              <a:rPr lang="fr-FR" sz="1800" kern="100" dirty="0">
                <a:latin typeface="Calibri" panose="020F0502020204030204" pitchFamily="34" charset="0"/>
                <a:ea typeface="Calibri" panose="020F0502020204030204" pitchFamily="34" charset="0"/>
                <a:cs typeface="Calibri" panose="020F0502020204030204" pitchFamily="34" charset="0"/>
              </a:rPr>
              <a:t>L’entièreté du d</a:t>
            </a:r>
            <a:r>
              <a:rPr lang="fr-FR" sz="1800" kern="100" dirty="0">
                <a:effectLst/>
                <a:latin typeface="Calibri" panose="020F0502020204030204" pitchFamily="34" charset="0"/>
                <a:ea typeface="Calibri" panose="020F0502020204030204" pitchFamily="34" charset="0"/>
                <a:cs typeface="Calibri" panose="020F0502020204030204" pitchFamily="34" charset="0"/>
              </a:rPr>
              <a:t>ossier thématique « Violences sexuelles » a été retravaillée et réactualisée. </a:t>
            </a:r>
          </a:p>
        </p:txBody>
      </p:sp>
      <p:pic>
        <p:nvPicPr>
          <p:cNvPr id="9" name="Image 8" descr="Une image contenant texte, Police, Graphique, logo&#10;&#10;Description générée automatiquement">
            <a:extLst>
              <a:ext uri="{FF2B5EF4-FFF2-40B4-BE49-F238E27FC236}">
                <a16:creationId xmlns:a16="http://schemas.microsoft.com/office/drawing/2014/main" id="{A26014B0-632F-81AF-2AD2-0A3591962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609" y="6090801"/>
            <a:ext cx="1314859" cy="360426"/>
          </a:xfrm>
          <a:prstGeom prst="rect">
            <a:avLst/>
          </a:prstGeom>
        </p:spPr>
      </p:pic>
      <p:sp>
        <p:nvSpPr>
          <p:cNvPr id="4" name="ZoneTexte 3">
            <a:extLst>
              <a:ext uri="{FF2B5EF4-FFF2-40B4-BE49-F238E27FC236}">
                <a16:creationId xmlns:a16="http://schemas.microsoft.com/office/drawing/2014/main" id="{FB6F106F-5EE0-942D-1EB0-F000CCB79547}"/>
              </a:ext>
            </a:extLst>
          </p:cNvPr>
          <p:cNvSpPr txBox="1"/>
          <p:nvPr/>
        </p:nvSpPr>
        <p:spPr>
          <a:xfrm>
            <a:off x="4969565" y="248479"/>
            <a:ext cx="6593903" cy="646331"/>
          </a:xfrm>
          <a:prstGeom prst="rect">
            <a:avLst/>
          </a:prstGeom>
          <a:noFill/>
        </p:spPr>
        <p:txBody>
          <a:bodyPr wrap="square" rtlCol="0">
            <a:spAutoFit/>
          </a:bodyPr>
          <a:lstStyle/>
          <a:p>
            <a:r>
              <a:rPr lang="nl-BE" sz="3600" dirty="0">
                <a:solidFill>
                  <a:srgbClr val="9966FF"/>
                </a:solidFill>
                <a:latin typeface="+mj-lt"/>
                <a:ea typeface="+mj-ea"/>
                <a:cs typeface="+mj-cs"/>
              </a:rPr>
              <a:t>Le Site Internet : www.sofélia.be</a:t>
            </a:r>
            <a:endParaRPr lang="fr-BE" sz="3600" dirty="0">
              <a:solidFill>
                <a:srgbClr val="9966FF"/>
              </a:solidFill>
              <a:latin typeface="+mj-lt"/>
              <a:ea typeface="+mj-ea"/>
              <a:cs typeface="+mj-cs"/>
            </a:endParaRPr>
          </a:p>
        </p:txBody>
      </p:sp>
      <p:sp>
        <p:nvSpPr>
          <p:cNvPr id="5" name="ZoneTexte 4">
            <a:extLst>
              <a:ext uri="{FF2B5EF4-FFF2-40B4-BE49-F238E27FC236}">
                <a16:creationId xmlns:a16="http://schemas.microsoft.com/office/drawing/2014/main" id="{A5F8E57F-BBC2-D0AD-96EB-C549E1D55E28}"/>
              </a:ext>
            </a:extLst>
          </p:cNvPr>
          <p:cNvSpPr txBox="1"/>
          <p:nvPr/>
        </p:nvSpPr>
        <p:spPr>
          <a:xfrm>
            <a:off x="762001" y="2117036"/>
            <a:ext cx="3071664" cy="2585323"/>
          </a:xfrm>
          <a:prstGeom prst="rect">
            <a:avLst/>
          </a:prstGeom>
          <a:noFill/>
        </p:spPr>
        <p:txBody>
          <a:bodyPr wrap="square" rtlCol="0">
            <a:spAutoFit/>
          </a:bodyPr>
          <a:lstStyle/>
          <a:p>
            <a:r>
              <a:rPr lang="fr-BE" dirty="0"/>
              <a:t>3 sites logés au sein de notre site Internet Sofélia.be : </a:t>
            </a:r>
          </a:p>
          <a:p>
            <a:pPr marL="285750" indent="-285750">
              <a:buFontTx/>
              <a:buChar char="-"/>
            </a:pPr>
            <a:r>
              <a:rPr lang="fr-BE" dirty="0"/>
              <a:t>jeveuxavorter.be</a:t>
            </a:r>
          </a:p>
          <a:p>
            <a:pPr marL="285750" indent="-285750">
              <a:buFontTx/>
              <a:buChar char="-"/>
            </a:pPr>
            <a:r>
              <a:rPr lang="fr-BE" dirty="0"/>
              <a:t>infoviolencessexuelles.be</a:t>
            </a:r>
          </a:p>
          <a:p>
            <a:pPr marL="285750" indent="-285750">
              <a:buFontTx/>
              <a:buChar char="-"/>
            </a:pPr>
            <a:r>
              <a:rPr lang="fr-BE" dirty="0"/>
              <a:t>stopviolenceconjugale.be</a:t>
            </a:r>
          </a:p>
          <a:p>
            <a:pPr marL="285750" indent="-285750">
              <a:buFontTx/>
              <a:buChar char="-"/>
            </a:pPr>
            <a:endParaRPr lang="fr-BE" dirty="0"/>
          </a:p>
          <a:p>
            <a:r>
              <a:rPr lang="fr-BE" dirty="0"/>
              <a:t>1 site propre: </a:t>
            </a:r>
          </a:p>
          <a:p>
            <a:pPr marL="285750" indent="-285750">
              <a:buFontTx/>
              <a:buChar char="-"/>
            </a:pPr>
            <a:r>
              <a:rPr lang="fr-BE" dirty="0"/>
              <a:t>Memepasvrai.be</a:t>
            </a:r>
          </a:p>
          <a:p>
            <a:endParaRPr lang="fr-BE" dirty="0"/>
          </a:p>
        </p:txBody>
      </p:sp>
    </p:spTree>
    <p:extLst>
      <p:ext uri="{BB962C8B-B14F-4D97-AF65-F5344CB8AC3E}">
        <p14:creationId xmlns:p14="http://schemas.microsoft.com/office/powerpoint/2010/main" val="2405062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3C9736B9-3981-156F-AC7A-D91771FC5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693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EEBFF74-7E71-67EA-AA16-796657519BB9}"/>
              </a:ext>
            </a:extLst>
          </p:cNvPr>
          <p:cNvSpPr>
            <a:spLocks noGrp="1"/>
          </p:cNvSpPr>
          <p:nvPr>
            <p:ph type="title"/>
          </p:nvPr>
        </p:nvSpPr>
        <p:spPr>
          <a:xfrm>
            <a:off x="762001" y="762001"/>
            <a:ext cx="3071664" cy="5282453"/>
          </a:xfrm>
        </p:spPr>
        <p:txBody>
          <a:bodyPr anchor="t">
            <a:normAutofit/>
          </a:bodyPr>
          <a:lstStyle/>
          <a:p>
            <a:r>
              <a:rPr lang="nl-BE">
                <a:solidFill>
                  <a:srgbClr val="9966FF"/>
                </a:solidFill>
              </a:rPr>
              <a:t>Présence sur les réseaux sociaux : </a:t>
            </a:r>
            <a:br>
              <a:rPr lang="nl-BE">
                <a:solidFill>
                  <a:srgbClr val="9966FF"/>
                </a:solidFill>
              </a:rPr>
            </a:br>
            <a:r>
              <a:rPr lang="nl-BE">
                <a:solidFill>
                  <a:srgbClr val="9966FF"/>
                </a:solidFill>
              </a:rPr>
              <a:t>Facebook</a:t>
            </a:r>
            <a:endParaRPr lang="en-US" dirty="0">
              <a:solidFill>
                <a:srgbClr val="9966FF"/>
              </a:solidFill>
            </a:endParaRPr>
          </a:p>
        </p:txBody>
      </p:sp>
      <p:sp>
        <p:nvSpPr>
          <p:cNvPr id="3" name="Espace réservé du contenu 2">
            <a:extLst>
              <a:ext uri="{FF2B5EF4-FFF2-40B4-BE49-F238E27FC236}">
                <a16:creationId xmlns:a16="http://schemas.microsoft.com/office/drawing/2014/main" id="{4F7B159B-4EDC-782B-FD48-DAF8895F46B1}"/>
              </a:ext>
            </a:extLst>
          </p:cNvPr>
          <p:cNvSpPr>
            <a:spLocks noGrp="1"/>
          </p:cNvSpPr>
          <p:nvPr>
            <p:ph idx="1"/>
          </p:nvPr>
        </p:nvSpPr>
        <p:spPr>
          <a:xfrm>
            <a:off x="5300870" y="762002"/>
            <a:ext cx="6262598" cy="5675374"/>
          </a:xfrm>
        </p:spPr>
        <p:txBody>
          <a:bodyPr anchor="t">
            <a:normAutofit lnSpcReduction="10000"/>
          </a:bodyPr>
          <a:lstStyle/>
          <a:p>
            <a:pPr marL="0" marR="141605" indent="0">
              <a:spcAft>
                <a:spcPts val="800"/>
              </a:spcAft>
              <a:buNone/>
              <a:tabLst>
                <a:tab pos="448945" algn="l"/>
              </a:tabLst>
            </a:pPr>
            <a:r>
              <a:rPr lang="fr-BE" sz="2000" b="1" i="1" kern="100" dirty="0">
                <a:effectLst/>
                <a:latin typeface="Calibri" panose="020F0502020204030204" pitchFamily="34" charset="0"/>
                <a:ea typeface="Calibri" panose="020F0502020204030204" pitchFamily="34" charset="0"/>
                <a:cs typeface="Calibri" panose="020F0502020204030204" pitchFamily="34" charset="0"/>
              </a:rPr>
              <a:t>Ce qu’on publie (une publication min par jour) </a:t>
            </a:r>
            <a:r>
              <a:rPr lang="fr-BE" sz="2000" kern="100" dirty="0">
                <a:effectLst/>
                <a:latin typeface="Calibri" panose="020F0502020204030204" pitchFamily="34" charset="0"/>
                <a:ea typeface="Calibri" panose="020F0502020204030204" pitchFamily="34" charset="0"/>
                <a:cs typeface="Calibri" panose="020F0502020204030204" pitchFamily="34" charset="0"/>
              </a:rPr>
              <a:t>: des actualités, nos projets, les projets et activités des CPF Soralia-Solidaris, des publications des structures partenaires…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141605" indent="0">
              <a:spcAft>
                <a:spcPts val="800"/>
              </a:spcAft>
              <a:buNone/>
              <a:tabLst>
                <a:tab pos="448945" algn="l"/>
              </a:tabLst>
            </a:pPr>
            <a:r>
              <a:rPr lang="fr-BE" sz="2000" b="1" i="1" kern="100" dirty="0">
                <a:effectLst/>
                <a:latin typeface="Calibri" panose="020F0502020204030204" pitchFamily="34" charset="0"/>
                <a:ea typeface="Calibri" panose="020F0502020204030204" pitchFamily="34" charset="0"/>
                <a:cs typeface="Calibri" panose="020F0502020204030204" pitchFamily="34" charset="0"/>
              </a:rPr>
              <a:t>2024 en quelques chiffres </a:t>
            </a:r>
            <a:r>
              <a:rPr lang="fr-BE" sz="2000" b="1"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1605" lvl="0" indent="-342900">
              <a:buFont typeface="Calibri" panose="020F0502020204030204" pitchFamily="34" charset="0"/>
              <a:buChar char="-"/>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Sur nos 3.871</a:t>
            </a:r>
            <a:r>
              <a:rPr lang="fr-BE" sz="2000" kern="100" dirty="0">
                <a:latin typeface="Calibri" panose="020F0502020204030204" pitchFamily="34" charset="0"/>
                <a:ea typeface="Calibri" panose="020F0502020204030204" pitchFamily="34" charset="0"/>
                <a:cs typeface="Calibri" panose="020F0502020204030204" pitchFamily="34" charset="0"/>
              </a:rPr>
              <a:t> </a:t>
            </a:r>
            <a:r>
              <a:rPr lang="fr-BE" sz="2000" kern="100" dirty="0" err="1">
                <a:effectLst/>
                <a:latin typeface="Calibri" panose="020F0502020204030204" pitchFamily="34" charset="0"/>
                <a:ea typeface="Calibri" panose="020F0502020204030204" pitchFamily="34" charset="0"/>
                <a:cs typeface="Calibri" panose="020F0502020204030204" pitchFamily="34" charset="0"/>
              </a:rPr>
              <a:t>abonné·e·s</a:t>
            </a:r>
            <a:r>
              <a:rPr lang="fr-BE" sz="2000" kern="100" dirty="0">
                <a:effectLst/>
                <a:latin typeface="Calibri" panose="020F0502020204030204" pitchFamily="34" charset="0"/>
                <a:ea typeface="Calibri" panose="020F0502020204030204" pitchFamily="34" charset="0"/>
                <a:cs typeface="Calibri" panose="020F0502020204030204" pitchFamily="34" charset="0"/>
              </a:rPr>
              <a:t>, majoritairement des 25-44 ans dont 82% de femmes.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1605" lvl="0" indent="-342900">
              <a:buFont typeface="Calibri" panose="020F0502020204030204" pitchFamily="34" charset="0"/>
              <a:buChar char="-"/>
              <a:tabLst>
                <a:tab pos="448945" algn="l"/>
              </a:tabLst>
            </a:pPr>
            <a:r>
              <a:rPr lang="fr-BE" sz="2000" kern="100" dirty="0">
                <a:latin typeface="Calibri" panose="020F0502020204030204" pitchFamily="34" charset="0"/>
                <a:ea typeface="Calibri" panose="020F0502020204030204" pitchFamily="34" charset="0"/>
                <a:cs typeface="Calibri" panose="020F0502020204030204" pitchFamily="34" charset="0"/>
              </a:rPr>
              <a:t>67</a:t>
            </a:r>
            <a:r>
              <a:rPr lang="fr-BE" sz="2000" kern="100" dirty="0">
                <a:effectLst/>
                <a:latin typeface="Calibri" panose="020F0502020204030204" pitchFamily="34" charset="0"/>
                <a:ea typeface="Calibri" panose="020F0502020204030204" pitchFamily="34" charset="0"/>
                <a:cs typeface="Calibri" panose="020F0502020204030204" pitchFamily="34" charset="0"/>
              </a:rPr>
              <a:t> mentions « J’aime » supplémentaires en 2024 par rapport à 2023.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1605" lvl="0" indent="-342900">
              <a:spcAft>
                <a:spcPts val="800"/>
              </a:spcAft>
              <a:buFont typeface="Calibri" panose="020F0502020204030204" pitchFamily="34" charset="0"/>
              <a:buChar char="-"/>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5.233 consultations (chiffre quasi similaire à 2023), soit une moyenne d’environ 14 visites par jour.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141605" indent="0">
              <a:spcAft>
                <a:spcPts val="800"/>
              </a:spcAft>
              <a:buNone/>
              <a:tabLst>
                <a:tab pos="448945" algn="l"/>
              </a:tabLst>
            </a:pPr>
            <a:r>
              <a:rPr lang="fr-BE" sz="2000" b="1" i="1" kern="100" dirty="0">
                <a:effectLst/>
                <a:latin typeface="Calibri" panose="020F0502020204030204" pitchFamily="34" charset="0"/>
                <a:ea typeface="Calibri" panose="020F0502020204030204" pitchFamily="34" charset="0"/>
                <a:cs typeface="Calibri" panose="020F0502020204030204" pitchFamily="34" charset="0"/>
              </a:rPr>
              <a:t>Ce qui fonctionne </a:t>
            </a:r>
            <a:r>
              <a:rPr lang="fr-BE" sz="2000" kern="100" dirty="0">
                <a:effectLst/>
                <a:latin typeface="Calibri" panose="020F0502020204030204" pitchFamily="34" charset="0"/>
                <a:ea typeface="Calibri" panose="020F0502020204030204" pitchFamily="34" charset="0"/>
                <a:cs typeface="Calibri" panose="020F0502020204030204" pitchFamily="34" charset="0"/>
              </a:rPr>
              <a:t>: les contenus propres, les images publiées lors de la présence à des mobilisations, la publication des offres d’emplois (CPF + Sofélia).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141605" indent="0">
              <a:spcAft>
                <a:spcPts val="800"/>
              </a:spcAft>
              <a:buNone/>
              <a:tabLst>
                <a:tab pos="448945" algn="l"/>
              </a:tabLst>
            </a:pPr>
            <a:r>
              <a:rPr lang="fr-BE" sz="2000" b="1" i="1" kern="100" dirty="0">
                <a:effectLst/>
                <a:latin typeface="Calibri" panose="020F0502020204030204" pitchFamily="34" charset="0"/>
                <a:ea typeface="Calibri" panose="020F0502020204030204" pitchFamily="34" charset="0"/>
                <a:cs typeface="Calibri" panose="020F0502020204030204" pitchFamily="34" charset="0"/>
              </a:rPr>
              <a:t>Ce qui est en baisse de vitesse </a:t>
            </a:r>
            <a:r>
              <a:rPr lang="fr-BE" sz="2000" kern="100" dirty="0">
                <a:effectLst/>
                <a:latin typeface="Calibri" panose="020F0502020204030204" pitchFamily="34" charset="0"/>
                <a:ea typeface="Calibri" panose="020F0502020204030204" pitchFamily="34" charset="0"/>
                <a:cs typeface="Calibri" panose="020F0502020204030204" pitchFamily="34" charset="0"/>
              </a:rPr>
              <a:t>: le relais d’articles d’actualité.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pic>
        <p:nvPicPr>
          <p:cNvPr id="9" name="Image 8" descr="Une image contenant texte, Police, Graphique, logo&#10;&#10;Description générée automatiquement">
            <a:extLst>
              <a:ext uri="{FF2B5EF4-FFF2-40B4-BE49-F238E27FC236}">
                <a16:creationId xmlns:a16="http://schemas.microsoft.com/office/drawing/2014/main" id="{A26014B0-632F-81AF-2AD2-0A3591962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609" y="6076950"/>
            <a:ext cx="1314859" cy="360426"/>
          </a:xfrm>
          <a:prstGeom prst="rect">
            <a:avLst/>
          </a:prstGeom>
        </p:spPr>
      </p:pic>
      <p:pic>
        <p:nvPicPr>
          <p:cNvPr id="5" name="Image 4">
            <a:extLst>
              <a:ext uri="{FF2B5EF4-FFF2-40B4-BE49-F238E27FC236}">
                <a16:creationId xmlns:a16="http://schemas.microsoft.com/office/drawing/2014/main" id="{E09BE4F6-A099-6414-D4F6-6D073C1006B6}"/>
              </a:ext>
            </a:extLst>
          </p:cNvPr>
          <p:cNvPicPr>
            <a:picLocks noChangeAspect="1"/>
          </p:cNvPicPr>
          <p:nvPr/>
        </p:nvPicPr>
        <p:blipFill>
          <a:blip r:embed="rId3">
            <a:alphaModFix amt="85000"/>
          </a:blip>
          <a:srcRect l="9850" t="5658" r="6513" b="38010"/>
          <a:stretch/>
        </p:blipFill>
        <p:spPr>
          <a:xfrm>
            <a:off x="549411" y="3162586"/>
            <a:ext cx="3883833" cy="3643869"/>
          </a:xfrm>
          <a:prstGeom prst="rect">
            <a:avLst/>
          </a:prstGeom>
        </p:spPr>
      </p:pic>
    </p:spTree>
    <p:extLst>
      <p:ext uri="{BB962C8B-B14F-4D97-AF65-F5344CB8AC3E}">
        <p14:creationId xmlns:p14="http://schemas.microsoft.com/office/powerpoint/2010/main" val="3077057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3C9736B9-3981-156F-AC7A-D91771FC5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693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EEBFF74-7E71-67EA-AA16-796657519BB9}"/>
              </a:ext>
            </a:extLst>
          </p:cNvPr>
          <p:cNvSpPr>
            <a:spLocks noGrp="1"/>
          </p:cNvSpPr>
          <p:nvPr>
            <p:ph type="title"/>
          </p:nvPr>
        </p:nvSpPr>
        <p:spPr>
          <a:xfrm>
            <a:off x="762000" y="762001"/>
            <a:ext cx="3726179" cy="2318274"/>
          </a:xfrm>
        </p:spPr>
        <p:txBody>
          <a:bodyPr anchor="t">
            <a:normAutofit fontScale="90000"/>
          </a:bodyPr>
          <a:lstStyle/>
          <a:p>
            <a:r>
              <a:rPr lang="nl-BE" dirty="0" err="1">
                <a:solidFill>
                  <a:srgbClr val="9966FF"/>
                </a:solidFill>
              </a:rPr>
              <a:t>Présence</a:t>
            </a:r>
            <a:r>
              <a:rPr lang="nl-BE" dirty="0">
                <a:solidFill>
                  <a:srgbClr val="9966FF"/>
                </a:solidFill>
              </a:rPr>
              <a:t> </a:t>
            </a:r>
            <a:r>
              <a:rPr lang="nl-BE" dirty="0" err="1">
                <a:solidFill>
                  <a:srgbClr val="9966FF"/>
                </a:solidFill>
              </a:rPr>
              <a:t>sur</a:t>
            </a:r>
            <a:r>
              <a:rPr lang="nl-BE" dirty="0">
                <a:solidFill>
                  <a:srgbClr val="9966FF"/>
                </a:solidFill>
              </a:rPr>
              <a:t> les </a:t>
            </a:r>
            <a:r>
              <a:rPr lang="nl-BE" dirty="0" err="1">
                <a:solidFill>
                  <a:srgbClr val="9966FF"/>
                </a:solidFill>
              </a:rPr>
              <a:t>réseaux</a:t>
            </a:r>
            <a:r>
              <a:rPr lang="nl-BE" dirty="0">
                <a:solidFill>
                  <a:srgbClr val="9966FF"/>
                </a:solidFill>
              </a:rPr>
              <a:t> sociaux : </a:t>
            </a:r>
            <a:br>
              <a:rPr lang="nl-BE" dirty="0">
                <a:solidFill>
                  <a:srgbClr val="9966FF"/>
                </a:solidFill>
              </a:rPr>
            </a:br>
            <a:r>
              <a:rPr lang="nl-BE" dirty="0">
                <a:solidFill>
                  <a:srgbClr val="9966FF"/>
                </a:solidFill>
              </a:rPr>
              <a:t>Instagram</a:t>
            </a:r>
            <a:endParaRPr lang="en-US" dirty="0">
              <a:solidFill>
                <a:srgbClr val="9966FF"/>
              </a:solidFill>
            </a:endParaRPr>
          </a:p>
        </p:txBody>
      </p:sp>
      <p:sp>
        <p:nvSpPr>
          <p:cNvPr id="3" name="Espace réservé du contenu 2">
            <a:extLst>
              <a:ext uri="{FF2B5EF4-FFF2-40B4-BE49-F238E27FC236}">
                <a16:creationId xmlns:a16="http://schemas.microsoft.com/office/drawing/2014/main" id="{4F7B159B-4EDC-782B-FD48-DAF8895F46B1}"/>
              </a:ext>
            </a:extLst>
          </p:cNvPr>
          <p:cNvSpPr>
            <a:spLocks noGrp="1"/>
          </p:cNvSpPr>
          <p:nvPr>
            <p:ph idx="1"/>
          </p:nvPr>
        </p:nvSpPr>
        <p:spPr>
          <a:xfrm>
            <a:off x="5300870" y="762002"/>
            <a:ext cx="6262598" cy="5675374"/>
          </a:xfrm>
        </p:spPr>
        <p:txBody>
          <a:bodyPr anchor="t">
            <a:normAutofit/>
          </a:bodyPr>
          <a:lstStyle/>
          <a:p>
            <a:pPr marR="141605" algn="just">
              <a:lnSpc>
                <a:spcPct val="107000"/>
              </a:lnSpc>
              <a:spcAft>
                <a:spcPts val="800"/>
              </a:spcAft>
              <a:tabLst>
                <a:tab pos="448945" algn="l"/>
              </a:tabLst>
            </a:pPr>
            <a:r>
              <a:rPr lang="fr-BE" sz="1900" b="1" i="1" kern="100" dirty="0">
                <a:effectLst/>
                <a:latin typeface="Calibri" panose="020F0502020204030204" pitchFamily="34" charset="0"/>
                <a:ea typeface="Times New Roman" panose="02020603050405020304" pitchFamily="18" charset="0"/>
                <a:cs typeface="Calibri" panose="020F0502020204030204" pitchFamily="34" charset="0"/>
              </a:rPr>
              <a:t>Nos followers </a:t>
            </a:r>
            <a:r>
              <a:rPr lang="fr-BE" sz="1900" kern="100" dirty="0">
                <a:effectLst/>
                <a:latin typeface="Calibri" panose="020F0502020204030204" pitchFamily="34" charset="0"/>
                <a:ea typeface="Times New Roman" panose="02020603050405020304" pitchFamily="18" charset="0"/>
                <a:cs typeface="Calibri" panose="020F0502020204030204" pitchFamily="34" charset="0"/>
              </a:rPr>
              <a:t>: Au 31.12.2024, 1.314 personnes et/ou structures étaient abonnées à la page de Sofélia ce qui correspond à une augmentation de 188 </a:t>
            </a:r>
            <a:r>
              <a:rPr lang="fr-BE" sz="1900" kern="100" dirty="0" err="1">
                <a:effectLst/>
                <a:latin typeface="Calibri" panose="020F0502020204030204" pitchFamily="34" charset="0"/>
                <a:ea typeface="Times New Roman" panose="02020603050405020304" pitchFamily="18" charset="0"/>
                <a:cs typeface="Calibri" panose="020F0502020204030204" pitchFamily="34" charset="0"/>
              </a:rPr>
              <a:t>abonné</a:t>
            </a:r>
            <a:r>
              <a:rPr lang="fr-BE" sz="1900" kern="100" dirty="0" err="1">
                <a:effectLst/>
                <a:latin typeface="Calibri" panose="020F0502020204030204" pitchFamily="34" charset="0"/>
                <a:ea typeface="Calibri" panose="020F0502020204030204" pitchFamily="34" charset="0"/>
                <a:cs typeface="Calibri" panose="020F0502020204030204" pitchFamily="34" charset="0"/>
              </a:rPr>
              <a:t>·</a:t>
            </a:r>
            <a:r>
              <a:rPr lang="fr-BE" sz="1900" kern="100" dirty="0" err="1">
                <a:effectLst/>
                <a:latin typeface="Calibri" panose="020F0502020204030204" pitchFamily="34" charset="0"/>
                <a:ea typeface="Times New Roman" panose="02020603050405020304" pitchFamily="18" charset="0"/>
                <a:cs typeface="Calibri" panose="020F0502020204030204" pitchFamily="34" charset="0"/>
              </a:rPr>
              <a:t>e</a:t>
            </a:r>
            <a:r>
              <a:rPr lang="fr-BE" sz="1900" kern="100" dirty="0" err="1">
                <a:effectLst/>
                <a:latin typeface="Calibri" panose="020F0502020204030204" pitchFamily="34" charset="0"/>
                <a:ea typeface="Calibri" panose="020F0502020204030204" pitchFamily="34" charset="0"/>
                <a:cs typeface="Calibri" panose="020F0502020204030204" pitchFamily="34" charset="0"/>
              </a:rPr>
              <a:t>·</a:t>
            </a:r>
            <a:r>
              <a:rPr lang="fr-BE" sz="1900" kern="100" dirty="0" err="1">
                <a:effectLst/>
                <a:latin typeface="Calibri" panose="020F0502020204030204" pitchFamily="34" charset="0"/>
                <a:ea typeface="Times New Roman" panose="02020603050405020304" pitchFamily="18" charset="0"/>
                <a:cs typeface="Calibri" panose="020F0502020204030204" pitchFamily="34" charset="0"/>
              </a:rPr>
              <a:t>s</a:t>
            </a:r>
            <a:r>
              <a:rPr lang="fr-BE" sz="1900" kern="100" dirty="0">
                <a:effectLst/>
                <a:latin typeface="Calibri" panose="020F0502020204030204" pitchFamily="34" charset="0"/>
                <a:ea typeface="Times New Roman" panose="02020603050405020304" pitchFamily="18" charset="0"/>
                <a:cs typeface="Calibri" panose="020F0502020204030204" pitchFamily="34" charset="0"/>
              </a:rPr>
              <a:t> par rapport à la fin de l’année 2023. </a:t>
            </a:r>
          </a:p>
          <a:p>
            <a:pPr marR="141605" lvl="1" algn="just">
              <a:lnSpc>
                <a:spcPct val="107000"/>
              </a:lnSpc>
              <a:spcAft>
                <a:spcPts val="800"/>
              </a:spcAft>
              <a:tabLst>
                <a:tab pos="448945" algn="l"/>
              </a:tabLst>
            </a:pPr>
            <a:r>
              <a:rPr lang="fr-BE" sz="1900" kern="100" dirty="0">
                <a:latin typeface="Calibri" panose="020F0502020204030204" pitchFamily="34" charset="0"/>
                <a:cs typeface="Calibri" panose="020F0502020204030204" pitchFamily="34" charset="0"/>
              </a:rPr>
              <a:t>majoritairement des 25-44 ans dont 85 % de femmes.</a:t>
            </a:r>
          </a:p>
          <a:p>
            <a:pPr marR="141605" algn="just">
              <a:lnSpc>
                <a:spcPct val="107000"/>
              </a:lnSpc>
              <a:spcAft>
                <a:spcPts val="800"/>
              </a:spcAft>
              <a:tabLst>
                <a:tab pos="448945" algn="l"/>
              </a:tabLst>
            </a:pPr>
            <a:r>
              <a:rPr lang="fr-BE" sz="1900" b="1" i="1" kern="100" dirty="0">
                <a:effectLst/>
                <a:latin typeface="Calibri" panose="020F0502020204030204" pitchFamily="34" charset="0"/>
                <a:ea typeface="Times New Roman" panose="02020603050405020304" pitchFamily="18" charset="0"/>
                <a:cs typeface="Calibri" panose="020F0502020204030204" pitchFamily="34" charset="0"/>
              </a:rPr>
              <a:t>Ce qu’on publie </a:t>
            </a:r>
            <a:r>
              <a:rPr lang="fr-BE" sz="1900" kern="100" dirty="0">
                <a:effectLst/>
                <a:latin typeface="Calibri" panose="020F0502020204030204" pitchFamily="34" charset="0"/>
                <a:ea typeface="Times New Roman" panose="02020603050405020304" pitchFamily="18" charset="0"/>
                <a:cs typeface="Calibri" panose="020F0502020204030204" pitchFamily="34" charset="0"/>
              </a:rPr>
              <a:t>: relais pour les CPF, la campagne annuelle, relais journées mondiales, présence à des mobilisations…</a:t>
            </a:r>
            <a:endParaRPr lang="en-US" sz="1900" kern="100" dirty="0">
              <a:latin typeface="Calibri" panose="020F0502020204030204" pitchFamily="34" charset="0"/>
              <a:ea typeface="Times New Roman" panose="02020603050405020304" pitchFamily="18" charset="0"/>
              <a:cs typeface="Times New Roman" panose="02020603050405020304" pitchFamily="18" charset="0"/>
            </a:endParaRPr>
          </a:p>
          <a:p>
            <a:pPr marR="141605" algn="just">
              <a:lnSpc>
                <a:spcPct val="107000"/>
              </a:lnSpc>
              <a:spcAft>
                <a:spcPts val="800"/>
              </a:spcAft>
              <a:buFont typeface="Wingdings" panose="05000000000000000000" pitchFamily="2" charset="2"/>
              <a:buChar char="à"/>
              <a:tabLst>
                <a:tab pos="448945" algn="l"/>
              </a:tabLst>
            </a:pPr>
            <a:r>
              <a:rPr lang="fr-BE" sz="1900" kern="100" dirty="0">
                <a:effectLst/>
                <a:latin typeface="Calibri" panose="020F0502020204030204" pitchFamily="34" charset="0"/>
                <a:ea typeface="Times New Roman" panose="02020603050405020304" pitchFamily="18" charset="0"/>
                <a:cs typeface="Calibri" panose="020F0502020204030204" pitchFamily="34" charset="0"/>
              </a:rPr>
              <a:t> Au vu des statistiques récoltés, </a:t>
            </a:r>
            <a:r>
              <a:rPr lang="fr-BE" sz="1900" b="1" kern="100" dirty="0">
                <a:effectLst/>
                <a:latin typeface="Calibri" panose="020F0502020204030204" pitchFamily="34" charset="0"/>
                <a:ea typeface="Times New Roman" panose="02020603050405020304" pitchFamily="18" charset="0"/>
                <a:cs typeface="Calibri" panose="020F0502020204030204" pitchFamily="34" charset="0"/>
              </a:rPr>
              <a:t>il apparait indéniable que la présence de notre structure sur Instagram est indispensable</a:t>
            </a:r>
            <a:r>
              <a:rPr lang="fr-BE" sz="1900" kern="100" dirty="0">
                <a:effectLst/>
                <a:latin typeface="Calibri" panose="020F0502020204030204" pitchFamily="34" charset="0"/>
                <a:ea typeface="Times New Roman" panose="02020603050405020304" pitchFamily="18" charset="0"/>
                <a:cs typeface="Calibri" panose="020F0502020204030204" pitchFamily="34" charset="0"/>
              </a:rPr>
              <a:t>. </a:t>
            </a:r>
          </a:p>
          <a:p>
            <a:pPr marL="0" marR="141605" indent="0" algn="just">
              <a:lnSpc>
                <a:spcPct val="107000"/>
              </a:lnSpc>
              <a:spcAft>
                <a:spcPts val="800"/>
              </a:spcAft>
              <a:buNone/>
              <a:tabLst>
                <a:tab pos="448945" algn="l"/>
              </a:tabLst>
            </a:pPr>
            <a:r>
              <a:rPr lang="fr-BE" sz="1400" i="1"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BE" sz="1400" i="1" kern="100" dirty="0">
                <a:latin typeface="Calibri" panose="020F0502020204030204" pitchFamily="34" charset="0"/>
                <a:ea typeface="Calibri" panose="020F0502020204030204" pitchFamily="34" charset="0"/>
                <a:cs typeface="Times New Roman" panose="02020603050405020304" pitchFamily="18" charset="0"/>
              </a:rPr>
              <a:t>S</a:t>
            </a:r>
            <a:r>
              <a:rPr lang="fr-BE" sz="1400" i="1" kern="100" dirty="0">
                <a:effectLst/>
                <a:latin typeface="Calibri" panose="020F0502020204030204" pitchFamily="34" charset="0"/>
                <a:ea typeface="Calibri" panose="020F0502020204030204" pitchFamily="34" charset="0"/>
                <a:cs typeface="Times New Roman" panose="02020603050405020304" pitchFamily="18" charset="0"/>
              </a:rPr>
              <a:t>elon une étude annuelle du CIM, en 2024, </a:t>
            </a:r>
            <a:r>
              <a:rPr lang="fr-BE" sz="1400" b="1" i="1" kern="100" dirty="0">
                <a:effectLst/>
                <a:latin typeface="Calibri" panose="020F0502020204030204" pitchFamily="34" charset="0"/>
                <a:ea typeface="Calibri" panose="020F0502020204030204" pitchFamily="34" charset="0"/>
                <a:cs typeface="Times New Roman" panose="02020603050405020304" pitchFamily="18" charset="0"/>
              </a:rPr>
              <a:t>45,5% des Belges d’au moins 12 ans sont sur Instagram</a:t>
            </a:r>
            <a:r>
              <a:rPr lang="fr-BE" sz="1400" i="1" kern="100" dirty="0">
                <a:effectLst/>
                <a:latin typeface="Calibri" panose="020F0502020204030204" pitchFamily="34" charset="0"/>
                <a:ea typeface="Calibri" panose="020F0502020204030204" pitchFamily="34" charset="0"/>
                <a:cs typeface="Times New Roman" panose="02020603050405020304" pitchFamily="18" charset="0"/>
              </a:rPr>
              <a:t>. Aussi, 61,5% des Belges </a:t>
            </a:r>
            <a:r>
              <a:rPr lang="fr-BE" sz="1400" i="1" kern="100" dirty="0" err="1">
                <a:effectLst/>
                <a:latin typeface="Calibri" panose="020F0502020204030204" pitchFamily="34" charset="0"/>
                <a:ea typeface="Calibri" panose="020F0502020204030204" pitchFamily="34" charset="0"/>
                <a:cs typeface="Times New Roman" panose="02020603050405020304" pitchFamily="18" charset="0"/>
              </a:rPr>
              <a:t>présent</a:t>
            </a:r>
            <a:r>
              <a:rPr lang="fr-BE" sz="1400" i="1" kern="100" dirty="0" err="1">
                <a:effectLst/>
                <a:latin typeface="Calibri" panose="020F0502020204030204" pitchFamily="34" charset="0"/>
                <a:ea typeface="Calibri" panose="020F0502020204030204" pitchFamily="34" charset="0"/>
                <a:cs typeface="Calibri" panose="020F0502020204030204" pitchFamily="34" charset="0"/>
              </a:rPr>
              <a:t>·</a:t>
            </a:r>
            <a:r>
              <a:rPr lang="fr-BE" sz="1400" i="1" kern="100" dirty="0" err="1">
                <a:effectLst/>
                <a:latin typeface="Calibri" panose="020F0502020204030204" pitchFamily="34" charset="0"/>
                <a:ea typeface="Calibri" panose="020F0502020204030204" pitchFamily="34" charset="0"/>
                <a:cs typeface="Times New Roman" panose="02020603050405020304" pitchFamily="18" charset="0"/>
              </a:rPr>
              <a:t>e</a:t>
            </a:r>
            <a:r>
              <a:rPr lang="fr-BE" sz="1400" i="1" kern="100" dirty="0" err="1">
                <a:effectLst/>
                <a:latin typeface="Calibri" panose="020F0502020204030204" pitchFamily="34" charset="0"/>
                <a:ea typeface="Calibri" panose="020F0502020204030204" pitchFamily="34" charset="0"/>
                <a:cs typeface="Calibri" panose="020F0502020204030204" pitchFamily="34" charset="0"/>
              </a:rPr>
              <a:t>·</a:t>
            </a:r>
            <a:r>
              <a:rPr lang="fr-BE" sz="1400" i="1" kern="100" dirty="0" err="1">
                <a:effectLst/>
                <a:latin typeface="Calibri" panose="020F0502020204030204" pitchFamily="34" charset="0"/>
                <a:ea typeface="Calibri" panose="020F0502020204030204" pitchFamily="34" charset="0"/>
                <a:cs typeface="Times New Roman" panose="02020603050405020304" pitchFamily="18" charset="0"/>
              </a:rPr>
              <a:t>s</a:t>
            </a:r>
            <a:r>
              <a:rPr lang="fr-BE" sz="1400" i="1" kern="100" dirty="0">
                <a:effectLst/>
                <a:latin typeface="Calibri" panose="020F0502020204030204" pitchFamily="34" charset="0"/>
                <a:ea typeface="Calibri" panose="020F0502020204030204" pitchFamily="34" charset="0"/>
                <a:cs typeface="Times New Roman" panose="02020603050405020304" pitchFamily="18" charset="0"/>
              </a:rPr>
              <a:t> sur Instagram « consomment </a:t>
            </a:r>
            <a:r>
              <a:rPr lang="fr-BE" sz="1400" b="1" i="1" kern="100" dirty="0">
                <a:effectLst/>
                <a:latin typeface="Calibri" panose="020F0502020204030204" pitchFamily="34" charset="0"/>
                <a:ea typeface="Calibri" panose="020F0502020204030204" pitchFamily="34" charset="0"/>
                <a:cs typeface="Times New Roman" panose="02020603050405020304" pitchFamily="18" charset="0"/>
              </a:rPr>
              <a:t>des vidéos </a:t>
            </a:r>
            <a:r>
              <a:rPr lang="fr-BE" sz="1400" i="1" kern="100" dirty="0">
                <a:effectLst/>
                <a:latin typeface="Calibri" panose="020F0502020204030204" pitchFamily="34" charset="0"/>
                <a:ea typeface="Calibri" panose="020F0502020204030204" pitchFamily="34" charset="0"/>
                <a:cs typeface="Times New Roman" panose="02020603050405020304" pitchFamily="18" charset="0"/>
              </a:rPr>
              <a:t>». Il s’agit donc d’un format intéressant à explorer (formation en 2025 de la chargée de communication). </a:t>
            </a:r>
          </a:p>
        </p:txBody>
      </p:sp>
      <p:pic>
        <p:nvPicPr>
          <p:cNvPr id="9" name="Image 8" descr="Une image contenant texte, Police, Graphique, logo&#10;&#10;Description générée automatiquement">
            <a:extLst>
              <a:ext uri="{FF2B5EF4-FFF2-40B4-BE49-F238E27FC236}">
                <a16:creationId xmlns:a16="http://schemas.microsoft.com/office/drawing/2014/main" id="{A26014B0-632F-81AF-2AD2-0A3591962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609" y="6044454"/>
            <a:ext cx="1314859" cy="360426"/>
          </a:xfrm>
          <a:prstGeom prst="rect">
            <a:avLst/>
          </a:prstGeom>
        </p:spPr>
      </p:pic>
      <p:pic>
        <p:nvPicPr>
          <p:cNvPr id="8" name="Image 7" descr="Une image contenant texte, capture d’écran, Police, lettre&#10;&#10;Le contenu généré par l’IA peut être incorrect.">
            <a:extLst>
              <a:ext uri="{FF2B5EF4-FFF2-40B4-BE49-F238E27FC236}">
                <a16:creationId xmlns:a16="http://schemas.microsoft.com/office/drawing/2014/main" id="{3EC79753-5400-2D48-628E-BAAEB4AD7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11" y="2451845"/>
            <a:ext cx="4406155" cy="4406155"/>
          </a:xfrm>
          <a:prstGeom prst="rect">
            <a:avLst/>
          </a:prstGeom>
        </p:spPr>
      </p:pic>
    </p:spTree>
    <p:extLst>
      <p:ext uri="{BB962C8B-B14F-4D97-AF65-F5344CB8AC3E}">
        <p14:creationId xmlns:p14="http://schemas.microsoft.com/office/powerpoint/2010/main" val="2709622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Isosceles Triangle 8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10C505B-D735-9819-8DEE-9AE5357F8BAF}"/>
              </a:ext>
            </a:extLst>
          </p:cNvPr>
          <p:cNvSpPr>
            <a:spLocks noGrp="1"/>
          </p:cNvSpPr>
          <p:nvPr>
            <p:ph type="title"/>
          </p:nvPr>
        </p:nvSpPr>
        <p:spPr>
          <a:xfrm>
            <a:off x="838200" y="557189"/>
            <a:ext cx="10515600" cy="287638"/>
          </a:xfrm>
        </p:spPr>
        <p:txBody>
          <a:bodyPr>
            <a:noAutofit/>
          </a:bodyPr>
          <a:lstStyle/>
          <a:p>
            <a:pPr algn="ctr"/>
            <a:r>
              <a:rPr lang="nl-BE" dirty="0" err="1">
                <a:solidFill>
                  <a:srgbClr val="9966FF"/>
                </a:solidFill>
              </a:rPr>
              <a:t>Perspectives</a:t>
            </a:r>
            <a:r>
              <a:rPr lang="nl-BE" dirty="0">
                <a:solidFill>
                  <a:srgbClr val="9966FF"/>
                </a:solidFill>
              </a:rPr>
              <a:t> 2025 </a:t>
            </a:r>
            <a:br>
              <a:rPr lang="nl-BE" dirty="0"/>
            </a:br>
            <a:endParaRPr lang="fr-FR" dirty="0"/>
          </a:p>
        </p:txBody>
      </p:sp>
      <p:sp>
        <p:nvSpPr>
          <p:cNvPr id="6" name="Espace réservé du contenu 2">
            <a:extLst>
              <a:ext uri="{FF2B5EF4-FFF2-40B4-BE49-F238E27FC236}">
                <a16:creationId xmlns:a16="http://schemas.microsoft.com/office/drawing/2014/main" id="{6C2D37A8-03EF-EDE3-29CA-5548F1EA45B9}"/>
              </a:ext>
            </a:extLst>
          </p:cNvPr>
          <p:cNvSpPr>
            <a:spLocks noGrp="1"/>
          </p:cNvSpPr>
          <p:nvPr>
            <p:ph idx="1"/>
          </p:nvPr>
        </p:nvSpPr>
        <p:spPr>
          <a:xfrm>
            <a:off x="536713" y="844827"/>
            <a:ext cx="11350487" cy="5724688"/>
          </a:xfrm>
        </p:spPr>
        <p:txBody>
          <a:bodyPr numCol="2" anchor="b">
            <a:noAutofit/>
          </a:bodyPr>
          <a:lstStyle/>
          <a:p>
            <a:pPr marL="0" indent="0">
              <a:spcAft>
                <a:spcPts val="800"/>
              </a:spcAft>
              <a:buNone/>
            </a:pPr>
            <a:r>
              <a:rPr lang="fr-FR" sz="1400" b="1" i="1"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Au niveau l’équipe : </a:t>
            </a:r>
            <a:endParaRPr lang="en-US"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Calibri" panose="020F0502020204030204" pitchFamily="34" charset="0"/>
              <a:buChar char="-"/>
            </a:pPr>
            <a:r>
              <a:rPr lang="fr-FR"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Nouvelle personne dans l’équipe du SG – accueillir et travailler les dynamiques d’équipe</a:t>
            </a:r>
            <a:endParaRPr lang="en-US"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fr-FR" sz="1400" b="1" i="1"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Au niveau politique</a:t>
            </a:r>
            <a:r>
              <a:rPr lang="fr-FR"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 : </a:t>
            </a:r>
            <a:endParaRPr lang="en-US"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Suivi des élections 2024 : Travail de veille juridique et politique sur les dossiers en lien avec les thématiques d’expertise de Sofélia</a:t>
            </a:r>
            <a:endParaRPr lang="en-US"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Suivi des subsides et de l’application des ANM RW avec la DDF</a:t>
            </a:r>
          </a:p>
          <a:p>
            <a:pPr marL="342900" lvl="0" indent="-342900">
              <a:buFont typeface="Calibri" panose="020F0502020204030204" pitchFamily="34" charset="0"/>
              <a:buChar char="-"/>
            </a:pPr>
            <a:r>
              <a:rPr lang="fr-FR"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Suivi dans la mise en œuvre des soins intégrées et impact sur les CPF (« </a:t>
            </a:r>
            <a:r>
              <a:rPr lang="fr-FR" sz="1400" kern="100" dirty="0" err="1">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Proxisanté</a:t>
            </a:r>
            <a:r>
              <a:rPr lang="fr-FR"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 », Trajets de soin des 1000 premiers jours…)</a:t>
            </a:r>
            <a:endParaRPr lang="en-US"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fr-FR" sz="1400" b="1" i="1"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Au niveau de l’IVG : </a:t>
            </a:r>
            <a:endParaRPr lang="en-US"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Problématique de la pénurie des médecins en CPF (IVG et non IVG)</a:t>
            </a:r>
            <a:endParaRPr lang="nl-BE"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800"/>
              </a:spcAft>
              <a:buFont typeface="Calibri" panose="020F0502020204030204" pitchFamily="34" charset="0"/>
              <a:buChar char="-"/>
            </a:pPr>
            <a:r>
              <a:rPr lang="fr-FR" sz="1400" kern="100" dirty="0" err="1">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Réinterpellation</a:t>
            </a:r>
            <a:r>
              <a:rPr lang="fr-FR"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 constante des politiques et du grand public</a:t>
            </a:r>
          </a:p>
          <a:p>
            <a:pPr marL="0" indent="0">
              <a:buNone/>
            </a:pPr>
            <a:r>
              <a:rPr lang="fr-FR" sz="1400" b="1" i="1" kern="1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Au niveau de la communication : </a:t>
            </a:r>
            <a:endParaRPr lang="en-US" sz="1400" b="1" i="1" kern="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BE" sz="1400" b="1" kern="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Travail autour de la refonte du site internet de Sofélia (analyse du site actuel et des besoins), réflexion autour de la présence de Sofélia sur les réseaux sociaux ainsi que sur la mise en place d’une potentielle newsletters</a:t>
            </a:r>
            <a:r>
              <a:rPr lang="fr-BE" sz="1400" kern="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Calibri" panose="020F0502020204030204" pitchFamily="34" charset="0"/>
              <a:buChar char="-"/>
            </a:pPr>
            <a:r>
              <a:rPr lang="fr-BE" sz="1400" kern="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Introduction du FALC dans nos outils EP</a:t>
            </a:r>
          </a:p>
          <a:p>
            <a:pPr marL="342900" lvl="0" indent="-342900">
              <a:buFont typeface="Calibri" panose="020F0502020204030204" pitchFamily="34" charset="0"/>
              <a:buChar char="-"/>
            </a:pPr>
            <a:r>
              <a:rPr lang="nl-BE" sz="1400" kern="100" dirty="0" err="1">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Réflexion</a:t>
            </a:r>
            <a:r>
              <a:rPr lang="nl-BE" sz="1400" kern="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 </a:t>
            </a:r>
            <a:r>
              <a:rPr lang="nl-BE" sz="1400" kern="100" dirty="0" err="1">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sur</a:t>
            </a:r>
            <a:r>
              <a:rPr lang="nl-BE" sz="1400" kern="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 les </a:t>
            </a:r>
            <a:r>
              <a:rPr lang="nl-BE" sz="1400" kern="100" dirty="0" err="1">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vidéos</a:t>
            </a:r>
            <a:endParaRPr lang="en-US" sz="1400" kern="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400" kern="1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Mise en place d’une </a:t>
            </a:r>
            <a:r>
              <a:rPr lang="fr-FR" sz="1400" b="1" kern="1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stratégie/campagne digitale autour du site et des contenus Mon Planning familial </a:t>
            </a:r>
            <a:r>
              <a:rPr lang="fr-FR" sz="1400" kern="1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en vue de faire la promotion du secteur et animation de la communauté en ligne pendant la mise en œuvre de cette campagne </a:t>
            </a:r>
            <a:endParaRPr lang="en-US" sz="1400" kern="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fr-FR" sz="1400" b="1" i="1" kern="1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A</a:t>
            </a:r>
            <a:r>
              <a:rPr lang="fr-FR" sz="1400" b="1" i="1"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u niveau des projets et formations : </a:t>
            </a:r>
            <a:endParaRPr lang="en-US"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400" b="1"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Elaboration du RAPPORT FINAL </a:t>
            </a:r>
            <a:r>
              <a:rPr lang="fr-FR"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de la Plateforme Nationale représentative de la société civile belge, qui vise à évaluer le PAN 2021-2025 et </a:t>
            </a:r>
            <a:r>
              <a:rPr lang="fr-FR" sz="1400" b="1"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prise de la Présidence tournante de la Plateforme</a:t>
            </a:r>
            <a:r>
              <a:rPr lang="fr-FR"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Journée inter-CPF sur les contraceptions dites masculines</a:t>
            </a:r>
            <a:endParaRPr lang="en-US"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Journées de formation pour les coordinations</a:t>
            </a:r>
            <a:endParaRPr lang="en-US"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AC EVRAS : Formations, Comités et veille anti-EVRAS</a:t>
            </a:r>
            <a:endParaRPr lang="en-US"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400" b="1"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Campagne EP </a:t>
            </a:r>
            <a:r>
              <a:rPr lang="fr-FR" sz="1400"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 La lutte contre les violences et les discriminations vécues par les personnes trans dans le domaine de la vie relationnelle, affective et sexuelle </a:t>
            </a:r>
            <a:r>
              <a:rPr lang="nl-BE"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1400" i="1"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rPr>
              <a:t> Lancement en juillet 2025</a:t>
            </a:r>
            <a:endParaRPr lang="en-US" sz="1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Calibri" panose="020F0502020204030204" pitchFamily="34" charset="0"/>
              <a:buChar char="-"/>
            </a:pPr>
            <a:r>
              <a:rPr lang="fr-FR" sz="1400" kern="1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Elaboration de notes juridiques (secret professionnel, enjeux EVRAS,…)</a:t>
            </a:r>
          </a:p>
        </p:txBody>
      </p:sp>
    </p:spTree>
    <p:extLst>
      <p:ext uri="{BB962C8B-B14F-4D97-AF65-F5344CB8AC3E}">
        <p14:creationId xmlns:p14="http://schemas.microsoft.com/office/powerpoint/2010/main" val="3702140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76F4B4-2630-805A-8D6C-E6F4AD4E483A}"/>
              </a:ext>
            </a:extLst>
          </p:cNvPr>
          <p:cNvSpPr>
            <a:spLocks noGrp="1"/>
          </p:cNvSpPr>
          <p:nvPr>
            <p:ph type="title"/>
          </p:nvPr>
        </p:nvSpPr>
        <p:spPr>
          <a:xfrm>
            <a:off x="838200" y="365125"/>
            <a:ext cx="10515600" cy="1325563"/>
          </a:xfrm>
        </p:spPr>
        <p:txBody>
          <a:bodyPr>
            <a:normAutofit/>
          </a:bodyPr>
          <a:lstStyle/>
          <a:p>
            <a:r>
              <a:rPr lang="nl-BE" dirty="0">
                <a:solidFill>
                  <a:srgbClr val="9966FF"/>
                </a:solidFill>
              </a:rPr>
              <a:t>Présentation des </a:t>
            </a:r>
            <a:r>
              <a:rPr lang="nl-BE" dirty="0" err="1">
                <a:solidFill>
                  <a:srgbClr val="9966FF"/>
                </a:solidFill>
              </a:rPr>
              <a:t>activités</a:t>
            </a:r>
            <a:r>
              <a:rPr lang="nl-BE" dirty="0">
                <a:solidFill>
                  <a:srgbClr val="9966FF"/>
                </a:solidFill>
              </a:rPr>
              <a:t> 2024 du CPF Willy Peers </a:t>
            </a:r>
            <a:endParaRPr lang="en-US" dirty="0">
              <a:solidFill>
                <a:srgbClr val="9966FF"/>
              </a:solidFill>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B8F1927-9494-55CE-2B81-74A927FA90D2}"/>
              </a:ext>
            </a:extLst>
          </p:cNvPr>
          <p:cNvSpPr>
            <a:spLocks noGrp="1"/>
          </p:cNvSpPr>
          <p:nvPr>
            <p:ph idx="1"/>
          </p:nvPr>
        </p:nvSpPr>
        <p:spPr>
          <a:xfrm>
            <a:off x="838200" y="1929384"/>
            <a:ext cx="10767646" cy="4545202"/>
          </a:xfrm>
        </p:spPr>
        <p:txBody>
          <a:bodyPr numCol="2">
            <a:noAutofit/>
          </a:bodyPr>
          <a:lstStyle/>
          <a:p>
            <a:pPr marL="0" indent="0">
              <a:lnSpc>
                <a:spcPct val="100000"/>
              </a:lnSpc>
              <a:spcBef>
                <a:spcPts val="0"/>
              </a:spcBef>
              <a:buNone/>
            </a:pPr>
            <a:r>
              <a:rPr lang="fr-FR" sz="14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POINTS MARQUANTS 2024</a:t>
            </a:r>
            <a:endParaRPr lang="en-US" sz="14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fr-FR" sz="1400" b="1" i="1" kern="100" dirty="0">
                <a:effectLst/>
                <a:latin typeface="Calibri" panose="020F0502020204030204" pitchFamily="34" charset="0"/>
                <a:ea typeface="Calibri" panose="020F0502020204030204" pitchFamily="34" charset="0"/>
                <a:cs typeface="Calibri" panose="020F0502020204030204" pitchFamily="34" charset="0"/>
              </a:rPr>
              <a:t>Au niveau des activités et des projets :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Calibri" panose="020F0502020204030204" pitchFamily="34" charset="0"/>
              <a:buChar char="-"/>
            </a:pPr>
            <a:r>
              <a:rPr lang="fr-FR" sz="1400" b="1" kern="100" dirty="0">
                <a:effectLst/>
                <a:latin typeface="Calibri" panose="020F0502020204030204" pitchFamily="34" charset="0"/>
                <a:ea typeface="Calibri" panose="020F0502020204030204" pitchFamily="34" charset="0"/>
                <a:cs typeface="Times New Roman" panose="02020603050405020304" pitchFamily="18" charset="0"/>
              </a:rPr>
              <a:t>Ouverture d’un accueil spécifique avec des accompagnements médico-psycho-sociaux au public en transition </a:t>
            </a:r>
          </a:p>
          <a:p>
            <a:pPr marL="0" lvl="0" indent="0">
              <a:lnSpc>
                <a:spcPct val="100000"/>
              </a:lnSpc>
              <a:spcBef>
                <a:spcPts val="0"/>
              </a:spcBef>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Calibri" panose="020F0502020204030204" pitchFamily="34" charset="0"/>
              <a:buChar char="-"/>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Travail continu de formations de médecins à la pratique IVG et de consolidation de l’offre de consultation médicale et IVG (2024-2025)</a:t>
            </a:r>
          </a:p>
          <a:p>
            <a:pPr marL="0" lvl="0" indent="0">
              <a:lnSpc>
                <a:spcPct val="100000"/>
              </a:lnSpc>
              <a:spcBef>
                <a:spcPts val="0"/>
              </a:spcBef>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fr-FR" sz="1400" b="1" i="1" kern="100" dirty="0">
                <a:latin typeface="Calibri" panose="020F0502020204030204" pitchFamily="34" charset="0"/>
                <a:ea typeface="Calibri" panose="020F0502020204030204" pitchFamily="34" charset="0"/>
                <a:cs typeface="Times New Roman" panose="02020603050405020304" pitchFamily="18" charset="0"/>
              </a:rPr>
              <a:t>A</a:t>
            </a:r>
            <a:r>
              <a:rPr lang="fr-FR" sz="1400" b="1" i="1" kern="100" dirty="0">
                <a:effectLst/>
                <a:latin typeface="Calibri" panose="020F0502020204030204" pitchFamily="34" charset="0"/>
                <a:ea typeface="Calibri" panose="020F0502020204030204" pitchFamily="34" charset="0"/>
                <a:cs typeface="Calibri" panose="020F0502020204030204" pitchFamily="34" charset="0"/>
              </a:rPr>
              <a:t>u niveau de la vie/fonctionnement du Centre :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ptos" panose="020B0004020202020204" pitchFamily="34" charset="0"/>
              <a:buChar char="-"/>
            </a:pPr>
            <a:r>
              <a:rPr lang="fr-FR" sz="1400" kern="100" dirty="0">
                <a:effectLst/>
                <a:latin typeface="Calibri" panose="020F0502020204030204" pitchFamily="34" charset="0"/>
                <a:ea typeface="Calibri" panose="020F0502020204030204" pitchFamily="34" charset="0"/>
                <a:cs typeface="Calibri" panose="020F0502020204030204" pitchFamily="34" charset="0"/>
              </a:rPr>
              <a:t>Mise en route de l’agenda électronique </a:t>
            </a:r>
            <a:r>
              <a:rPr lang="fr-FR" sz="1400" kern="100" dirty="0" err="1">
                <a:effectLst/>
                <a:latin typeface="Calibri" panose="020F0502020204030204" pitchFamily="34" charset="0"/>
                <a:ea typeface="Calibri" panose="020F0502020204030204" pitchFamily="34" charset="0"/>
                <a:cs typeface="Calibri" panose="020F0502020204030204" pitchFamily="34" charset="0"/>
              </a:rPr>
              <a:t>Mobminder</a:t>
            </a:r>
            <a:r>
              <a:rPr lang="fr-FR" sz="1400" kern="100" dirty="0">
                <a:effectLst/>
                <a:latin typeface="Calibri" panose="020F0502020204030204" pitchFamily="34" charset="0"/>
                <a:ea typeface="Calibri" panose="020F0502020204030204" pitchFamily="34" charset="0"/>
                <a:cs typeface="Calibri" panose="020F0502020204030204" pitchFamily="34" charset="0"/>
              </a:rPr>
              <a:t> </a:t>
            </a:r>
          </a:p>
          <a:p>
            <a:pPr marL="0" lvl="0" indent="0">
              <a:lnSpc>
                <a:spcPct val="100000"/>
              </a:lnSpc>
              <a:spcBef>
                <a:spcPts val="0"/>
              </a:spcBef>
              <a:buNone/>
            </a:pPr>
            <a:endParaRPr lang="nl-BE"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0000"/>
              </a:lnSpc>
              <a:spcBef>
                <a:spcPts val="0"/>
              </a:spcBef>
              <a:buFont typeface="Aptos" panose="020B00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Nouvelle convention INAMI (Juillet 2024)</a:t>
            </a:r>
          </a:p>
          <a:p>
            <a:pPr marL="0" lvl="0" indent="0">
              <a:lnSpc>
                <a:spcPct val="100000"/>
              </a:lnSpc>
              <a:spcBef>
                <a:spcPts val="0"/>
              </a:spcBef>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ptos" panose="020B0004020202020204" pitchFamily="34" charset="0"/>
              <a:buChar char="-"/>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Renouvellement de la Commission Nationale IVG (Frédéric Brichau retenu comme membre effectif)</a:t>
            </a:r>
          </a:p>
          <a:p>
            <a:pPr marL="0" lvl="0" indent="0">
              <a:lnSpc>
                <a:spcPct val="100000"/>
              </a:lnSpc>
              <a:spcBef>
                <a:spcPts val="0"/>
              </a:spcBef>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ptos" panose="020B0004020202020204" pitchFamily="34" charset="0"/>
              <a:buChar char="-"/>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Remplacement progressif des équipements médicaux (2024-2025)</a:t>
            </a:r>
          </a:p>
          <a:p>
            <a:pPr marL="0" lvl="0" indent="0">
              <a:lnSpc>
                <a:spcPct val="100000"/>
              </a:lnSpc>
              <a:spcBef>
                <a:spcPts val="0"/>
              </a:spcBef>
              <a:buNone/>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ptos" panose="020B00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R</a:t>
            </a:r>
            <a:r>
              <a:rPr lang="fr-FR" sz="1400" kern="100" dirty="0">
                <a:effectLst/>
                <a:latin typeface="Calibri" panose="020F0502020204030204" pitchFamily="34" charset="0"/>
                <a:ea typeface="Calibri" panose="020F0502020204030204" pitchFamily="34" charset="0"/>
                <a:cs typeface="Calibri" panose="020F0502020204030204" pitchFamily="34" charset="0"/>
              </a:rPr>
              <a:t>H : fin du contrat de la psychologue Marylin Deraedt</a:t>
            </a:r>
          </a:p>
          <a:p>
            <a:pPr marL="0" lvl="0" indent="0">
              <a:lnSpc>
                <a:spcPct val="100000"/>
              </a:lnSpc>
              <a:spcBef>
                <a:spcPts val="0"/>
              </a:spcBef>
              <a:buNone/>
            </a:pPr>
            <a:endParaRPr lang="fr-FR"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0000"/>
              </a:lnSpc>
              <a:spcBef>
                <a:spcPts val="0"/>
              </a:spcBef>
              <a:buFont typeface="Aptos" panose="020B0004020202020204" pitchFamily="34" charset="0"/>
              <a:buChar char="-"/>
            </a:pPr>
            <a:endParaRPr lang="fr-FR" sz="1400" kern="1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0000"/>
              </a:lnSpc>
              <a:spcBef>
                <a:spcPts val="0"/>
              </a:spcBef>
              <a:buFont typeface="Aptos" panose="020B0004020202020204" pitchFamily="34" charset="0"/>
              <a:buChar char="-"/>
            </a:pPr>
            <a:endParaRPr lang="fr-FR" sz="1400" kern="1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r>
              <a:rPr lang="nl-BE" sz="1400" kern="100" dirty="0">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nl-BE" sz="14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PERSPECTIVES 2025</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Aptos" panose="020B0004020202020204" pitchFamily="34" charset="0"/>
              <a:buChar char="-"/>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Création d’un groupe social Trans afin d’identifier et de répondre à des besoins éventuels du public trans fréquentant le Centre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lvl="1" indent="0">
              <a:lnSpc>
                <a:spcPct val="100000"/>
              </a:lnSpc>
              <a:spcBef>
                <a:spcPts val="0"/>
              </a:spcBef>
              <a:buNone/>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Aptos" panose="020B0004020202020204" pitchFamily="34" charset="0"/>
              <a:buChar char="-"/>
            </a:pP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Généralisation</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de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l’utilisation</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eFact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lvl="1" indent="0">
              <a:lnSpc>
                <a:spcPct val="100000"/>
              </a:lnSpc>
              <a:spcBef>
                <a:spcPts val="0"/>
              </a:spcBef>
              <a:buNone/>
            </a:pPr>
            <a:r>
              <a:rPr lang="fr-FR" sz="1400" b="1"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Aptos" panose="020B0004020202020204" pitchFamily="34" charset="0"/>
              <a:buChar char="-"/>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Remaniement de l’équipe avec deux nouvelles personnes en janvier 2025 </a:t>
            </a:r>
            <a:r>
              <a:rPr lang="fr-FR" sz="1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 Remaniement des locaux pour recevoir 7 personnes au lieu de 6</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lvl="1" indent="0">
              <a:lnSpc>
                <a:spcPct val="100000"/>
              </a:lnSpc>
              <a:spcBef>
                <a:spcPts val="0"/>
              </a:spcBef>
              <a:buNone/>
            </a:pPr>
            <a:r>
              <a:rPr lang="fr-FR" sz="1400" b="1"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Aptos" panose="020B0004020202020204" pitchFamily="34" charset="0"/>
              <a:buChar char="-"/>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Accès à la distribution gratuite de la </a:t>
            </a:r>
            <a:r>
              <a:rPr lang="fr-FR" sz="1400" kern="100" dirty="0" err="1">
                <a:effectLst/>
                <a:latin typeface="Calibri" panose="020F0502020204030204" pitchFamily="34" charset="0"/>
                <a:ea typeface="Calibri" panose="020F0502020204030204" pitchFamily="34" charset="0"/>
                <a:cs typeface="Times New Roman" panose="02020603050405020304" pitchFamily="18" charset="0"/>
              </a:rPr>
              <a:t>ellaOne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lvl="1" indent="0">
              <a:lnSpc>
                <a:spcPct val="100000"/>
              </a:lnSpc>
              <a:spcBef>
                <a:spcPts val="0"/>
              </a:spcBef>
              <a:buNone/>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Aptos" panose="020B0004020202020204" pitchFamily="34" charset="0"/>
              <a:buChar char="-"/>
            </a:pPr>
            <a:r>
              <a:rPr lang="fr-FR" sz="1400" kern="100" dirty="0">
                <a:latin typeface="Calibri" panose="020F0502020204030204" pitchFamily="34" charset="0"/>
                <a:ea typeface="Calibri" panose="020F0502020204030204" pitchFamily="34" charset="0"/>
                <a:cs typeface="Times New Roman" panose="02020603050405020304" pitchFamily="18" charset="0"/>
              </a:rPr>
              <a:t>Inspection AVIQ </a:t>
            </a:r>
          </a:p>
          <a:p>
            <a:pPr marL="457200" lvl="1" indent="0">
              <a:lnSpc>
                <a:spcPct val="100000"/>
              </a:lnSpc>
              <a:spcBef>
                <a:spcPts val="0"/>
              </a:spcBef>
              <a:buNone/>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Aptos" panose="020B0004020202020204" pitchFamily="34" charset="0"/>
              <a:buChar char="-"/>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Locaux :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0000"/>
              </a:lnSpc>
              <a:spcBef>
                <a:spcPts val="0"/>
              </a:spcBef>
              <a:buFont typeface="Courier New" panose="02070309020205020404" pitchFamily="49" charset="0"/>
              <a:buChar char="o"/>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Prospection déménagement ou aménagements (extension, transformations, rénovation) du Centre et de ses locaux</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0000"/>
              </a:lnSpc>
              <a:spcBef>
                <a:spcPts val="0"/>
              </a:spcBef>
              <a:buFont typeface="Courier New" panose="02070309020205020404" pitchFamily="49" charset="0"/>
              <a:buChar char="o"/>
            </a:pPr>
            <a:r>
              <a:rPr lang="en-US" sz="1400" kern="100" dirty="0">
                <a:latin typeface="Calibri" panose="020F0502020204030204" pitchFamily="34" charset="0"/>
                <a:cs typeface="Times New Roman" panose="02020603050405020304" pitchFamily="18" charset="0"/>
              </a:rPr>
              <a:t>Remise en </a:t>
            </a:r>
            <a:r>
              <a:rPr lang="en-US" sz="1400" kern="100" dirty="0" err="1">
                <a:latin typeface="Calibri" panose="020F0502020204030204" pitchFamily="34" charset="0"/>
                <a:cs typeface="Times New Roman" panose="02020603050405020304" pitchFamily="18" charset="0"/>
              </a:rPr>
              <a:t>conformité</a:t>
            </a:r>
            <a:r>
              <a:rPr lang="en-US" sz="1400" kern="100" dirty="0">
                <a:latin typeface="Calibri" panose="020F0502020204030204" pitchFamily="34" charset="0"/>
                <a:cs typeface="Times New Roman" panose="02020603050405020304" pitchFamily="18" charset="0"/>
              </a:rPr>
              <a:t> necessaire</a:t>
            </a:r>
          </a:p>
          <a:p>
            <a:pPr marL="0" indent="0">
              <a:lnSpc>
                <a:spcPct val="100000"/>
              </a:lnSpc>
              <a:spcBef>
                <a:spcPts val="0"/>
              </a:spcBef>
              <a:buNone/>
            </a:pPr>
            <a:endParaRPr lang="nl-BE" sz="1400" dirty="0"/>
          </a:p>
          <a:p>
            <a:pPr marL="0" indent="0">
              <a:lnSpc>
                <a:spcPct val="100000"/>
              </a:lnSpc>
              <a:spcBef>
                <a:spcPts val="0"/>
              </a:spcBef>
              <a:buNone/>
            </a:pPr>
            <a:endParaRPr lang="nl-BE" sz="1400" dirty="0"/>
          </a:p>
        </p:txBody>
      </p:sp>
      <p:cxnSp>
        <p:nvCxnSpPr>
          <p:cNvPr id="8" name="Connecteur droit 7">
            <a:extLst>
              <a:ext uri="{FF2B5EF4-FFF2-40B4-BE49-F238E27FC236}">
                <a16:creationId xmlns:a16="http://schemas.microsoft.com/office/drawing/2014/main" id="{FF3B5A34-EDC3-B4A3-48E4-6C78F9A3CBD9}"/>
              </a:ext>
            </a:extLst>
          </p:cNvPr>
          <p:cNvCxnSpPr>
            <a:cxnSpLocks/>
            <a:stCxn id="3" idx="0"/>
            <a:endCxn id="3" idx="2"/>
          </p:cNvCxnSpPr>
          <p:nvPr/>
        </p:nvCxnSpPr>
        <p:spPr>
          <a:xfrm>
            <a:off x="6222023" y="1929384"/>
            <a:ext cx="0" cy="45452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9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507BD1-521E-3EB4-FA8E-84A78D3EBE8D}"/>
              </a:ext>
            </a:extLst>
          </p:cNvPr>
          <p:cNvSpPr>
            <a:spLocks noGrp="1"/>
          </p:cNvSpPr>
          <p:nvPr>
            <p:ph type="title"/>
          </p:nvPr>
        </p:nvSpPr>
        <p:spPr>
          <a:xfrm>
            <a:off x="761801" y="283714"/>
            <a:ext cx="9906799" cy="1161688"/>
          </a:xfrm>
        </p:spPr>
        <p:txBody>
          <a:bodyPr anchor="ctr">
            <a:normAutofit/>
          </a:bodyPr>
          <a:lstStyle/>
          <a:p>
            <a:r>
              <a:rPr lang="nl-BE" sz="3700" dirty="0" err="1">
                <a:solidFill>
                  <a:srgbClr val="9966FF"/>
                </a:solidFill>
              </a:rPr>
              <a:t>Mouvements</a:t>
            </a:r>
            <a:r>
              <a:rPr lang="nl-BE" sz="3700" dirty="0">
                <a:solidFill>
                  <a:srgbClr val="9966FF"/>
                </a:solidFill>
              </a:rPr>
              <a:t> au sein du </a:t>
            </a:r>
            <a:r>
              <a:rPr lang="nl-BE" sz="3700" dirty="0" err="1">
                <a:solidFill>
                  <a:srgbClr val="9966FF"/>
                </a:solidFill>
              </a:rPr>
              <a:t>personnel</a:t>
            </a:r>
            <a:r>
              <a:rPr lang="nl-BE" sz="3700" dirty="0">
                <a:solidFill>
                  <a:srgbClr val="9966FF"/>
                </a:solidFill>
              </a:rPr>
              <a:t> Sofélia au SG</a:t>
            </a:r>
            <a:endParaRPr lang="fr-FR" sz="3700" dirty="0">
              <a:solidFill>
                <a:srgbClr val="9966FF"/>
              </a:solidFill>
            </a:endParaRPr>
          </a:p>
        </p:txBody>
      </p:sp>
      <p:sp>
        <p:nvSpPr>
          <p:cNvPr id="3" name="Espace réservé du contenu 2">
            <a:extLst>
              <a:ext uri="{FF2B5EF4-FFF2-40B4-BE49-F238E27FC236}">
                <a16:creationId xmlns:a16="http://schemas.microsoft.com/office/drawing/2014/main" id="{DD6F574F-C58A-5A66-9AAD-453C55C3C39B}"/>
              </a:ext>
            </a:extLst>
          </p:cNvPr>
          <p:cNvSpPr>
            <a:spLocks noGrp="1"/>
          </p:cNvSpPr>
          <p:nvPr>
            <p:ph idx="1"/>
          </p:nvPr>
        </p:nvSpPr>
        <p:spPr>
          <a:xfrm>
            <a:off x="844063" y="1195754"/>
            <a:ext cx="9404428" cy="5056123"/>
          </a:xfrm>
        </p:spPr>
        <p:txBody>
          <a:bodyPr anchor="ctr">
            <a:normAutofit/>
          </a:bodyPr>
          <a:lstStyle/>
          <a:p>
            <a:r>
              <a:rPr lang="nl-BE" sz="2000" u="sng" dirty="0"/>
              <a:t>Secrétariat Général</a:t>
            </a:r>
            <a:r>
              <a:rPr lang="nl-BE" sz="2000" dirty="0"/>
              <a:t> (</a:t>
            </a:r>
            <a:r>
              <a:rPr lang="nl-BE" sz="2000" dirty="0" err="1"/>
              <a:t>Place</a:t>
            </a:r>
            <a:r>
              <a:rPr lang="nl-BE" sz="2000" dirty="0"/>
              <a:t> Saint-Jean 1/2 – 1000 Bruxelles) </a:t>
            </a:r>
            <a:br>
              <a:rPr lang="nl-BE" sz="2000" dirty="0"/>
            </a:br>
            <a:endParaRPr lang="nl-BE" sz="2000" dirty="0"/>
          </a:p>
          <a:p>
            <a:pPr lvl="1"/>
            <a:r>
              <a:rPr lang="nl-BE" sz="2000" dirty="0"/>
              <a:t>Foubert Margot, CDI </a:t>
            </a:r>
            <a:r>
              <a:rPr lang="nl-BE" sz="2000" dirty="0" err="1"/>
              <a:t>temps</a:t>
            </a:r>
            <a:r>
              <a:rPr lang="nl-BE" sz="2000" dirty="0"/>
              <a:t> plein APE</a:t>
            </a:r>
          </a:p>
          <a:p>
            <a:pPr lvl="1"/>
            <a:r>
              <a:rPr lang="nl-BE" sz="2000" b="1" dirty="0">
                <a:highlight>
                  <a:srgbClr val="FFFF00"/>
                </a:highlight>
              </a:rPr>
              <a:t>Gaspar Alice</a:t>
            </a:r>
            <a:r>
              <a:rPr lang="nl-BE" sz="2000" dirty="0">
                <a:highlight>
                  <a:srgbClr val="FFFF00"/>
                </a:highlight>
              </a:rPr>
              <a:t>, CDI </a:t>
            </a:r>
            <a:r>
              <a:rPr lang="nl-BE" sz="2000" dirty="0" err="1">
                <a:highlight>
                  <a:srgbClr val="FFFF00"/>
                </a:highlight>
              </a:rPr>
              <a:t>temps</a:t>
            </a:r>
            <a:r>
              <a:rPr lang="nl-BE" sz="2000" dirty="0">
                <a:highlight>
                  <a:srgbClr val="FFFF00"/>
                </a:highlight>
              </a:rPr>
              <a:t> plein APE – </a:t>
            </a:r>
            <a:r>
              <a:rPr lang="nl-BE" sz="2000" dirty="0" err="1">
                <a:highlight>
                  <a:srgbClr val="FFFF00"/>
                </a:highlight>
              </a:rPr>
              <a:t>rupture</a:t>
            </a:r>
            <a:r>
              <a:rPr lang="nl-BE" sz="2000" dirty="0">
                <a:highlight>
                  <a:srgbClr val="FFFF00"/>
                </a:highlight>
              </a:rPr>
              <a:t> de </a:t>
            </a:r>
            <a:r>
              <a:rPr lang="nl-BE" sz="2000" dirty="0" err="1">
                <a:highlight>
                  <a:srgbClr val="FFFF00"/>
                </a:highlight>
              </a:rPr>
              <a:t>commun</a:t>
            </a:r>
            <a:r>
              <a:rPr lang="nl-BE" sz="2000" dirty="0">
                <a:highlight>
                  <a:srgbClr val="FFFF00"/>
                </a:highlight>
              </a:rPr>
              <a:t> </a:t>
            </a:r>
            <a:r>
              <a:rPr lang="nl-BE" sz="2000" dirty="0" err="1">
                <a:highlight>
                  <a:srgbClr val="FFFF00"/>
                </a:highlight>
              </a:rPr>
              <a:t>accord</a:t>
            </a:r>
            <a:r>
              <a:rPr lang="nl-BE" sz="2000" dirty="0">
                <a:highlight>
                  <a:srgbClr val="FFFF00"/>
                </a:highlight>
              </a:rPr>
              <a:t> </a:t>
            </a:r>
            <a:r>
              <a:rPr lang="nl-BE" sz="2000" dirty="0" err="1">
                <a:highlight>
                  <a:srgbClr val="FFFF00"/>
                </a:highlight>
              </a:rPr>
              <a:t>le</a:t>
            </a:r>
            <a:r>
              <a:rPr lang="nl-BE" sz="2000" dirty="0">
                <a:highlight>
                  <a:srgbClr val="FFFF00"/>
                </a:highlight>
              </a:rPr>
              <a:t> 31/12/2024</a:t>
            </a:r>
          </a:p>
          <a:p>
            <a:pPr lvl="1"/>
            <a:r>
              <a:rPr lang="nl-BE" sz="2000" b="1" dirty="0"/>
              <a:t>Malcourant </a:t>
            </a:r>
            <a:r>
              <a:rPr lang="nl-BE" sz="2000" b="1" dirty="0" err="1"/>
              <a:t>Eloïse</a:t>
            </a:r>
            <a:r>
              <a:rPr lang="nl-BE" sz="2000" b="1" dirty="0"/>
              <a:t>,</a:t>
            </a:r>
            <a:r>
              <a:rPr lang="nl-BE" sz="2000" dirty="0"/>
              <a:t> CDI </a:t>
            </a:r>
            <a:r>
              <a:rPr lang="nl-BE" sz="2000" dirty="0" err="1"/>
              <a:t>temps</a:t>
            </a:r>
            <a:r>
              <a:rPr lang="nl-BE" sz="2000" dirty="0"/>
              <a:t> plein EP – 4/5ème </a:t>
            </a:r>
            <a:r>
              <a:rPr lang="nl-BE" sz="2000" dirty="0" err="1"/>
              <a:t>avec</a:t>
            </a:r>
            <a:r>
              <a:rPr lang="nl-BE" sz="2000" dirty="0"/>
              <a:t> congé </a:t>
            </a:r>
            <a:r>
              <a:rPr lang="nl-BE" sz="2000" dirty="0" err="1"/>
              <a:t>parental</a:t>
            </a:r>
            <a:r>
              <a:rPr lang="nl-BE" sz="2000" dirty="0"/>
              <a:t> 1/5ème du 11/09/2023 au 10/12/2024 – reprise </a:t>
            </a:r>
            <a:r>
              <a:rPr lang="nl-BE" sz="2000" dirty="0" err="1"/>
              <a:t>temps</a:t>
            </a:r>
            <a:r>
              <a:rPr lang="nl-BE" sz="2000" dirty="0"/>
              <a:t> plein </a:t>
            </a:r>
            <a:r>
              <a:rPr lang="nl-BE" sz="2000" dirty="0" err="1"/>
              <a:t>le</a:t>
            </a:r>
            <a:r>
              <a:rPr lang="nl-BE" sz="2000" dirty="0"/>
              <a:t> 11/12/2024</a:t>
            </a:r>
          </a:p>
          <a:p>
            <a:pPr lvl="1"/>
            <a:r>
              <a:rPr lang="nl-BE" sz="2000" b="1" dirty="0">
                <a:highlight>
                  <a:srgbClr val="FFFF00"/>
                </a:highlight>
              </a:rPr>
              <a:t>Jansen Julie</a:t>
            </a:r>
            <a:r>
              <a:rPr lang="nl-BE" sz="2000" dirty="0"/>
              <a:t>, CDR EP (remplacement 1/5ème </a:t>
            </a:r>
            <a:r>
              <a:rPr lang="nl-BE" sz="2000" dirty="0" err="1"/>
              <a:t>Eloïse</a:t>
            </a:r>
            <a:r>
              <a:rPr lang="nl-BE" sz="2000" dirty="0"/>
              <a:t>) + CDD </a:t>
            </a:r>
            <a:r>
              <a:rPr lang="nl-BE" sz="2000" dirty="0" err="1"/>
              <a:t>accord</a:t>
            </a:r>
            <a:r>
              <a:rPr lang="nl-BE" sz="2000" dirty="0"/>
              <a:t> EVRAS du 06/05/2024 au 04/10/2024 – </a:t>
            </a:r>
            <a:r>
              <a:rPr lang="nl-BE" sz="2000" dirty="0" err="1"/>
              <a:t>rupture</a:t>
            </a:r>
            <a:r>
              <a:rPr lang="nl-BE" sz="2000" dirty="0"/>
              <a:t> de </a:t>
            </a:r>
            <a:r>
              <a:rPr lang="nl-BE" sz="2000" dirty="0" err="1"/>
              <a:t>commun</a:t>
            </a:r>
            <a:r>
              <a:rPr lang="nl-BE" sz="2000" dirty="0"/>
              <a:t> </a:t>
            </a:r>
            <a:r>
              <a:rPr lang="nl-BE" sz="2000" dirty="0" err="1"/>
              <a:t>accord</a:t>
            </a:r>
            <a:r>
              <a:rPr lang="nl-BE" sz="2000" dirty="0"/>
              <a:t> </a:t>
            </a:r>
            <a:r>
              <a:rPr lang="nl-BE" sz="2000" dirty="0" err="1"/>
              <a:t>le</a:t>
            </a:r>
            <a:r>
              <a:rPr lang="nl-BE" sz="2000" dirty="0"/>
              <a:t> 04/10/2024</a:t>
            </a:r>
          </a:p>
          <a:p>
            <a:pPr lvl="1"/>
            <a:r>
              <a:rPr lang="fr-FR" sz="2000" dirty="0"/>
              <a:t>SATHIYANANTHAN Vithusa, CDI mi-temps APE </a:t>
            </a:r>
            <a:endParaRPr lang="nl-BE" sz="2000" dirty="0"/>
          </a:p>
          <a:p>
            <a:pPr lvl="1"/>
            <a:r>
              <a:rPr lang="nl-BE" sz="2000" dirty="0"/>
              <a:t>Seniora Jihan, CDI </a:t>
            </a:r>
            <a:r>
              <a:rPr lang="nl-BE" sz="2000" dirty="0" err="1"/>
              <a:t>temps</a:t>
            </a:r>
            <a:r>
              <a:rPr lang="nl-BE" sz="2000" dirty="0"/>
              <a:t> plein ACS</a:t>
            </a:r>
            <a:endParaRPr lang="fr-FR" sz="2000" dirty="0"/>
          </a:p>
        </p:txBody>
      </p:sp>
      <p:pic>
        <p:nvPicPr>
          <p:cNvPr id="5" name="Image 4" descr="Une image contenant texte, Police, Graphique, logo&#10;&#10;Description générée automatiquement">
            <a:extLst>
              <a:ext uri="{FF2B5EF4-FFF2-40B4-BE49-F238E27FC236}">
                <a16:creationId xmlns:a16="http://schemas.microsoft.com/office/drawing/2014/main" id="{78D27A3F-2756-DD8C-A755-370E9566B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964996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EE94DE7-B0B8-50CB-437A-0980F2F45A7A}"/>
              </a:ext>
            </a:extLst>
          </p:cNvPr>
          <p:cNvSpPr>
            <a:spLocks noGrp="1"/>
          </p:cNvSpPr>
          <p:nvPr>
            <p:ph type="title"/>
          </p:nvPr>
        </p:nvSpPr>
        <p:spPr>
          <a:xfrm>
            <a:off x="838200" y="365125"/>
            <a:ext cx="10515600" cy="1325563"/>
          </a:xfrm>
        </p:spPr>
        <p:txBody>
          <a:bodyPr>
            <a:normAutofit/>
          </a:bodyPr>
          <a:lstStyle/>
          <a:p>
            <a:r>
              <a:rPr lang="fr-FR" dirty="0">
                <a:solidFill>
                  <a:srgbClr val="9966FF"/>
                </a:solidFill>
              </a:rPr>
              <a:t>Activités CPF Willy Peers 2022-2023-2024</a:t>
            </a:r>
            <a:endParaRPr lang="en-US" dirty="0">
              <a:solidFill>
                <a:srgbClr val="9966FF"/>
              </a:solidFill>
            </a:endParaRPr>
          </a:p>
        </p:txBody>
      </p:sp>
      <p:sp>
        <p:nvSpPr>
          <p:cNvPr id="3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Espace réservé du contenu 6">
            <a:extLst>
              <a:ext uri="{FF2B5EF4-FFF2-40B4-BE49-F238E27FC236}">
                <a16:creationId xmlns:a16="http://schemas.microsoft.com/office/drawing/2014/main" id="{092716E4-618D-FCBC-AE17-30CE374E0FC3}"/>
              </a:ext>
            </a:extLst>
          </p:cNvPr>
          <p:cNvGraphicFramePr>
            <a:graphicFrameLocks noGrp="1"/>
          </p:cNvGraphicFramePr>
          <p:nvPr>
            <p:ph idx="1"/>
            <p:extLst>
              <p:ext uri="{D42A27DB-BD31-4B8C-83A1-F6EECF244321}">
                <p14:modId xmlns:p14="http://schemas.microsoft.com/office/powerpoint/2010/main" val="2514130033"/>
              </p:ext>
            </p:extLst>
          </p:nvPr>
        </p:nvGraphicFramePr>
        <p:xfrm>
          <a:off x="1326067" y="2228087"/>
          <a:ext cx="9539866" cy="3948879"/>
        </p:xfrm>
        <a:graphic>
          <a:graphicData uri="http://schemas.openxmlformats.org/drawingml/2006/table">
            <a:tbl>
              <a:tblPr firstRow="1" firstCol="1" bandRow="1"/>
              <a:tblGrid>
                <a:gridCol w="3986826">
                  <a:extLst>
                    <a:ext uri="{9D8B030D-6E8A-4147-A177-3AD203B41FA5}">
                      <a16:colId xmlns:a16="http://schemas.microsoft.com/office/drawing/2014/main" val="2385704727"/>
                    </a:ext>
                  </a:extLst>
                </a:gridCol>
                <a:gridCol w="1709230">
                  <a:extLst>
                    <a:ext uri="{9D8B030D-6E8A-4147-A177-3AD203B41FA5}">
                      <a16:colId xmlns:a16="http://schemas.microsoft.com/office/drawing/2014/main" val="1089341209"/>
                    </a:ext>
                  </a:extLst>
                </a:gridCol>
                <a:gridCol w="1782463">
                  <a:extLst>
                    <a:ext uri="{9D8B030D-6E8A-4147-A177-3AD203B41FA5}">
                      <a16:colId xmlns:a16="http://schemas.microsoft.com/office/drawing/2014/main" val="3248627100"/>
                    </a:ext>
                  </a:extLst>
                </a:gridCol>
                <a:gridCol w="2061347">
                  <a:extLst>
                    <a:ext uri="{9D8B030D-6E8A-4147-A177-3AD203B41FA5}">
                      <a16:colId xmlns:a16="http://schemas.microsoft.com/office/drawing/2014/main" val="1744813382"/>
                    </a:ext>
                  </a:extLst>
                </a:gridCol>
              </a:tblGrid>
              <a:tr h="358989">
                <a:tc>
                  <a:txBody>
                    <a:bodyPr/>
                    <a:lstStyle/>
                    <a:p>
                      <a:pPr algn="l" fontAlgn="b">
                        <a:lnSpc>
                          <a:spcPct val="107000"/>
                        </a:lnSpc>
                        <a:spcAft>
                          <a:spcPts val="800"/>
                        </a:spcAft>
                        <a:buNone/>
                      </a:pPr>
                      <a:r>
                        <a:rPr lang="fr-FR" sz="1900" b="1"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CPF WILLY PEERS</a:t>
                      </a:r>
                      <a:endParaRPr lang="fr-FR"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t">
                        <a:lnSpc>
                          <a:spcPct val="107000"/>
                        </a:lnSpc>
                        <a:spcAft>
                          <a:spcPts val="800"/>
                        </a:spcAft>
                        <a:buNone/>
                      </a:pPr>
                      <a:r>
                        <a:rPr lang="en-US" sz="1900" b="1"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a:t>
                      </a:r>
                      <a:endParaRPr lang="en-US" sz="3200" b="0" i="0" u="none" strike="noStrike" dirty="0">
                        <a:effectLst/>
                        <a:latin typeface="Arial" panose="020B0604020202020204" pitchFamily="34" charset="0"/>
                      </a:endParaRPr>
                    </a:p>
                  </a:txBody>
                  <a:tcPr marL="16542" marR="16542" marT="1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lnSpc>
                          <a:spcPct val="107000"/>
                        </a:lnSpc>
                        <a:spcAft>
                          <a:spcPts val="800"/>
                        </a:spcAft>
                        <a:buNone/>
                      </a:pPr>
                      <a:r>
                        <a:rPr lang="en-US" sz="1900" b="1"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a:t>
                      </a:r>
                      <a:endParaRPr lang="en-US"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b">
                        <a:lnSpc>
                          <a:spcPct val="107000"/>
                        </a:lnSpc>
                        <a:spcAft>
                          <a:spcPts val="800"/>
                        </a:spcAft>
                        <a:buNone/>
                      </a:pPr>
                      <a:r>
                        <a:rPr lang="en-US" sz="1900" b="1"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a:t>
                      </a:r>
                      <a:endParaRPr lang="en-US"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835128011"/>
                  </a:ext>
                </a:extLst>
              </a:tr>
              <a:tr h="358989">
                <a:tc>
                  <a:txBody>
                    <a:bodyPr/>
                    <a:lstStyle/>
                    <a:p>
                      <a:pPr algn="l" fontAlgn="b">
                        <a:lnSpc>
                          <a:spcPct val="107000"/>
                        </a:lnSpc>
                        <a:spcAft>
                          <a:spcPts val="800"/>
                        </a:spcAft>
                        <a:buNone/>
                      </a:pPr>
                      <a:r>
                        <a:rPr lang="en-US" sz="1900" b="1"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consultations </a:t>
                      </a:r>
                      <a:r>
                        <a:rPr lang="en-US" sz="1900" b="1" i="0" u="none" strike="noStrike"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médicales</a:t>
                      </a:r>
                      <a:endParaRPr lang="en-US"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2191</a:t>
                      </a:r>
                      <a:endParaRPr lang="en-US" sz="3200" b="0" i="0" u="none" strike="noStrike">
                        <a:effectLst/>
                        <a:latin typeface="Arial" panose="020B0604020202020204" pitchFamily="34" charset="0"/>
                      </a:endParaRPr>
                    </a:p>
                  </a:txBody>
                  <a:tcPr marL="16542" marR="16542" marT="1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1511</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1299</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5738728"/>
                  </a:ext>
                </a:extLst>
              </a:tr>
              <a:tr h="358989">
                <a:tc>
                  <a:txBody>
                    <a:bodyPr/>
                    <a:lstStyle/>
                    <a:p>
                      <a:pPr algn="l" fontAlgn="b">
                        <a:lnSpc>
                          <a:spcPct val="107000"/>
                        </a:lnSpc>
                        <a:spcAft>
                          <a:spcPts val="800"/>
                        </a:spcAft>
                        <a:buNone/>
                      </a:pPr>
                      <a:r>
                        <a:rPr lang="en-US" sz="1900" b="1"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consultations </a:t>
                      </a:r>
                      <a:r>
                        <a:rPr lang="en-US" sz="1900" b="1" i="0" u="none" strike="noStrike"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psychologiques</a:t>
                      </a:r>
                      <a:endParaRPr lang="en-US"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432</a:t>
                      </a:r>
                      <a:endParaRPr lang="en-US" sz="3200" b="0" i="0" u="none" strike="noStrike">
                        <a:effectLst/>
                        <a:latin typeface="Arial" panose="020B0604020202020204" pitchFamily="34" charset="0"/>
                      </a:endParaRPr>
                    </a:p>
                  </a:txBody>
                  <a:tcPr marL="16542" marR="16542" marT="1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355</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428</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0472400"/>
                  </a:ext>
                </a:extLst>
              </a:tr>
              <a:tr h="358989">
                <a:tc>
                  <a:txBody>
                    <a:bodyPr/>
                    <a:lstStyle/>
                    <a:p>
                      <a:pPr algn="l" fontAlgn="b">
                        <a:lnSpc>
                          <a:spcPct val="107000"/>
                        </a:lnSpc>
                        <a:spcAft>
                          <a:spcPts val="800"/>
                        </a:spcAft>
                        <a:buNone/>
                      </a:pPr>
                      <a:r>
                        <a:rPr lang="en-US" sz="1900" b="1"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consultations </a:t>
                      </a:r>
                      <a:r>
                        <a:rPr lang="en-US" sz="1900" b="1" i="0" u="none" strike="noStrike"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sociales</a:t>
                      </a:r>
                      <a:endParaRPr lang="en-US"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90</a:t>
                      </a:r>
                      <a:endParaRPr lang="en-US" sz="3200" b="0" i="0" u="none" strike="noStrike">
                        <a:effectLst/>
                        <a:latin typeface="Arial" panose="020B0604020202020204" pitchFamily="34" charset="0"/>
                      </a:endParaRPr>
                    </a:p>
                  </a:txBody>
                  <a:tcPr marL="16542" marR="16542" marT="1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9525219"/>
                  </a:ext>
                </a:extLst>
              </a:tr>
              <a:tr h="358989">
                <a:tc>
                  <a:txBody>
                    <a:bodyPr/>
                    <a:lstStyle/>
                    <a:p>
                      <a:pPr algn="l" fontAlgn="b">
                        <a:lnSpc>
                          <a:spcPct val="107000"/>
                        </a:lnSpc>
                        <a:spcAft>
                          <a:spcPts val="800"/>
                        </a:spcAft>
                        <a:buNone/>
                      </a:pPr>
                      <a:r>
                        <a:rPr lang="en-US" sz="1900" b="1"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consultations </a:t>
                      </a:r>
                      <a:r>
                        <a:rPr lang="en-US" sz="1900" b="1" i="0" u="none" strike="noStrike"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juridiques</a:t>
                      </a:r>
                      <a:endParaRPr lang="en-US"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900" b="0"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47</a:t>
                      </a:r>
                      <a:endParaRPr lang="en-US" sz="3200" b="0" i="0" u="none" strike="noStrike" dirty="0">
                        <a:effectLst/>
                        <a:latin typeface="Arial" panose="020B0604020202020204" pitchFamily="34" charset="0"/>
                      </a:endParaRPr>
                    </a:p>
                  </a:txBody>
                  <a:tcPr marL="16542" marR="16542" marT="1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2729096"/>
                  </a:ext>
                </a:extLst>
              </a:tr>
              <a:tr h="358989">
                <a:tc>
                  <a:txBody>
                    <a:bodyPr/>
                    <a:lstStyle/>
                    <a:p>
                      <a:pPr algn="l" fontAlgn="b">
                        <a:lnSpc>
                          <a:spcPct val="107000"/>
                        </a:lnSpc>
                        <a:spcAft>
                          <a:spcPts val="800"/>
                        </a:spcAft>
                        <a:buNone/>
                      </a:pPr>
                      <a:r>
                        <a:rPr lang="en-US" sz="1900" b="1" i="0" u="none" strike="noStrike"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Accueils</a:t>
                      </a:r>
                      <a:r>
                        <a:rPr lang="en-US" sz="1900" b="1"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(hors IVG)</a:t>
                      </a:r>
                      <a:endParaRPr lang="en-US"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1003</a:t>
                      </a:r>
                      <a:endParaRPr lang="en-US" sz="3200" b="0" i="0" u="none" strike="noStrike">
                        <a:effectLst/>
                        <a:latin typeface="Arial" panose="020B0604020202020204" pitchFamily="34" charset="0"/>
                      </a:endParaRPr>
                    </a:p>
                  </a:txBody>
                  <a:tcPr marL="16542" marR="16542" marT="1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861</a:t>
                      </a:r>
                      <a:endParaRPr lang="en-US"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1098</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9609468"/>
                  </a:ext>
                </a:extLst>
              </a:tr>
              <a:tr h="358989">
                <a:tc>
                  <a:txBody>
                    <a:bodyPr/>
                    <a:lstStyle/>
                    <a:p>
                      <a:pPr algn="l" fontAlgn="b">
                        <a:lnSpc>
                          <a:spcPct val="107000"/>
                        </a:lnSpc>
                        <a:spcAft>
                          <a:spcPts val="800"/>
                        </a:spcAft>
                        <a:buNone/>
                      </a:pPr>
                      <a:r>
                        <a:rPr lang="en-US" sz="1900" b="1"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IVG</a:t>
                      </a:r>
                      <a:endParaRPr lang="en-US"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355</a:t>
                      </a:r>
                      <a:endParaRPr lang="en-US" sz="3200" b="0" i="0" u="none" strike="noStrike">
                        <a:effectLst/>
                        <a:latin typeface="Arial" panose="020B0604020202020204" pitchFamily="34" charset="0"/>
                      </a:endParaRPr>
                    </a:p>
                  </a:txBody>
                  <a:tcPr marL="16542" marR="16542" marT="1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323</a:t>
                      </a:r>
                      <a:endParaRPr lang="en-US"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406</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324648"/>
                  </a:ext>
                </a:extLst>
              </a:tr>
              <a:tr h="358989">
                <a:tc>
                  <a:txBody>
                    <a:bodyPr/>
                    <a:lstStyle/>
                    <a:p>
                      <a:pPr algn="l" fontAlgn="b">
                        <a:lnSpc>
                          <a:spcPct val="107000"/>
                        </a:lnSpc>
                        <a:spcAft>
                          <a:spcPts val="800"/>
                        </a:spcAft>
                        <a:buNone/>
                      </a:pPr>
                      <a:r>
                        <a:rPr lang="en-US" sz="1900" b="1"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Nbre d'animations</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173</a:t>
                      </a:r>
                      <a:endParaRPr lang="en-US" sz="3200" b="0" i="0" u="none" strike="noStrike">
                        <a:effectLst/>
                        <a:latin typeface="Arial" panose="020B0604020202020204" pitchFamily="34" charset="0"/>
                      </a:endParaRPr>
                    </a:p>
                  </a:txBody>
                  <a:tcPr marL="16542" marR="16542" marT="1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a:t>
                      </a:r>
                      <a:endParaRPr lang="en-US"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0073865"/>
                  </a:ext>
                </a:extLst>
              </a:tr>
              <a:tr h="358989">
                <a:tc>
                  <a:txBody>
                    <a:bodyPr/>
                    <a:lstStyle/>
                    <a:p>
                      <a:pPr algn="l" fontAlgn="b">
                        <a:lnSpc>
                          <a:spcPct val="107000"/>
                        </a:lnSpc>
                        <a:spcAft>
                          <a:spcPts val="800"/>
                        </a:spcAft>
                        <a:buNone/>
                      </a:pPr>
                      <a:r>
                        <a:rPr lang="en-US" sz="1900" b="1"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Heures d'animations</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227,58</a:t>
                      </a:r>
                      <a:endParaRPr lang="en-US" sz="3200" b="0" i="0" u="none" strike="noStrike">
                        <a:effectLst/>
                        <a:latin typeface="Arial" panose="020B0604020202020204" pitchFamily="34" charset="0"/>
                      </a:endParaRPr>
                    </a:p>
                  </a:txBody>
                  <a:tcPr marL="16542" marR="16542" marT="1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154,75</a:t>
                      </a:r>
                      <a:endParaRPr lang="en-US"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113,33</a:t>
                      </a:r>
                      <a:endParaRPr lang="en-US"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9118908"/>
                  </a:ext>
                </a:extLst>
              </a:tr>
              <a:tr h="358989">
                <a:tc>
                  <a:txBody>
                    <a:bodyPr/>
                    <a:lstStyle/>
                    <a:p>
                      <a:pPr algn="l" fontAlgn="b">
                        <a:lnSpc>
                          <a:spcPct val="107000"/>
                        </a:lnSpc>
                        <a:spcAft>
                          <a:spcPts val="800"/>
                        </a:spcAft>
                        <a:buNone/>
                      </a:pPr>
                      <a:r>
                        <a:rPr lang="en-US" sz="1900" b="1"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Nbre de sensibilisations</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29</a:t>
                      </a:r>
                      <a:endParaRPr lang="en-US" sz="3200" b="0" i="0" u="none" strike="noStrike">
                        <a:effectLst/>
                        <a:latin typeface="Arial" panose="020B0604020202020204" pitchFamily="34" charset="0"/>
                      </a:endParaRPr>
                    </a:p>
                  </a:txBody>
                  <a:tcPr marL="16542" marR="16542" marT="1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575888"/>
                  </a:ext>
                </a:extLst>
              </a:tr>
              <a:tr h="358989">
                <a:tc>
                  <a:txBody>
                    <a:bodyPr/>
                    <a:lstStyle/>
                    <a:p>
                      <a:pPr algn="l" fontAlgn="b">
                        <a:lnSpc>
                          <a:spcPct val="107000"/>
                        </a:lnSpc>
                        <a:spcAft>
                          <a:spcPts val="800"/>
                        </a:spcAft>
                        <a:buNone/>
                      </a:pPr>
                      <a:r>
                        <a:rPr lang="en-US" sz="1900" b="1"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Heures de sensibilisations</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180</a:t>
                      </a:r>
                      <a:endParaRPr lang="en-US" sz="3200" b="0" i="0" u="none" strike="noStrike">
                        <a:effectLst/>
                        <a:latin typeface="Arial" panose="020B0604020202020204" pitchFamily="34" charset="0"/>
                      </a:endParaRPr>
                    </a:p>
                  </a:txBody>
                  <a:tcPr marL="16542" marR="16542" marT="1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183,83</a:t>
                      </a:r>
                      <a:endParaRPr lang="en-US" sz="3200" b="0" i="0" u="none" strike="noStrike">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Aft>
                          <a:spcPts val="800"/>
                        </a:spcAft>
                        <a:buNone/>
                      </a:pPr>
                      <a:r>
                        <a:rPr lang="en-US" sz="1900" b="0" i="0" u="none" strike="noStrike"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209,5</a:t>
                      </a:r>
                      <a:endParaRPr lang="en-US" sz="3200" b="0" i="0" u="none" strike="noStrike" dirty="0">
                        <a:effectLst/>
                        <a:latin typeface="Arial" panose="020B0604020202020204" pitchFamily="34" charset="0"/>
                      </a:endParaRPr>
                    </a:p>
                  </a:txBody>
                  <a:tcPr marL="238217" marR="238217" marT="33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0043298"/>
                  </a:ext>
                </a:extLst>
              </a:tr>
            </a:tbl>
          </a:graphicData>
        </a:graphic>
      </p:graphicFrame>
    </p:spTree>
    <p:extLst>
      <p:ext uri="{BB962C8B-B14F-4D97-AF65-F5344CB8AC3E}">
        <p14:creationId xmlns:p14="http://schemas.microsoft.com/office/powerpoint/2010/main" val="1842245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923D623-9B44-BA0D-C078-3373AB31C806}"/>
              </a:ext>
            </a:extLst>
          </p:cNvPr>
          <p:cNvSpPr>
            <a:spLocks noGrp="1"/>
          </p:cNvSpPr>
          <p:nvPr>
            <p:ph type="title"/>
          </p:nvPr>
        </p:nvSpPr>
        <p:spPr>
          <a:xfrm>
            <a:off x="838200" y="365125"/>
            <a:ext cx="10515600" cy="1325563"/>
          </a:xfrm>
        </p:spPr>
        <p:txBody>
          <a:bodyPr>
            <a:normAutofit/>
          </a:bodyPr>
          <a:lstStyle/>
          <a:p>
            <a:r>
              <a:rPr lang="nl-BE" dirty="0">
                <a:solidFill>
                  <a:srgbClr val="9966FF"/>
                </a:solidFill>
              </a:rPr>
              <a:t>Présentation des </a:t>
            </a:r>
            <a:r>
              <a:rPr lang="nl-BE" dirty="0" err="1">
                <a:solidFill>
                  <a:srgbClr val="9966FF"/>
                </a:solidFill>
              </a:rPr>
              <a:t>activités</a:t>
            </a:r>
            <a:r>
              <a:rPr lang="nl-BE" dirty="0">
                <a:solidFill>
                  <a:srgbClr val="9966FF"/>
                </a:solidFill>
              </a:rPr>
              <a:t> 2024 du CPF Soralia de Verviers </a:t>
            </a:r>
            <a:endParaRPr lang="en-US" dirty="0">
              <a:solidFill>
                <a:srgbClr val="9966FF"/>
              </a:solidFill>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CDCC824-6DD9-A089-28BC-9AE4720E3BC4}"/>
              </a:ext>
            </a:extLst>
          </p:cNvPr>
          <p:cNvSpPr>
            <a:spLocks noGrp="1"/>
          </p:cNvSpPr>
          <p:nvPr>
            <p:ph idx="1"/>
          </p:nvPr>
        </p:nvSpPr>
        <p:spPr>
          <a:xfrm>
            <a:off x="669036" y="1854415"/>
            <a:ext cx="10952285" cy="4818242"/>
          </a:xfrm>
        </p:spPr>
        <p:txBody>
          <a:bodyPr numCol="2">
            <a:noAutofit/>
          </a:bodyPr>
          <a:lstStyle/>
          <a:p>
            <a:pPr marL="0" indent="0">
              <a:lnSpc>
                <a:spcPct val="100000"/>
              </a:lnSpc>
              <a:spcBef>
                <a:spcPts val="0"/>
              </a:spcBef>
              <a:buNone/>
            </a:pPr>
            <a:r>
              <a:rPr lang="nl-BE" sz="14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POINTS MARQUANTS 2024</a:t>
            </a:r>
            <a:endParaRPr lang="en-US" sz="14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fr-FR" sz="1400" b="1" i="1" kern="100" dirty="0">
                <a:effectLst/>
                <a:latin typeface="Calibri" panose="020F0502020204030204" pitchFamily="34" charset="0"/>
                <a:ea typeface="Calibri" panose="020F0502020204030204" pitchFamily="34" charset="0"/>
                <a:cs typeface="Calibri" panose="020F0502020204030204" pitchFamily="34" charset="0"/>
              </a:rPr>
              <a:t>Au niveau des activités et des projets :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ptos" panose="020B0004020202020204" pitchFamily="34" charset="0"/>
              <a:buChar char="-"/>
            </a:pPr>
            <a:r>
              <a:rPr lang="fr-FR" sz="1400" kern="100" dirty="0">
                <a:effectLst/>
                <a:latin typeface="Calibri" panose="020F0502020204030204" pitchFamily="34" charset="0"/>
                <a:ea typeface="Calibri" panose="020F0502020204030204" pitchFamily="34" charset="0"/>
                <a:cs typeface="Calibri" panose="020F0502020204030204" pitchFamily="34" charset="0"/>
              </a:rPr>
              <a:t>Stabilité relative des activités malgré des difficultés dans l’équipe et des mouvements (salariées et médecins)</a:t>
            </a:r>
          </a:p>
          <a:p>
            <a:pPr marL="0" lvl="0" indent="0">
              <a:lnSpc>
                <a:spcPct val="100000"/>
              </a:lnSpc>
              <a:spcBef>
                <a:spcPts val="0"/>
              </a:spcBef>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ptos" panose="020B0004020202020204" pitchFamily="34" charset="0"/>
              <a:buChar char="-"/>
            </a:pPr>
            <a:r>
              <a:rPr lang="fr-FR" sz="1400" kern="100" dirty="0">
                <a:effectLst/>
                <a:latin typeface="Calibri" panose="020F0502020204030204" pitchFamily="34" charset="0"/>
                <a:ea typeface="Calibri" panose="020F0502020204030204" pitchFamily="34" charset="0"/>
                <a:cs typeface="Calibri" panose="020F0502020204030204" pitchFamily="34" charset="0"/>
              </a:rPr>
              <a:t>Attribution de deux écoles supplémentaires dans le projet de lutte contre le harcèlement de la FWB</a:t>
            </a:r>
          </a:p>
          <a:p>
            <a:pPr marL="0" lvl="0" indent="0">
              <a:lnSpc>
                <a:spcPct val="100000"/>
              </a:lnSpc>
              <a:spcBef>
                <a:spcPts val="0"/>
              </a:spcBef>
              <a:buNone/>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ptos" panose="020B0004020202020204" pitchFamily="34" charset="0"/>
              <a:buChar char="-"/>
            </a:pPr>
            <a:r>
              <a:rPr lang="fr-FR" sz="1400" kern="100" dirty="0">
                <a:effectLst/>
                <a:latin typeface="Calibri" panose="020F0502020204030204" pitchFamily="34" charset="0"/>
                <a:ea typeface="Calibri" panose="020F0502020204030204" pitchFamily="34" charset="0"/>
                <a:cs typeface="Calibri" panose="020F0502020204030204" pitchFamily="34" charset="0"/>
              </a:rPr>
              <a:t>Mise en place de la fonction « Référentes animations EVRAS » visant à améliorer le fonctionnement de l’opérationnalisation de l’EVRAS</a:t>
            </a:r>
          </a:p>
          <a:p>
            <a:pPr marL="0" lvl="0" indent="0">
              <a:lnSpc>
                <a:spcPct val="100000"/>
              </a:lnSpc>
              <a:spcBef>
                <a:spcPts val="0"/>
              </a:spcBef>
              <a:buNone/>
            </a:pPr>
            <a:endParaRPr lang="fr-FR" sz="14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0000"/>
              </a:lnSpc>
              <a:spcBef>
                <a:spcPts val="0"/>
              </a:spcBef>
              <a:buNone/>
            </a:pPr>
            <a:r>
              <a:rPr lang="fr-FR" sz="1400" kern="100" dirty="0">
                <a:effectLst/>
                <a:latin typeface="Calibri" panose="020F0502020204030204" pitchFamily="34" charset="0"/>
                <a:ea typeface="Calibri" panose="020F0502020204030204" pitchFamily="34" charset="0"/>
                <a:cs typeface="Calibri" panose="020F0502020204030204" pitchFamily="34" charset="0"/>
              </a:rPr>
              <a:t> </a:t>
            </a:r>
            <a:r>
              <a:rPr lang="fr-FR" sz="1400" b="1" i="1" kern="100" dirty="0">
                <a:effectLst/>
                <a:latin typeface="Calibri" panose="020F0502020204030204" pitchFamily="34" charset="0"/>
                <a:ea typeface="Calibri" panose="020F0502020204030204" pitchFamily="34" charset="0"/>
                <a:cs typeface="Calibri" panose="020F0502020204030204" pitchFamily="34" charset="0"/>
              </a:rPr>
              <a:t>Au niveau de la vie/fonctionnement du Centre :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ptos" panose="020B0004020202020204" pitchFamily="34" charset="0"/>
              <a:buChar char="-"/>
            </a:pPr>
            <a:r>
              <a:rPr lang="fr-FR" sz="1400" kern="100" dirty="0">
                <a:effectLst/>
                <a:latin typeface="Calibri" panose="020F0502020204030204" pitchFamily="34" charset="0"/>
                <a:ea typeface="Calibri" panose="020F0502020204030204" pitchFamily="34" charset="0"/>
                <a:cs typeface="Calibri" panose="020F0502020204030204" pitchFamily="34" charset="0"/>
              </a:rPr>
              <a:t>Mise en route de l’agenda électronique </a:t>
            </a:r>
            <a:r>
              <a:rPr lang="fr-FR" sz="1400" kern="100" dirty="0" err="1">
                <a:effectLst/>
                <a:latin typeface="Calibri" panose="020F0502020204030204" pitchFamily="34" charset="0"/>
                <a:ea typeface="Calibri" panose="020F0502020204030204" pitchFamily="34" charset="0"/>
                <a:cs typeface="Calibri" panose="020F0502020204030204" pitchFamily="34" charset="0"/>
              </a:rPr>
              <a:t>Mobminder</a:t>
            </a:r>
            <a:endParaRPr lang="fr-FR"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0000"/>
              </a:lnSpc>
              <a:spcBef>
                <a:spcPts val="0"/>
              </a:spcBef>
              <a:buFont typeface="Aptos" panose="020B00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Nouvelle convention INAMI (Juillet 2024)</a:t>
            </a:r>
          </a:p>
          <a:p>
            <a:pPr marL="342900" lvl="0" indent="-342900">
              <a:lnSpc>
                <a:spcPct val="100000"/>
              </a:lnSpc>
              <a:spcBef>
                <a:spcPts val="0"/>
              </a:spcBef>
              <a:buFont typeface="Aptos" panose="020B0004020202020204" pitchFamily="34" charset="0"/>
              <a:buChar char="-"/>
            </a:pPr>
            <a:r>
              <a:rPr lang="en-US" sz="1400" kern="100" dirty="0">
                <a:effectLst/>
                <a:latin typeface="Calibri" panose="020F0502020204030204" pitchFamily="34" charset="0"/>
                <a:ea typeface="Calibri" panose="020F0502020204030204" pitchFamily="34" charset="0"/>
                <a:cs typeface="Calibri" panose="020F0502020204030204" pitchFamily="34" charset="0"/>
              </a:rPr>
              <a:t>RH :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spcBef>
                <a:spcPts val="0"/>
              </a:spcBef>
              <a:buFont typeface="Arial" panose="020B0604020202020204" pitchFamily="34" charset="0"/>
              <a:buChar char="•"/>
              <a:tabLst>
                <a:tab pos="914400" algn="l"/>
              </a:tabLst>
            </a:pPr>
            <a:r>
              <a:rPr lang="fr-BE" sz="1400" kern="100" dirty="0">
                <a:effectLst/>
                <a:latin typeface="Calibri" panose="020F0502020204030204" pitchFamily="34" charset="0"/>
                <a:ea typeface="Calibri" panose="020F0502020204030204" pitchFamily="34" charset="0"/>
                <a:cs typeface="Calibri" panose="020F0502020204030204" pitchFamily="34" charset="0"/>
              </a:rPr>
              <a:t>Difficultés à engager un profil EVRAS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spcBef>
                <a:spcPts val="0"/>
              </a:spcBef>
              <a:buFont typeface="Arial" panose="020B0604020202020204" pitchFamily="34" charset="0"/>
              <a:buChar char="•"/>
              <a:tabLst>
                <a:tab pos="914400" algn="l"/>
              </a:tabLst>
            </a:pPr>
            <a:r>
              <a:rPr lang="fr-BE" sz="1400" kern="100" dirty="0">
                <a:effectLst/>
                <a:latin typeface="Calibri" panose="020F0502020204030204" pitchFamily="34" charset="0"/>
                <a:ea typeface="Calibri" panose="020F0502020204030204" pitchFamily="34" charset="0"/>
                <a:cs typeface="Calibri" panose="020F0502020204030204" pitchFamily="34" charset="0"/>
              </a:rPr>
              <a:t>Absence de longue durée de collègues pour maladie + difficultés à remplacer</a:t>
            </a:r>
            <a:endParaRPr lang="nl-BE" sz="1400" kern="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0000"/>
              </a:lnSpc>
              <a:spcBef>
                <a:spcPts val="0"/>
              </a:spcBef>
              <a:buFont typeface="Arial" panose="020B0604020202020204" pitchFamily="34" charset="0"/>
              <a:buChar char="•"/>
              <a:tabLst>
                <a:tab pos="914400" algn="l"/>
              </a:tabLst>
            </a:pPr>
            <a:r>
              <a:rPr lang="fr-BE" sz="1400" kern="100" dirty="0">
                <a:effectLst/>
                <a:latin typeface="Calibri" panose="020F0502020204030204" pitchFamily="34" charset="0"/>
                <a:ea typeface="Calibri" panose="020F0502020204030204" pitchFamily="34" charset="0"/>
                <a:cs typeface="Calibri" panose="020F0502020204030204" pitchFamily="34" charset="0"/>
              </a:rPr>
              <a:t>Arrivée d’une nouvelle médecin (à former à l’IVG) en avril 2024 et départ d’un autre médecin en octobre 2024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ptos" panose="020B0004020202020204" pitchFamily="34" charset="0"/>
              <a:buChar char="-"/>
            </a:pPr>
            <a:r>
              <a:rPr lang="en-US" sz="1400" kern="100" dirty="0" err="1">
                <a:effectLst/>
                <a:latin typeface="Calibri" panose="020F0502020204030204" pitchFamily="34" charset="0"/>
                <a:ea typeface="Calibri" panose="020F0502020204030204" pitchFamily="34" charset="0"/>
                <a:cs typeface="Calibri" panose="020F0502020204030204" pitchFamily="34" charset="0"/>
              </a:rPr>
              <a:t>Locaux</a:t>
            </a:r>
            <a:r>
              <a:rPr lang="en-US" sz="1400" kern="100" dirty="0">
                <a:effectLst/>
                <a:latin typeface="Calibri" panose="020F0502020204030204" pitchFamily="34" charset="0"/>
                <a:ea typeface="Calibri" panose="020F0502020204030204" pitchFamily="34" charset="0"/>
                <a:cs typeface="Calibri" panose="020F0502020204030204" pitchFamily="34" charset="0"/>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tabLst>
                <a:tab pos="457200" algn="l"/>
              </a:tabLst>
            </a:pPr>
            <a:r>
              <a:rPr lang="fr-BE" sz="1400" kern="100" dirty="0">
                <a:latin typeface="Calibri" panose="020F0502020204030204" pitchFamily="34" charset="0"/>
                <a:cs typeface="Calibri" panose="020F0502020204030204" pitchFamily="34" charset="0"/>
              </a:rPr>
              <a:t>Amélioration du confort pour les patientes </a:t>
            </a:r>
            <a:endParaRPr lang="nl-BE" sz="1400" kern="100" dirty="0">
              <a:latin typeface="Calibri" panose="020F0502020204030204" pitchFamily="34" charset="0"/>
              <a:cs typeface="Calibri" panose="020F0502020204030204" pitchFamily="34" charset="0"/>
            </a:endParaRPr>
          </a:p>
          <a:p>
            <a:pPr marL="0" indent="0">
              <a:lnSpc>
                <a:spcPct val="100000"/>
              </a:lnSpc>
              <a:spcBef>
                <a:spcPts val="0"/>
              </a:spcBef>
              <a:buNone/>
            </a:pPr>
            <a:r>
              <a:rPr lang="nl-BE" sz="14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PERSPECTIVES 2025</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Aptos" panose="020B0004020202020204" pitchFamily="34" charset="0"/>
              <a:buChar char="-"/>
            </a:pPr>
            <a:r>
              <a:rPr lang="fr-BE" sz="1400" kern="100" dirty="0">
                <a:effectLst/>
                <a:latin typeface="Calibri" panose="020F0502020204030204" pitchFamily="34" charset="0"/>
                <a:ea typeface="Calibri" panose="020F0502020204030204" pitchFamily="34" charset="0"/>
                <a:cs typeface="Calibri" panose="020F0502020204030204" pitchFamily="34" charset="0"/>
              </a:rPr>
              <a:t>Engagement d’un profil administratif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a:lnSpc>
                <a:spcPct val="100000"/>
              </a:lnSpc>
              <a:spcBef>
                <a:spcPts val="0"/>
              </a:spcBef>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Aptos" panose="020B0004020202020204" pitchFamily="34" charset="0"/>
              <a:buChar char="-"/>
            </a:pPr>
            <a:r>
              <a:rPr lang="fr-FR" sz="1400" kern="100" dirty="0">
                <a:effectLst/>
                <a:latin typeface="Calibri" panose="020F0502020204030204" pitchFamily="34" charset="0"/>
                <a:ea typeface="Calibri" panose="020F0502020204030204" pitchFamily="34" charset="0"/>
                <a:cs typeface="Calibri" panose="020F0502020204030204" pitchFamily="34" charset="0"/>
              </a:rPr>
              <a:t>Stabiliser l’équipe </a:t>
            </a:r>
          </a:p>
          <a:p>
            <a:pPr lvl="1" indent="0">
              <a:lnSpc>
                <a:spcPct val="100000"/>
              </a:lnSpc>
              <a:spcBef>
                <a:spcPts val="0"/>
              </a:spcBef>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Aptos" panose="020B0004020202020204" pitchFamily="34" charset="0"/>
              <a:buChar char="-"/>
            </a:pPr>
            <a:r>
              <a:rPr lang="fr-BE" sz="1400" kern="100" dirty="0">
                <a:effectLst/>
                <a:latin typeface="Calibri" panose="020F0502020204030204" pitchFamily="34" charset="0"/>
                <a:ea typeface="Calibri" panose="020F0502020204030204" pitchFamily="34" charset="0"/>
                <a:cs typeface="Calibri" panose="020F0502020204030204" pitchFamily="34" charset="0"/>
              </a:rPr>
              <a:t>Evaluer le nouveau fonctionnement au niveau des animations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lvl="1" indent="0">
              <a:lnSpc>
                <a:spcPct val="100000"/>
              </a:lnSpc>
              <a:spcBef>
                <a:spcPts val="0"/>
              </a:spcBef>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Aptos" panose="020B0004020202020204" pitchFamily="34" charset="0"/>
              <a:buChar char="-"/>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Remplacement progressif des équipements médicaux (2024-2025)</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lvl="1" indent="0">
              <a:lnSpc>
                <a:spcPct val="100000"/>
              </a:lnSpc>
              <a:spcBef>
                <a:spcPts val="0"/>
              </a:spcBef>
              <a:buNone/>
            </a:pPr>
            <a:r>
              <a:rPr lang="fr-BE" sz="14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Aptos" panose="020B0004020202020204" pitchFamily="34" charset="0"/>
              <a:buChar char="-"/>
            </a:pPr>
            <a:r>
              <a:rPr lang="fr-BE" sz="1400" kern="100" dirty="0">
                <a:effectLst/>
                <a:latin typeface="Calibri" panose="020F0502020204030204" pitchFamily="34" charset="0"/>
                <a:ea typeface="Calibri" panose="020F0502020204030204" pitchFamily="34" charset="0"/>
                <a:cs typeface="Calibri" panose="020F0502020204030204" pitchFamily="34" charset="0"/>
              </a:rPr>
              <a:t>Former un nouveau médecin à l’IVG pour renforcer l’équipe </a:t>
            </a:r>
          </a:p>
          <a:p>
            <a:pPr marL="457200" lvl="1" indent="0">
              <a:lnSpc>
                <a:spcPct val="100000"/>
              </a:lnSpc>
              <a:spcBef>
                <a:spcPts val="0"/>
              </a:spcBef>
              <a:buNone/>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Aptos" panose="020B0004020202020204" pitchFamily="34" charset="0"/>
              <a:buChar char="-"/>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Inspection AVIQ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nl-BE" sz="1400" dirty="0"/>
          </a:p>
        </p:txBody>
      </p:sp>
      <p:cxnSp>
        <p:nvCxnSpPr>
          <p:cNvPr id="6" name="Connecteur droit 5">
            <a:extLst>
              <a:ext uri="{FF2B5EF4-FFF2-40B4-BE49-F238E27FC236}">
                <a16:creationId xmlns:a16="http://schemas.microsoft.com/office/drawing/2014/main" id="{B998970E-A200-C285-E79C-56321F48041B}"/>
              </a:ext>
            </a:extLst>
          </p:cNvPr>
          <p:cNvCxnSpPr>
            <a:stCxn id="3" idx="0"/>
            <a:endCxn id="3" idx="2"/>
          </p:cNvCxnSpPr>
          <p:nvPr/>
        </p:nvCxnSpPr>
        <p:spPr>
          <a:xfrm>
            <a:off x="6145179" y="1854415"/>
            <a:ext cx="0" cy="48182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350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EE94DE7-B0B8-50CB-437A-0980F2F45A7A}"/>
              </a:ext>
            </a:extLst>
          </p:cNvPr>
          <p:cNvSpPr>
            <a:spLocks noGrp="1"/>
          </p:cNvSpPr>
          <p:nvPr>
            <p:ph type="title"/>
          </p:nvPr>
        </p:nvSpPr>
        <p:spPr>
          <a:xfrm>
            <a:off x="550985" y="365125"/>
            <a:ext cx="11383107" cy="1325563"/>
          </a:xfrm>
        </p:spPr>
        <p:txBody>
          <a:bodyPr>
            <a:normAutofit/>
          </a:bodyPr>
          <a:lstStyle/>
          <a:p>
            <a:r>
              <a:rPr lang="fr-FR" dirty="0">
                <a:solidFill>
                  <a:srgbClr val="9966FF"/>
                </a:solidFill>
              </a:rPr>
              <a:t>Activités CPF Soralia de Verviers 2022-2023-2024</a:t>
            </a:r>
            <a:endParaRPr lang="en-US" dirty="0">
              <a:solidFill>
                <a:srgbClr val="9966FF"/>
              </a:solidFill>
            </a:endParaRPr>
          </a:p>
        </p:txBody>
      </p:sp>
      <p:sp>
        <p:nvSpPr>
          <p:cNvPr id="1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4">
            <a:extLst>
              <a:ext uri="{FF2B5EF4-FFF2-40B4-BE49-F238E27FC236}">
                <a16:creationId xmlns:a16="http://schemas.microsoft.com/office/drawing/2014/main" id="{8A83F115-4617-0BA3-A61D-C67669D958D2}"/>
              </a:ext>
            </a:extLst>
          </p:cNvPr>
          <p:cNvGraphicFramePr>
            <a:graphicFrameLocks noGrp="1"/>
          </p:cNvGraphicFramePr>
          <p:nvPr>
            <p:ph idx="1"/>
            <p:extLst>
              <p:ext uri="{D42A27DB-BD31-4B8C-83A1-F6EECF244321}">
                <p14:modId xmlns:p14="http://schemas.microsoft.com/office/powerpoint/2010/main" val="3054765536"/>
              </p:ext>
            </p:extLst>
          </p:nvPr>
        </p:nvGraphicFramePr>
        <p:xfrm>
          <a:off x="1160782" y="2219295"/>
          <a:ext cx="9870435" cy="3948879"/>
        </p:xfrm>
        <a:graphic>
          <a:graphicData uri="http://schemas.openxmlformats.org/drawingml/2006/table">
            <a:tbl>
              <a:tblPr firstRow="1" firstCol="1" bandRow="1"/>
              <a:tblGrid>
                <a:gridCol w="5364764">
                  <a:extLst>
                    <a:ext uri="{9D8B030D-6E8A-4147-A177-3AD203B41FA5}">
                      <a16:colId xmlns:a16="http://schemas.microsoft.com/office/drawing/2014/main" val="2507646273"/>
                    </a:ext>
                  </a:extLst>
                </a:gridCol>
                <a:gridCol w="1434943">
                  <a:extLst>
                    <a:ext uri="{9D8B030D-6E8A-4147-A177-3AD203B41FA5}">
                      <a16:colId xmlns:a16="http://schemas.microsoft.com/office/drawing/2014/main" val="2566834004"/>
                    </a:ext>
                  </a:extLst>
                </a:gridCol>
                <a:gridCol w="1535364">
                  <a:extLst>
                    <a:ext uri="{9D8B030D-6E8A-4147-A177-3AD203B41FA5}">
                      <a16:colId xmlns:a16="http://schemas.microsoft.com/office/drawing/2014/main" val="4023433071"/>
                    </a:ext>
                  </a:extLst>
                </a:gridCol>
                <a:gridCol w="1535364">
                  <a:extLst>
                    <a:ext uri="{9D8B030D-6E8A-4147-A177-3AD203B41FA5}">
                      <a16:colId xmlns:a16="http://schemas.microsoft.com/office/drawing/2014/main" val="3002189160"/>
                    </a:ext>
                  </a:extLst>
                </a:gridCol>
              </a:tblGrid>
              <a:tr h="358989">
                <a:tc>
                  <a:txBody>
                    <a:bodyPr/>
                    <a:lstStyle/>
                    <a:p>
                      <a:pPr algn="l" fontAlgn="ctr">
                        <a:lnSpc>
                          <a:spcPct val="107000"/>
                        </a:lnSpc>
                        <a:spcAft>
                          <a:spcPts val="800"/>
                        </a:spcAft>
                        <a:buNone/>
                      </a:pPr>
                      <a:r>
                        <a:rPr lang="fr-FR" sz="1800" b="1" i="0" u="none" strike="noStrike" kern="100" dirty="0">
                          <a:effectLst/>
                          <a:latin typeface="Calibri" panose="020F0502020204030204" pitchFamily="34" charset="0"/>
                          <a:ea typeface="Calibri" panose="020F0502020204030204" pitchFamily="34" charset="0"/>
                          <a:cs typeface="Calibri" panose="020F0502020204030204" pitchFamily="34" charset="0"/>
                        </a:rPr>
                        <a:t> CPF Verviers </a:t>
                      </a:r>
                      <a:endParaRPr lang="fr-FR"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t">
                        <a:lnSpc>
                          <a:spcPct val="107000"/>
                        </a:lnSpc>
                        <a:spcAft>
                          <a:spcPts val="800"/>
                        </a:spcAft>
                        <a:buNone/>
                      </a:pPr>
                      <a:r>
                        <a:rPr lang="en-US" sz="1800" b="1" i="0" u="none" strike="noStrike" kern="100" dirty="0">
                          <a:effectLst/>
                          <a:latin typeface="Calibri" panose="020F0502020204030204" pitchFamily="34" charset="0"/>
                          <a:ea typeface="Calibri" panose="020F0502020204030204" pitchFamily="34" charset="0"/>
                          <a:cs typeface="Calibri" panose="020F0502020204030204" pitchFamily="34" charset="0"/>
                        </a:rPr>
                        <a:t>2024 </a:t>
                      </a:r>
                      <a:endParaRPr lang="en-US" sz="2900" b="0" i="0" u="none" strike="noStrike" dirty="0">
                        <a:effectLst/>
                        <a:latin typeface="Arial" panose="020B0604020202020204" pitchFamily="34" charset="0"/>
                      </a:endParaRPr>
                    </a:p>
                  </a:txBody>
                  <a:tcPr marL="15289" marR="15289" marT="1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ctr">
                        <a:lnSpc>
                          <a:spcPct val="107000"/>
                        </a:lnSpc>
                        <a:spcAft>
                          <a:spcPts val="800"/>
                        </a:spcAft>
                        <a:buNone/>
                      </a:pPr>
                      <a:r>
                        <a:rPr lang="en-US" sz="1800" b="1" i="0" u="none" strike="noStrike" kern="100" dirty="0">
                          <a:effectLst/>
                          <a:latin typeface="Calibri" panose="020F0502020204030204" pitchFamily="34" charset="0"/>
                          <a:ea typeface="Calibri" panose="020F0502020204030204" pitchFamily="34" charset="0"/>
                          <a:cs typeface="Calibri" panose="020F0502020204030204" pitchFamily="34" charset="0"/>
                        </a:rPr>
                        <a:t>2023</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fontAlgn="ctr">
                        <a:lnSpc>
                          <a:spcPct val="107000"/>
                        </a:lnSpc>
                        <a:spcAft>
                          <a:spcPts val="800"/>
                        </a:spcAft>
                        <a:buNone/>
                      </a:pPr>
                      <a:r>
                        <a:rPr lang="en-US" sz="1800" b="1" i="0" u="none" strike="noStrike" kern="100" dirty="0">
                          <a:effectLst/>
                          <a:latin typeface="Calibri" panose="020F0502020204030204" pitchFamily="34" charset="0"/>
                          <a:ea typeface="Calibri" panose="020F0502020204030204" pitchFamily="34" charset="0"/>
                          <a:cs typeface="Calibri" panose="020F0502020204030204" pitchFamily="34" charset="0"/>
                        </a:rPr>
                        <a:t>2022</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410703621"/>
                  </a:ext>
                </a:extLst>
              </a:tr>
              <a:tr h="358989">
                <a:tc>
                  <a:txBody>
                    <a:bodyPr/>
                    <a:lstStyle/>
                    <a:p>
                      <a:pPr algn="l" fontAlgn="ctr">
                        <a:lnSpc>
                          <a:spcPct val="107000"/>
                        </a:lnSpc>
                        <a:spcAft>
                          <a:spcPts val="800"/>
                        </a:spcAft>
                        <a:buNone/>
                      </a:pPr>
                      <a:r>
                        <a:rPr lang="en-US" sz="1800" b="1" i="0"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consultations </a:t>
                      </a:r>
                      <a:r>
                        <a:rPr lang="en-US" sz="1800" b="1" i="0" u="none" strike="noStrike"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médicales</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800" b="0" i="0"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331</a:t>
                      </a:r>
                      <a:endParaRPr lang="en-US" sz="2900" b="0" i="0" u="none" strike="noStrike" dirty="0">
                        <a:effectLst/>
                        <a:latin typeface="Arial" panose="020B0604020202020204" pitchFamily="34" charset="0"/>
                      </a:endParaRPr>
                    </a:p>
                  </a:txBody>
                  <a:tcPr marL="15289" marR="15289" marT="1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367</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289</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7630350"/>
                  </a:ext>
                </a:extLst>
              </a:tr>
              <a:tr h="358989">
                <a:tc>
                  <a:txBody>
                    <a:bodyPr/>
                    <a:lstStyle/>
                    <a:p>
                      <a:pPr algn="l" fontAlgn="ctr">
                        <a:lnSpc>
                          <a:spcPct val="107000"/>
                        </a:lnSpc>
                        <a:spcAft>
                          <a:spcPts val="800"/>
                        </a:spcAft>
                        <a:buNone/>
                      </a:pPr>
                      <a:r>
                        <a:rPr lang="en-US" sz="1800" b="1" i="0" u="none" strike="noStrike" kern="100">
                          <a:effectLst/>
                          <a:latin typeface="Calibri" panose="020F0502020204030204" pitchFamily="34" charset="0"/>
                          <a:ea typeface="Calibri" panose="020F0502020204030204" pitchFamily="34" charset="0"/>
                          <a:cs typeface="Calibri" panose="020F0502020204030204" pitchFamily="34" charset="0"/>
                        </a:rPr>
                        <a:t>consultations psychologiques</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 639</a:t>
                      </a:r>
                      <a:endParaRPr lang="en-US" sz="2900" b="0" i="0" u="none" strike="noStrike">
                        <a:effectLst/>
                        <a:latin typeface="Arial" panose="020B0604020202020204" pitchFamily="34" charset="0"/>
                      </a:endParaRPr>
                    </a:p>
                  </a:txBody>
                  <a:tcPr marL="15289" marR="15289" marT="1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dirty="0">
                          <a:effectLst/>
                          <a:latin typeface="Calibri" panose="020F0502020204030204" pitchFamily="34" charset="0"/>
                          <a:ea typeface="Calibri" panose="020F0502020204030204" pitchFamily="34" charset="0"/>
                          <a:cs typeface="Calibri" panose="020F0502020204030204" pitchFamily="34" charset="0"/>
                        </a:rPr>
                        <a:t>690</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640</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7384203"/>
                  </a:ext>
                </a:extLst>
              </a:tr>
              <a:tr h="358989">
                <a:tc>
                  <a:txBody>
                    <a:bodyPr/>
                    <a:lstStyle/>
                    <a:p>
                      <a:pPr algn="l" fontAlgn="ctr">
                        <a:lnSpc>
                          <a:spcPct val="107000"/>
                        </a:lnSpc>
                        <a:spcAft>
                          <a:spcPts val="800"/>
                        </a:spcAft>
                        <a:buNone/>
                      </a:pPr>
                      <a:r>
                        <a:rPr lang="en-US" sz="1800" b="1" i="0"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consultations </a:t>
                      </a:r>
                      <a:r>
                        <a:rPr lang="en-US" sz="1800" b="1" i="0" u="none" strike="noStrike"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sociales</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800" b="0" i="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45</a:t>
                      </a:r>
                      <a:endParaRPr lang="en-US" sz="2900" b="0" i="0" u="none" strike="noStrike">
                        <a:effectLst/>
                        <a:latin typeface="Arial" panose="020B0604020202020204" pitchFamily="34" charset="0"/>
                      </a:endParaRPr>
                    </a:p>
                  </a:txBody>
                  <a:tcPr marL="15289" marR="15289" marT="1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62</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2573739"/>
                  </a:ext>
                </a:extLst>
              </a:tr>
              <a:tr h="358989">
                <a:tc>
                  <a:txBody>
                    <a:bodyPr/>
                    <a:lstStyle/>
                    <a:p>
                      <a:pPr algn="l" fontAlgn="ctr">
                        <a:lnSpc>
                          <a:spcPct val="107000"/>
                        </a:lnSpc>
                        <a:spcAft>
                          <a:spcPts val="800"/>
                        </a:spcAft>
                        <a:buNone/>
                      </a:pPr>
                      <a:r>
                        <a:rPr lang="en-US" sz="1800" b="1" i="0" u="none" strike="noStrike" kern="100">
                          <a:effectLst/>
                          <a:latin typeface="Calibri" panose="020F0502020204030204" pitchFamily="34" charset="0"/>
                          <a:ea typeface="Calibri" panose="020F0502020204030204" pitchFamily="34" charset="0"/>
                          <a:cs typeface="Calibri" panose="020F0502020204030204" pitchFamily="34" charset="0"/>
                        </a:rPr>
                        <a:t>consultations juridiques</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 39</a:t>
                      </a:r>
                      <a:endParaRPr lang="en-US" sz="2900" b="0" i="0" u="none" strike="noStrike">
                        <a:effectLst/>
                        <a:latin typeface="Arial" panose="020B0604020202020204" pitchFamily="34" charset="0"/>
                      </a:endParaRPr>
                    </a:p>
                  </a:txBody>
                  <a:tcPr marL="15289" marR="15289" marT="1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41</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39</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7329331"/>
                  </a:ext>
                </a:extLst>
              </a:tr>
              <a:tr h="358989">
                <a:tc>
                  <a:txBody>
                    <a:bodyPr/>
                    <a:lstStyle/>
                    <a:p>
                      <a:pPr algn="l" fontAlgn="ctr">
                        <a:lnSpc>
                          <a:spcPct val="107000"/>
                        </a:lnSpc>
                        <a:spcAft>
                          <a:spcPts val="800"/>
                        </a:spcAft>
                        <a:buNone/>
                      </a:pPr>
                      <a:r>
                        <a:rPr lang="en-US" sz="1800" b="1" i="0" u="none" strike="noStrike"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accueils</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800" b="0" i="0"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692</a:t>
                      </a:r>
                      <a:endParaRPr lang="en-US" sz="2900" b="0" i="0" u="none" strike="noStrike" dirty="0">
                        <a:effectLst/>
                        <a:latin typeface="Arial" panose="020B0604020202020204" pitchFamily="34" charset="0"/>
                      </a:endParaRPr>
                    </a:p>
                  </a:txBody>
                  <a:tcPr marL="15289" marR="15289" marT="1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815</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522</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2238503"/>
                  </a:ext>
                </a:extLst>
              </a:tr>
              <a:tr h="358989">
                <a:tc>
                  <a:txBody>
                    <a:bodyPr/>
                    <a:lstStyle/>
                    <a:p>
                      <a:pPr algn="l" fontAlgn="ctr">
                        <a:lnSpc>
                          <a:spcPct val="107000"/>
                        </a:lnSpc>
                        <a:spcAft>
                          <a:spcPts val="800"/>
                        </a:spcAft>
                        <a:buNone/>
                      </a:pPr>
                      <a:r>
                        <a:rPr lang="en-US" sz="1800" b="1" i="0" u="none" strike="noStrike" kern="100" dirty="0">
                          <a:effectLst/>
                          <a:latin typeface="Calibri" panose="020F0502020204030204" pitchFamily="34" charset="0"/>
                          <a:ea typeface="Calibri" panose="020F0502020204030204" pitchFamily="34" charset="0"/>
                          <a:cs typeface="Calibri" panose="020F0502020204030204" pitchFamily="34" charset="0"/>
                        </a:rPr>
                        <a:t>IVG</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800" b="0" i="0" u="none" strike="noStrike" kern="100" dirty="0">
                          <a:effectLst/>
                          <a:latin typeface="Calibri" panose="020F0502020204030204" pitchFamily="34" charset="0"/>
                          <a:ea typeface="Calibri" panose="020F0502020204030204" pitchFamily="34" charset="0"/>
                          <a:cs typeface="Calibri" panose="020F0502020204030204" pitchFamily="34" charset="0"/>
                        </a:rPr>
                        <a:t> 130</a:t>
                      </a:r>
                      <a:endParaRPr lang="en-US" sz="2900" b="0" i="0" u="none" strike="noStrike" dirty="0">
                        <a:effectLst/>
                        <a:latin typeface="Arial" panose="020B0604020202020204" pitchFamily="34" charset="0"/>
                      </a:endParaRPr>
                    </a:p>
                  </a:txBody>
                  <a:tcPr marL="15289" marR="15289" marT="1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130</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96</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0656687"/>
                  </a:ext>
                </a:extLst>
              </a:tr>
              <a:tr h="358989">
                <a:tc>
                  <a:txBody>
                    <a:bodyPr/>
                    <a:lstStyle/>
                    <a:p>
                      <a:pPr algn="l" fontAlgn="ctr">
                        <a:lnSpc>
                          <a:spcPct val="107000"/>
                        </a:lnSpc>
                        <a:spcAft>
                          <a:spcPts val="800"/>
                        </a:spcAft>
                        <a:buNone/>
                      </a:pPr>
                      <a:r>
                        <a:rPr lang="en-US" sz="1800" b="1" i="0" u="none" strike="noStrike" kern="100" dirty="0" err="1">
                          <a:effectLst/>
                          <a:latin typeface="Calibri" panose="020F0502020204030204" pitchFamily="34" charset="0"/>
                          <a:ea typeface="Calibri" panose="020F0502020204030204" pitchFamily="34" charset="0"/>
                          <a:cs typeface="Calibri" panose="020F0502020204030204" pitchFamily="34" charset="0"/>
                        </a:rPr>
                        <a:t>Nbre</a:t>
                      </a:r>
                      <a:r>
                        <a:rPr lang="en-US" sz="1800" b="1" i="0" u="none" strike="noStrike" kern="100" dirty="0">
                          <a:effectLst/>
                          <a:latin typeface="Calibri" panose="020F0502020204030204" pitchFamily="34" charset="0"/>
                          <a:ea typeface="Calibri" panose="020F0502020204030204" pitchFamily="34" charset="0"/>
                          <a:cs typeface="Calibri" panose="020F0502020204030204" pitchFamily="34" charset="0"/>
                        </a:rPr>
                        <a:t> </a:t>
                      </a:r>
                      <a:r>
                        <a:rPr lang="en-US" sz="1800" b="1" i="0" u="none" strike="noStrike" kern="100" dirty="0" err="1">
                          <a:effectLst/>
                          <a:latin typeface="Calibri" panose="020F0502020204030204" pitchFamily="34" charset="0"/>
                          <a:ea typeface="Calibri" panose="020F0502020204030204" pitchFamily="34" charset="0"/>
                          <a:cs typeface="Calibri" panose="020F0502020204030204" pitchFamily="34" charset="0"/>
                        </a:rPr>
                        <a:t>d'animations</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 326</a:t>
                      </a:r>
                      <a:endParaRPr lang="en-US" sz="2900" b="0" i="0" u="none" strike="noStrike">
                        <a:effectLst/>
                        <a:latin typeface="Arial" panose="020B0604020202020204" pitchFamily="34" charset="0"/>
                      </a:endParaRPr>
                    </a:p>
                  </a:txBody>
                  <a:tcPr marL="15289" marR="15289" marT="1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454</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453</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9349684"/>
                  </a:ext>
                </a:extLst>
              </a:tr>
              <a:tr h="358989">
                <a:tc>
                  <a:txBody>
                    <a:bodyPr/>
                    <a:lstStyle/>
                    <a:p>
                      <a:pPr algn="l" fontAlgn="ctr">
                        <a:lnSpc>
                          <a:spcPct val="107000"/>
                        </a:lnSpc>
                        <a:spcAft>
                          <a:spcPts val="800"/>
                        </a:spcAft>
                        <a:buNone/>
                      </a:pPr>
                      <a:r>
                        <a:rPr lang="en-US" sz="1800" b="1" i="0" u="none" strike="noStrike" kern="100">
                          <a:effectLst/>
                          <a:latin typeface="Calibri" panose="020F0502020204030204" pitchFamily="34" charset="0"/>
                          <a:ea typeface="Calibri" panose="020F0502020204030204" pitchFamily="34" charset="0"/>
                          <a:cs typeface="Calibri" panose="020F0502020204030204" pitchFamily="34" charset="0"/>
                        </a:rPr>
                        <a:t>Heures d'animations</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480</a:t>
                      </a:r>
                      <a:endParaRPr lang="en-US" sz="2900" b="0" i="0" u="none" strike="noStrike">
                        <a:effectLst/>
                        <a:latin typeface="Arial" panose="020B0604020202020204" pitchFamily="34" charset="0"/>
                      </a:endParaRPr>
                    </a:p>
                  </a:txBody>
                  <a:tcPr marL="15289" marR="15289" marT="1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679,5</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605,5</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7449243"/>
                  </a:ext>
                </a:extLst>
              </a:tr>
              <a:tr h="358989">
                <a:tc>
                  <a:txBody>
                    <a:bodyPr/>
                    <a:lstStyle/>
                    <a:p>
                      <a:pPr algn="l" fontAlgn="ctr">
                        <a:lnSpc>
                          <a:spcPct val="107000"/>
                        </a:lnSpc>
                        <a:spcAft>
                          <a:spcPts val="800"/>
                        </a:spcAft>
                        <a:buNone/>
                      </a:pPr>
                      <a:r>
                        <a:rPr lang="en-US" sz="1800" b="1" i="0" u="none" strike="noStrike" kern="100">
                          <a:effectLst/>
                          <a:latin typeface="Calibri" panose="020F0502020204030204" pitchFamily="34" charset="0"/>
                          <a:ea typeface="Calibri" panose="020F0502020204030204" pitchFamily="34" charset="0"/>
                          <a:cs typeface="Calibri" panose="020F0502020204030204" pitchFamily="34" charset="0"/>
                        </a:rPr>
                        <a:t>Nbre de sensibilisations</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 10</a:t>
                      </a:r>
                      <a:endParaRPr lang="en-US" sz="2900" b="0" i="0" u="none" strike="noStrike">
                        <a:effectLst/>
                        <a:latin typeface="Arial" panose="020B0604020202020204" pitchFamily="34" charset="0"/>
                      </a:endParaRPr>
                    </a:p>
                  </a:txBody>
                  <a:tcPr marL="15289" marR="15289" marT="1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27</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9</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8905010"/>
                  </a:ext>
                </a:extLst>
              </a:tr>
              <a:tr h="358989">
                <a:tc>
                  <a:txBody>
                    <a:bodyPr/>
                    <a:lstStyle/>
                    <a:p>
                      <a:pPr algn="l" fontAlgn="ctr">
                        <a:lnSpc>
                          <a:spcPct val="107000"/>
                        </a:lnSpc>
                        <a:spcAft>
                          <a:spcPts val="800"/>
                        </a:spcAft>
                        <a:buNone/>
                      </a:pPr>
                      <a:r>
                        <a:rPr lang="en-US" sz="1800" b="1" i="0" u="none" strike="noStrike" kern="100">
                          <a:effectLst/>
                          <a:latin typeface="Calibri" panose="020F0502020204030204" pitchFamily="34" charset="0"/>
                          <a:ea typeface="Calibri" panose="020F0502020204030204" pitchFamily="34" charset="0"/>
                          <a:cs typeface="Calibri" panose="020F0502020204030204" pitchFamily="34" charset="0"/>
                        </a:rPr>
                        <a:t>Heures de sensibilisations</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 30</a:t>
                      </a:r>
                      <a:endParaRPr lang="en-US" sz="2900" b="0" i="0" u="none" strike="noStrike">
                        <a:effectLst/>
                        <a:latin typeface="Arial" panose="020B0604020202020204" pitchFamily="34" charset="0"/>
                      </a:endParaRPr>
                    </a:p>
                  </a:txBody>
                  <a:tcPr marL="15289" marR="15289" marT="1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a:effectLst/>
                          <a:latin typeface="Calibri" panose="020F0502020204030204" pitchFamily="34" charset="0"/>
                          <a:ea typeface="Calibri" panose="020F0502020204030204" pitchFamily="34" charset="0"/>
                          <a:cs typeface="Calibri" panose="020F0502020204030204" pitchFamily="34" charset="0"/>
                        </a:rPr>
                        <a:t>95</a:t>
                      </a:r>
                      <a:endParaRPr lang="en-US" sz="2900" b="0" i="0" u="none" strike="noStrike">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7000"/>
                        </a:lnSpc>
                        <a:spcAft>
                          <a:spcPts val="800"/>
                        </a:spcAft>
                        <a:buNone/>
                      </a:pPr>
                      <a:r>
                        <a:rPr lang="en-US" sz="1800" b="0" i="0" u="none" strike="noStrike" kern="100" dirty="0">
                          <a:effectLst/>
                          <a:latin typeface="Calibri" panose="020F0502020204030204" pitchFamily="34" charset="0"/>
                          <a:ea typeface="Calibri" panose="020F0502020204030204" pitchFamily="34" charset="0"/>
                          <a:cs typeface="Calibri" panose="020F0502020204030204" pitchFamily="34" charset="0"/>
                        </a:rPr>
                        <a:t>35,5</a:t>
                      </a:r>
                      <a:endParaRPr lang="en-US" sz="2900" b="0" i="0" u="none" strike="noStrike" dirty="0">
                        <a:effectLst/>
                        <a:latin typeface="Arial" panose="020B0604020202020204" pitchFamily="34" charset="0"/>
                      </a:endParaRPr>
                    </a:p>
                  </a:txBody>
                  <a:tcPr marL="29558" marR="29558" marT="29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2920645"/>
                  </a:ext>
                </a:extLst>
              </a:tr>
            </a:tbl>
          </a:graphicData>
        </a:graphic>
      </p:graphicFrame>
    </p:spTree>
    <p:extLst>
      <p:ext uri="{BB962C8B-B14F-4D97-AF65-F5344CB8AC3E}">
        <p14:creationId xmlns:p14="http://schemas.microsoft.com/office/powerpoint/2010/main" val="1110092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11E1BB9C-65B0-1FD1-21D0-0F48E99C4267}"/>
              </a:ext>
            </a:extLst>
          </p:cNvPr>
          <p:cNvSpPr>
            <a:spLocks noGrp="1"/>
          </p:cNvSpPr>
          <p:nvPr>
            <p:ph type="ctrTitle"/>
          </p:nvPr>
        </p:nvSpPr>
        <p:spPr>
          <a:xfrm>
            <a:off x="1524003" y="1190847"/>
            <a:ext cx="9144000" cy="4014144"/>
          </a:xfrm>
        </p:spPr>
        <p:txBody>
          <a:bodyPr anchor="ctr">
            <a:normAutofit/>
          </a:bodyPr>
          <a:lstStyle/>
          <a:p>
            <a:pPr marL="0" indent="0"/>
            <a:r>
              <a:rPr lang="fr-BE" sz="5000" dirty="0">
                <a:solidFill>
                  <a:srgbClr val="9966FF"/>
                </a:solidFill>
              </a:rPr>
              <a:t>ANALYSE DES DONNÉES DES CENTRES DE PLANNING FAMILIAL </a:t>
            </a:r>
            <a:br>
              <a:rPr lang="fr-BE" sz="5000" dirty="0">
                <a:solidFill>
                  <a:srgbClr val="9966FF"/>
                </a:solidFill>
              </a:rPr>
            </a:br>
            <a:r>
              <a:rPr lang="fr-BE" sz="5000" dirty="0">
                <a:solidFill>
                  <a:srgbClr val="9966FF"/>
                </a:solidFill>
              </a:rPr>
              <a:t>Soralia-Solidaris 2024</a:t>
            </a:r>
            <a:br>
              <a:rPr lang="fr-BE" sz="4500" b="1" dirty="0"/>
            </a:br>
            <a:endParaRPr lang="en-US" sz="4500" dirty="0"/>
          </a:p>
        </p:txBody>
      </p:sp>
      <p:sp>
        <p:nvSpPr>
          <p:cNvPr id="3" name="Sous-titre 2">
            <a:extLst>
              <a:ext uri="{FF2B5EF4-FFF2-40B4-BE49-F238E27FC236}">
                <a16:creationId xmlns:a16="http://schemas.microsoft.com/office/drawing/2014/main" id="{9C189DB9-6556-6D35-24B8-D97569AD73C8}"/>
              </a:ext>
            </a:extLst>
          </p:cNvPr>
          <p:cNvSpPr>
            <a:spLocks noGrp="1"/>
          </p:cNvSpPr>
          <p:nvPr>
            <p:ph type="subTitle" idx="1"/>
          </p:nvPr>
        </p:nvSpPr>
        <p:spPr>
          <a:xfrm>
            <a:off x="1966912" y="5655783"/>
            <a:ext cx="8258176" cy="631825"/>
          </a:xfrm>
        </p:spPr>
        <p:txBody>
          <a:bodyPr anchor="ctr">
            <a:normAutofit/>
          </a:bodyPr>
          <a:lstStyle/>
          <a:p>
            <a:endParaRPr lang="nl-BE" sz="2800" dirty="0"/>
          </a:p>
          <a:p>
            <a:endParaRPr lang="nl-BE" sz="2800" dirty="0"/>
          </a:p>
          <a:p>
            <a:endParaRPr lang="en-US" sz="2800" dirty="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descr="Une image contenant texte, Police, Graphique, logo&#10;&#10;Description générée automatiquement">
            <a:extLst>
              <a:ext uri="{FF2B5EF4-FFF2-40B4-BE49-F238E27FC236}">
                <a16:creationId xmlns:a16="http://schemas.microsoft.com/office/drawing/2014/main" id="{D444AC8A-0D8B-F2CC-52D3-DBA325C64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906" y="6177779"/>
            <a:ext cx="1314859" cy="360426"/>
          </a:xfrm>
          <a:prstGeom prst="rect">
            <a:avLst/>
          </a:prstGeom>
        </p:spPr>
      </p:pic>
    </p:spTree>
    <p:extLst>
      <p:ext uri="{BB962C8B-B14F-4D97-AF65-F5344CB8AC3E}">
        <p14:creationId xmlns:p14="http://schemas.microsoft.com/office/powerpoint/2010/main" val="130812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275F7AA-8AE4-78D4-9149-CD50BD7C30BC}"/>
              </a:ext>
            </a:extLst>
          </p:cNvPr>
          <p:cNvSpPr>
            <a:spLocks noGrp="1"/>
          </p:cNvSpPr>
          <p:nvPr>
            <p:ph type="title"/>
          </p:nvPr>
        </p:nvSpPr>
        <p:spPr>
          <a:xfrm>
            <a:off x="244549" y="548640"/>
            <a:ext cx="4197559" cy="5431536"/>
          </a:xfrm>
        </p:spPr>
        <p:txBody>
          <a:bodyPr>
            <a:normAutofit/>
          </a:bodyPr>
          <a:lstStyle/>
          <a:p>
            <a:r>
              <a:rPr lang="fr-BE" dirty="0">
                <a:solidFill>
                  <a:srgbClr val="9966FF"/>
                </a:solidFill>
              </a:rPr>
              <a:t>Contextualisation</a:t>
            </a:r>
          </a:p>
        </p:txBody>
      </p:sp>
      <p:sp>
        <p:nvSpPr>
          <p:cNvPr id="3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08A1949-8F39-3877-20B2-DEAD6DC908E0}"/>
              </a:ext>
            </a:extLst>
          </p:cNvPr>
          <p:cNvSpPr>
            <a:spLocks noGrp="1"/>
          </p:cNvSpPr>
          <p:nvPr>
            <p:ph idx="1"/>
          </p:nvPr>
        </p:nvSpPr>
        <p:spPr>
          <a:xfrm>
            <a:off x="5126418" y="552090"/>
            <a:ext cx="6224335" cy="5428085"/>
          </a:xfrm>
        </p:spPr>
        <p:txBody>
          <a:bodyPr anchor="ctr">
            <a:normAutofit/>
          </a:bodyPr>
          <a:lstStyle/>
          <a:p>
            <a:pPr>
              <a:spcBef>
                <a:spcPct val="20000"/>
              </a:spcBef>
              <a:defRPr/>
            </a:pPr>
            <a:r>
              <a:rPr lang="fr-BE" sz="2000" kern="0" dirty="0"/>
              <a:t>13</a:t>
            </a:r>
            <a:r>
              <a:rPr lang="fr-BE" sz="2000" kern="0" baseline="30000" dirty="0"/>
              <a:t>e</a:t>
            </a:r>
            <a:r>
              <a:rPr lang="fr-BE" sz="2000" kern="0" dirty="0"/>
              <a:t> année d’analyse transversale des activités des CPF affiliés</a:t>
            </a:r>
          </a:p>
          <a:p>
            <a:pPr marL="0" indent="0">
              <a:spcBef>
                <a:spcPct val="20000"/>
              </a:spcBef>
              <a:buNone/>
              <a:defRPr/>
            </a:pPr>
            <a:endParaRPr lang="fr-BE" sz="2000" kern="0" dirty="0"/>
          </a:p>
          <a:p>
            <a:pPr marL="0" indent="0">
              <a:spcBef>
                <a:spcPct val="20000"/>
              </a:spcBef>
              <a:buNone/>
              <a:defRPr/>
            </a:pPr>
            <a:r>
              <a:rPr lang="fr-BE" sz="2000" b="1" kern="0" dirty="0"/>
              <a:t>2024 – année de transition – analyse partielle des données (animations)</a:t>
            </a:r>
          </a:p>
          <a:p>
            <a:pPr marL="0" indent="0">
              <a:spcBef>
                <a:spcPct val="20000"/>
              </a:spcBef>
              <a:buNone/>
              <a:defRPr/>
            </a:pPr>
            <a:endParaRPr lang="fr-BE" sz="2000" kern="0" dirty="0"/>
          </a:p>
          <a:p>
            <a:pPr>
              <a:spcBef>
                <a:spcPct val="20000"/>
              </a:spcBef>
              <a:defRPr/>
            </a:pPr>
            <a:r>
              <a:rPr lang="fr-BE" sz="2000" kern="0" dirty="0"/>
              <a:t>Contexte :</a:t>
            </a:r>
          </a:p>
          <a:p>
            <a:pPr lvl="1">
              <a:buFont typeface="Courier New" panose="02070309020205020404" pitchFamily="49" charset="0"/>
              <a:buChar char="o"/>
              <a:defRPr/>
            </a:pPr>
            <a:r>
              <a:rPr lang="fr-BE" sz="2000" kern="0" dirty="0"/>
              <a:t>Données qu’on ne trouve plus dans </a:t>
            </a:r>
            <a:r>
              <a:rPr lang="fr-BE" sz="2000" b="1" kern="0" dirty="0" err="1"/>
              <a:t>Médinect</a:t>
            </a:r>
            <a:r>
              <a:rPr lang="fr-BE" sz="2000" kern="0" dirty="0"/>
              <a:t> (ex: nouveaux vs anciens patients,…)</a:t>
            </a:r>
          </a:p>
          <a:p>
            <a:pPr lvl="1">
              <a:buFont typeface="Courier New" panose="02070309020205020404" pitchFamily="49" charset="0"/>
              <a:buChar char="o"/>
              <a:defRPr/>
            </a:pPr>
            <a:r>
              <a:rPr lang="fr-BE" sz="2000" kern="0" dirty="0"/>
              <a:t>Différents modèles de RASH utilisés donc compilation « manuelle » des données</a:t>
            </a:r>
          </a:p>
          <a:p>
            <a:pPr lvl="1">
              <a:buFont typeface="Courier New" panose="02070309020205020404" pitchFamily="49" charset="0"/>
              <a:buChar char="o"/>
              <a:defRPr/>
            </a:pPr>
            <a:r>
              <a:rPr lang="fr-BE" sz="2000" kern="0" dirty="0"/>
              <a:t>Réflexion avec les coordinatrices.teurs sur une sélection de données qu’on souhaite garder</a:t>
            </a:r>
          </a:p>
          <a:p>
            <a:pPr marL="457200" lvl="1" indent="0">
              <a:buNone/>
              <a:defRPr/>
            </a:pPr>
            <a:endParaRPr lang="fr-BE" sz="2000" kern="0" dirty="0"/>
          </a:p>
          <a:p>
            <a:pPr marL="457200" lvl="1" indent="0">
              <a:buNone/>
              <a:defRPr/>
            </a:pPr>
            <a:r>
              <a:rPr lang="fr-BE" sz="2000" kern="0" dirty="0">
                <a:sym typeface="Wingdings" panose="05000000000000000000" pitchFamily="2" charset="2"/>
              </a:rPr>
              <a:t> Adaptations nécessaires quant à l’analyse transversale</a:t>
            </a:r>
            <a:endParaRPr lang="fr-BE" sz="2000" kern="0" dirty="0"/>
          </a:p>
          <a:p>
            <a:pPr marL="457200" lvl="1" indent="0">
              <a:buNone/>
              <a:defRPr/>
            </a:pPr>
            <a:endParaRPr lang="fr-BE" sz="2000" kern="0" dirty="0"/>
          </a:p>
        </p:txBody>
      </p:sp>
      <p:pic>
        <p:nvPicPr>
          <p:cNvPr id="4" name="Image 3" descr="Une image contenant texte, Police, Graphique, logo&#10;&#10;Description générée automatiquement">
            <a:extLst>
              <a:ext uri="{FF2B5EF4-FFF2-40B4-BE49-F238E27FC236}">
                <a16:creationId xmlns:a16="http://schemas.microsoft.com/office/drawing/2014/main" id="{067CA379-836B-0CF7-F640-C015BA60F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36" y="6337268"/>
            <a:ext cx="1314859" cy="360426"/>
          </a:xfrm>
          <a:prstGeom prst="rect">
            <a:avLst/>
          </a:prstGeom>
        </p:spPr>
      </p:pic>
    </p:spTree>
    <p:extLst>
      <p:ext uri="{BB962C8B-B14F-4D97-AF65-F5344CB8AC3E}">
        <p14:creationId xmlns:p14="http://schemas.microsoft.com/office/powerpoint/2010/main" val="1806890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787244" y="2375884"/>
            <a:ext cx="4629150" cy="25458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endParaRPr lang="en-US" sz="1125" dirty="0">
              <a:solidFill>
                <a:prstClr val="black"/>
              </a:solidFill>
            </a:endParaRPr>
          </a:p>
        </p:txBody>
      </p:sp>
      <p:sp>
        <p:nvSpPr>
          <p:cNvPr id="3" name="ZoneTexte 2"/>
          <p:cNvSpPr txBox="1"/>
          <p:nvPr/>
        </p:nvSpPr>
        <p:spPr>
          <a:xfrm>
            <a:off x="108319" y="194201"/>
            <a:ext cx="12127762" cy="769441"/>
          </a:xfrm>
          <a:prstGeom prst="rect">
            <a:avLst/>
          </a:prstGeom>
          <a:noFill/>
        </p:spPr>
        <p:txBody>
          <a:bodyPr wrap="square" rtlCol="0">
            <a:spAutoFit/>
          </a:bodyPr>
          <a:lstStyle/>
          <a:p>
            <a:pPr algn="ctr"/>
            <a:r>
              <a:rPr lang="fr-FR" sz="4400" dirty="0">
                <a:solidFill>
                  <a:srgbClr val="9966FF"/>
                </a:solidFill>
              </a:rPr>
              <a:t>VOLUME D’ACTIVITÉS COMPARAISON 2018 - 2024</a:t>
            </a:r>
            <a:endParaRPr lang="fr-BE" sz="4400" dirty="0">
              <a:solidFill>
                <a:srgbClr val="9966FF"/>
              </a:solidFill>
            </a:endParaRPr>
          </a:p>
        </p:txBody>
      </p:sp>
      <p:graphicFrame>
        <p:nvGraphicFramePr>
          <p:cNvPr id="2" name="Tableau 1">
            <a:extLst>
              <a:ext uri="{FF2B5EF4-FFF2-40B4-BE49-F238E27FC236}">
                <a16:creationId xmlns:a16="http://schemas.microsoft.com/office/drawing/2014/main" id="{9FFFA8DE-E605-5A9E-EB12-39F93EF4F587}"/>
              </a:ext>
            </a:extLst>
          </p:cNvPr>
          <p:cNvGraphicFramePr>
            <a:graphicFrameLocks noGrp="1"/>
          </p:cNvGraphicFramePr>
          <p:nvPr>
            <p:extLst>
              <p:ext uri="{D42A27DB-BD31-4B8C-83A1-F6EECF244321}">
                <p14:modId xmlns:p14="http://schemas.microsoft.com/office/powerpoint/2010/main" val="2747913425"/>
              </p:ext>
            </p:extLst>
          </p:nvPr>
        </p:nvGraphicFramePr>
        <p:xfrm>
          <a:off x="514349" y="963642"/>
          <a:ext cx="11315699" cy="5291816"/>
        </p:xfrm>
        <a:graphic>
          <a:graphicData uri="http://schemas.openxmlformats.org/drawingml/2006/table">
            <a:tbl>
              <a:tblPr/>
              <a:tblGrid>
                <a:gridCol w="1769533">
                  <a:extLst>
                    <a:ext uri="{9D8B030D-6E8A-4147-A177-3AD203B41FA5}">
                      <a16:colId xmlns:a16="http://schemas.microsoft.com/office/drawing/2014/main" val="488676498"/>
                    </a:ext>
                  </a:extLst>
                </a:gridCol>
                <a:gridCol w="1363738">
                  <a:extLst>
                    <a:ext uri="{9D8B030D-6E8A-4147-A177-3AD203B41FA5}">
                      <a16:colId xmlns:a16="http://schemas.microsoft.com/office/drawing/2014/main" val="2490013028"/>
                    </a:ext>
                  </a:extLst>
                </a:gridCol>
                <a:gridCol w="1363738">
                  <a:extLst>
                    <a:ext uri="{9D8B030D-6E8A-4147-A177-3AD203B41FA5}">
                      <a16:colId xmlns:a16="http://schemas.microsoft.com/office/drawing/2014/main" val="3826875678"/>
                    </a:ext>
                  </a:extLst>
                </a:gridCol>
                <a:gridCol w="1363738">
                  <a:extLst>
                    <a:ext uri="{9D8B030D-6E8A-4147-A177-3AD203B41FA5}">
                      <a16:colId xmlns:a16="http://schemas.microsoft.com/office/drawing/2014/main" val="3246054306"/>
                    </a:ext>
                  </a:extLst>
                </a:gridCol>
                <a:gridCol w="1363738">
                  <a:extLst>
                    <a:ext uri="{9D8B030D-6E8A-4147-A177-3AD203B41FA5}">
                      <a16:colId xmlns:a16="http://schemas.microsoft.com/office/drawing/2014/main" val="1480622194"/>
                    </a:ext>
                  </a:extLst>
                </a:gridCol>
                <a:gridCol w="1363738">
                  <a:extLst>
                    <a:ext uri="{9D8B030D-6E8A-4147-A177-3AD203B41FA5}">
                      <a16:colId xmlns:a16="http://schemas.microsoft.com/office/drawing/2014/main" val="4238488410"/>
                    </a:ext>
                  </a:extLst>
                </a:gridCol>
                <a:gridCol w="1363738">
                  <a:extLst>
                    <a:ext uri="{9D8B030D-6E8A-4147-A177-3AD203B41FA5}">
                      <a16:colId xmlns:a16="http://schemas.microsoft.com/office/drawing/2014/main" val="2208352602"/>
                    </a:ext>
                  </a:extLst>
                </a:gridCol>
                <a:gridCol w="1363738">
                  <a:extLst>
                    <a:ext uri="{9D8B030D-6E8A-4147-A177-3AD203B41FA5}">
                      <a16:colId xmlns:a16="http://schemas.microsoft.com/office/drawing/2014/main" val="1327130903"/>
                    </a:ext>
                  </a:extLst>
                </a:gridCol>
              </a:tblGrid>
              <a:tr h="312757">
                <a:tc>
                  <a:txBody>
                    <a:bodyPr/>
                    <a:lstStyle/>
                    <a:p>
                      <a:pPr algn="ctr" fontAlgn="b"/>
                      <a:r>
                        <a:rPr lang="en-US" sz="11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FFFFFF"/>
                          </a:solidFill>
                          <a:effectLst/>
                          <a:latin typeface="Calibri" panose="020F0502020204030204" pitchFamily="34" charset="0"/>
                        </a:rPr>
                        <a:t>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100" b="1" i="0" u="none" strike="noStrike" dirty="0">
                          <a:solidFill>
                            <a:srgbClr val="FFFFFF"/>
                          </a:solidFill>
                          <a:effectLst/>
                          <a:latin typeface="Calibri" panose="020F0502020204030204" pitchFamily="34" charset="0"/>
                        </a:rPr>
                        <a:t>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100" b="1" i="0" u="none" strike="noStrike" dirty="0">
                          <a:solidFill>
                            <a:srgbClr val="FFFFFF"/>
                          </a:solidFill>
                          <a:effectLst/>
                          <a:latin typeface="Calibri" panose="020F0502020204030204" pitchFamily="34" charset="0"/>
                        </a:rPr>
                        <a:t>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100" b="1" i="0" u="none" strike="noStrike" dirty="0">
                          <a:solidFill>
                            <a:srgbClr val="FFFFFF"/>
                          </a:solidFill>
                          <a:effectLst/>
                          <a:latin typeface="Calibri" panose="020F0502020204030204" pitchFamily="34" charset="0"/>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100" b="1" i="0" u="none" strike="noStrike" dirty="0">
                          <a:solidFill>
                            <a:srgbClr val="FFFFFF"/>
                          </a:solidFill>
                          <a:effectLst/>
                          <a:latin typeface="Calibri" panose="020F0502020204030204" pitchFamily="34" charset="0"/>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100" b="1" i="0" u="none" strike="noStrike" dirty="0">
                          <a:solidFill>
                            <a:srgbClr val="FFFFFF"/>
                          </a:solidFill>
                          <a:effectLst/>
                          <a:latin typeface="Calibri" panose="020F0502020204030204" pitchFamily="34" charset="0"/>
                        </a:rPr>
                        <a:t>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rtl="0" fontAlgn="ctr"/>
                      <a:r>
                        <a:rPr lang="en-US" sz="1100" b="1" i="0" u="none" strike="noStrike" dirty="0">
                          <a:solidFill>
                            <a:srgbClr val="FFFFFF"/>
                          </a:solidFill>
                          <a:effectLst/>
                          <a:latin typeface="Calibri" panose="020F0502020204030204" pitchFamily="34" charset="0"/>
                        </a:rPr>
                        <a:t>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998454604"/>
                  </a:ext>
                </a:extLst>
              </a:tr>
              <a:tr h="312757">
                <a:tc gridSpan="8">
                  <a:txBody>
                    <a:bodyPr/>
                    <a:lstStyle/>
                    <a:p>
                      <a:pPr algn="ctr" fontAlgn="b"/>
                      <a:r>
                        <a:rPr lang="en-US" sz="1100" b="0" i="0" u="none" strike="noStrike" dirty="0">
                          <a:solidFill>
                            <a:srgbClr val="000000"/>
                          </a:solidFill>
                          <a:effectLst/>
                          <a:latin typeface="Calibri" panose="020F0502020204030204" pitchFamily="34" charset="0"/>
                        </a:rPr>
                        <a:t>CONSULTATIONS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669059"/>
                  </a:ext>
                </a:extLst>
              </a:tr>
              <a:tr h="312757">
                <a:tc>
                  <a:txBody>
                    <a:bodyPr/>
                    <a:lstStyle/>
                    <a:p>
                      <a:pPr algn="ctr" fontAlgn="b"/>
                      <a:r>
                        <a:rPr lang="en-US" sz="1100" b="0" i="0" u="none" strike="noStrike" dirty="0" err="1">
                          <a:solidFill>
                            <a:srgbClr val="000000"/>
                          </a:solidFill>
                          <a:effectLst/>
                          <a:latin typeface="Calibri" panose="020F0502020204030204" pitchFamily="34" charset="0"/>
                        </a:rPr>
                        <a:t>psychologiques</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Calibri" panose="020F0502020204030204" pitchFamily="34" charset="0"/>
                        </a:rPr>
                        <a:t>13.063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chemeClr val="tx1"/>
                          </a:solidFill>
                          <a:effectLst/>
                          <a:latin typeface="Calibri" panose="020F0502020204030204" pitchFamily="34" charset="0"/>
                        </a:rPr>
                        <a:t>12.842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chemeClr val="tx1"/>
                          </a:solidFill>
                          <a:effectLst/>
                          <a:latin typeface="Calibri" panose="020F0502020204030204" pitchFamily="34" charset="0"/>
                        </a:rPr>
                        <a:t>11.195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dirty="0">
                          <a:solidFill>
                            <a:srgbClr val="FF0000"/>
                          </a:solidFill>
                          <a:effectLst/>
                          <a:latin typeface="Calibri" panose="020F0502020204030204" pitchFamily="34" charset="0"/>
                        </a:rPr>
                        <a:t>13.304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Calibri" panose="020F0502020204030204" pitchFamily="34" charset="0"/>
                        </a:rPr>
                        <a:t>13.041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panose="020F0502020204030204" pitchFamily="34" charset="0"/>
                        </a:rPr>
                        <a:t>13.845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panose="020F0502020204030204" pitchFamily="34" charset="0"/>
                        </a:rPr>
                        <a:t>14.659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618755"/>
                  </a:ext>
                </a:extLst>
              </a:tr>
              <a:tr h="312757">
                <a:tc>
                  <a:txBody>
                    <a:bodyPr/>
                    <a:lstStyle/>
                    <a:p>
                      <a:pPr algn="ctr" fontAlgn="b"/>
                      <a:r>
                        <a:rPr lang="en-US" sz="1100" b="0" i="0" u="none" strike="noStrike" dirty="0" err="1">
                          <a:solidFill>
                            <a:srgbClr val="000000"/>
                          </a:solidFill>
                          <a:effectLst/>
                          <a:latin typeface="Calibri" panose="020F0502020204030204" pitchFamily="34" charset="0"/>
                        </a:rPr>
                        <a:t>médicales</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Calibri" panose="020F0502020204030204" pitchFamily="34" charset="0"/>
                        </a:rPr>
                        <a:t>7.314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8.004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chemeClr val="tx1"/>
                          </a:solidFill>
                          <a:effectLst/>
                          <a:latin typeface="Calibri" panose="020F0502020204030204" pitchFamily="34" charset="0"/>
                        </a:rPr>
                        <a:t>6.728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dirty="0">
                          <a:solidFill>
                            <a:srgbClr val="FF0000"/>
                          </a:solidFill>
                          <a:effectLst/>
                          <a:latin typeface="Calibri" panose="020F0502020204030204" pitchFamily="34" charset="0"/>
                        </a:rPr>
                        <a:t>7.976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FF0000"/>
                          </a:solidFill>
                          <a:effectLst/>
                          <a:latin typeface="Calibri" panose="020F0502020204030204" pitchFamily="34" charset="0"/>
                        </a:rPr>
                        <a:t>9.471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panose="020F0502020204030204" pitchFamily="34" charset="0"/>
                        </a:rPr>
                        <a:t>9.981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panose="020F0502020204030204" pitchFamily="34" charset="0"/>
                        </a:rPr>
                        <a:t>10.049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088479"/>
                  </a:ext>
                </a:extLst>
              </a:tr>
              <a:tr h="312757">
                <a:tc>
                  <a:txBody>
                    <a:bodyPr/>
                    <a:lstStyle/>
                    <a:p>
                      <a:pPr algn="ctr" fontAlgn="b"/>
                      <a:r>
                        <a:rPr lang="en-US" sz="1100" b="0" i="0" u="none" strike="noStrike" dirty="0" err="1">
                          <a:solidFill>
                            <a:srgbClr val="000000"/>
                          </a:solidFill>
                          <a:effectLst/>
                          <a:latin typeface="Calibri" panose="020F0502020204030204" pitchFamily="34" charset="0"/>
                        </a:rPr>
                        <a:t>conjugales</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Calibri" panose="020F0502020204030204" pitchFamily="34" charset="0"/>
                        </a:rPr>
                        <a:t>512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612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chemeClr val="tx1"/>
                          </a:solidFill>
                          <a:effectLst/>
                          <a:latin typeface="Calibri" panose="020F0502020204030204" pitchFamily="34" charset="0"/>
                        </a:rPr>
                        <a:t>524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dirty="0">
                          <a:solidFill>
                            <a:srgbClr val="FF0000"/>
                          </a:solidFill>
                          <a:effectLst/>
                          <a:latin typeface="Calibri" panose="020F0502020204030204" pitchFamily="34" charset="0"/>
                        </a:rPr>
                        <a:t>787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FF0000"/>
                          </a:solidFill>
                          <a:effectLst/>
                          <a:latin typeface="Calibri" panose="020F0502020204030204" pitchFamily="34" charset="0"/>
                        </a:rPr>
                        <a:t>839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Calibri" panose="020F0502020204030204" pitchFamily="34" charset="0"/>
                        </a:rPr>
                        <a:t>550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481316"/>
                  </a:ext>
                </a:extLst>
              </a:tr>
              <a:tr h="312757">
                <a:tc>
                  <a:txBody>
                    <a:bodyPr/>
                    <a:lstStyle/>
                    <a:p>
                      <a:pPr algn="ctr" fontAlgn="b"/>
                      <a:r>
                        <a:rPr lang="en-US" sz="1100" b="0" i="0" u="none" strike="noStrike">
                          <a:solidFill>
                            <a:srgbClr val="000000"/>
                          </a:solidFill>
                          <a:effectLst/>
                          <a:latin typeface="Calibri" panose="020F0502020204030204" pitchFamily="34" charset="0"/>
                        </a:rPr>
                        <a:t>sociales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Calibri" panose="020F0502020204030204" pitchFamily="34" charset="0"/>
                        </a:rPr>
                        <a:t>1.022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chemeClr val="tx1"/>
                          </a:solidFill>
                          <a:effectLst/>
                          <a:latin typeface="Calibri" panose="020F0502020204030204" pitchFamily="34" charset="0"/>
                        </a:rPr>
                        <a:t>813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825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dirty="0">
                          <a:solidFill>
                            <a:srgbClr val="FF0000"/>
                          </a:solidFill>
                          <a:effectLst/>
                          <a:latin typeface="Calibri" panose="020F0502020204030204" pitchFamily="34" charset="0"/>
                        </a:rPr>
                        <a:t>875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FF0000"/>
                          </a:solidFill>
                          <a:effectLst/>
                          <a:latin typeface="Calibri" panose="020F0502020204030204" pitchFamily="34" charset="0"/>
                        </a:rPr>
                        <a:t>1.113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panose="020F0502020204030204" pitchFamily="34" charset="0"/>
                        </a:rPr>
                        <a:t>1.336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panose="020F0502020204030204" pitchFamily="34" charset="0"/>
                        </a:rPr>
                        <a:t>1.957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227427"/>
                  </a:ext>
                </a:extLst>
              </a:tr>
              <a:tr h="312757">
                <a:tc>
                  <a:txBody>
                    <a:bodyPr/>
                    <a:lstStyle/>
                    <a:p>
                      <a:pPr algn="ctr" fontAlgn="b"/>
                      <a:r>
                        <a:rPr lang="en-US" sz="1100" b="0" i="0" u="none" strike="noStrike">
                          <a:solidFill>
                            <a:srgbClr val="000000"/>
                          </a:solidFill>
                          <a:effectLst/>
                          <a:latin typeface="Calibri" panose="020F0502020204030204" pitchFamily="34" charset="0"/>
                        </a:rPr>
                        <a:t>juridiques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Calibri" panose="020F0502020204030204" pitchFamily="34" charset="0"/>
                        </a:rPr>
                        <a:t>1.136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chemeClr val="tx1"/>
                          </a:solidFill>
                          <a:effectLst/>
                          <a:latin typeface="Calibri" panose="020F0502020204030204" pitchFamily="34" charset="0"/>
                        </a:rPr>
                        <a:t>1.316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chemeClr val="tx1"/>
                          </a:solidFill>
                          <a:effectLst/>
                          <a:latin typeface="Calibri" panose="020F0502020204030204" pitchFamily="34" charset="0"/>
                        </a:rPr>
                        <a:t>851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dirty="0">
                          <a:solidFill>
                            <a:schemeClr val="tx1"/>
                          </a:solidFill>
                          <a:effectLst/>
                          <a:latin typeface="Calibri" panose="020F0502020204030204" pitchFamily="34" charset="0"/>
                        </a:rPr>
                        <a:t>856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Calibri" panose="020F0502020204030204" pitchFamily="34" charset="0"/>
                        </a:rPr>
                        <a:t>855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Calibri" panose="020F0502020204030204" pitchFamily="34" charset="0"/>
                        </a:rPr>
                        <a:t>973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panose="020F0502020204030204" pitchFamily="34" charset="0"/>
                        </a:rPr>
                        <a:t>1.041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459244"/>
                  </a:ext>
                </a:extLst>
              </a:tr>
              <a:tr h="312757">
                <a:tc>
                  <a:txBody>
                    <a:bodyPr/>
                    <a:lstStyle/>
                    <a:p>
                      <a:pPr algn="ctr" fontAlgn="b"/>
                      <a:r>
                        <a:rPr lang="en-US" sz="1100" b="0" i="0" u="none" strike="noStrike">
                          <a:solidFill>
                            <a:srgbClr val="000000"/>
                          </a:solidFill>
                          <a:effectLst/>
                          <a:latin typeface="Calibri" panose="020F0502020204030204" pitchFamily="34" charset="0"/>
                        </a:rPr>
                        <a:t>sexologiques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chemeClr val="tx1"/>
                          </a:solidFill>
                          <a:effectLst/>
                          <a:latin typeface="Calibri" panose="020F0502020204030204" pitchFamily="34" charset="0"/>
                        </a:rPr>
                        <a:t>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chemeClr val="tx1"/>
                          </a:solidFill>
                          <a:effectLst/>
                          <a:latin typeface="Calibri" panose="020F0502020204030204" pitchFamily="34" charset="0"/>
                        </a:rPr>
                        <a:t>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chemeClr val="tx1"/>
                          </a:solidFill>
                          <a:effectLst/>
                          <a:latin typeface="Calibri" panose="020F0502020204030204" pitchFamily="34" charset="0"/>
                        </a:rPr>
                        <a:t>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a:solidFill>
                            <a:schemeClr val="tx1"/>
                          </a:solidFill>
                          <a:effectLst/>
                          <a:latin typeface="Calibri" panose="020F0502020204030204" pitchFamily="34" charset="0"/>
                        </a:rPr>
                        <a:t>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Calibri" panose="020F050202020403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Calibri" panose="020F0502020204030204" pitchFamily="34" charset="0"/>
                        </a:rPr>
                        <a:t>229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052769"/>
                  </a:ext>
                </a:extLst>
              </a:tr>
              <a:tr h="312757">
                <a:tc>
                  <a:txBody>
                    <a:bodyPr/>
                    <a:lstStyle/>
                    <a:p>
                      <a:pPr algn="ctr" fontAlgn="b"/>
                      <a:r>
                        <a:rPr lang="en-US" sz="1100" b="1" i="0" u="none" strike="noStrike" dirty="0">
                          <a:solidFill>
                            <a:srgbClr val="000000"/>
                          </a:solidFill>
                          <a:effectLst/>
                          <a:latin typeface="Calibri" panose="020F0502020204030204" pitchFamily="34" charset="0"/>
                        </a:rPr>
                        <a:t>TOTAL CONSULTATIONS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chemeClr val="tx1"/>
                          </a:solidFill>
                          <a:effectLst/>
                          <a:latin typeface="Calibri" panose="020F0502020204030204" pitchFamily="34" charset="0"/>
                        </a:rPr>
                        <a:t>23.110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FF0000"/>
                          </a:solidFill>
                          <a:effectLst/>
                          <a:latin typeface="Calibri" panose="020F0502020204030204" pitchFamily="34" charset="0"/>
                        </a:rPr>
                        <a:t>23.628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chemeClr val="tx1"/>
                          </a:solidFill>
                          <a:effectLst/>
                          <a:latin typeface="Calibri" panose="020F0502020204030204" pitchFamily="34" charset="0"/>
                        </a:rPr>
                        <a:t>20.213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fontAlgn="b"/>
                      <a:r>
                        <a:rPr lang="en-US" sz="1100" b="1" i="0" u="none" strike="noStrike" dirty="0">
                          <a:solidFill>
                            <a:srgbClr val="FF0000"/>
                          </a:solidFill>
                          <a:effectLst/>
                          <a:latin typeface="Calibri" panose="020F0502020204030204" pitchFamily="34" charset="0"/>
                        </a:rPr>
                        <a:t>23.835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FF0000"/>
                          </a:solidFill>
                          <a:effectLst/>
                          <a:latin typeface="Calibri" panose="020F0502020204030204" pitchFamily="34" charset="0"/>
                        </a:rPr>
                        <a:t>25.344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FF0000"/>
                          </a:solidFill>
                          <a:effectLst/>
                          <a:latin typeface="Calibri" panose="020F0502020204030204" pitchFamily="34" charset="0"/>
                        </a:rPr>
                        <a:t>26.922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FF0000"/>
                          </a:solidFill>
                          <a:effectLst/>
                          <a:latin typeface="Calibri" panose="020F0502020204030204" pitchFamily="34" charset="0"/>
                        </a:rPr>
                        <a:t>28.301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155433"/>
                  </a:ext>
                </a:extLst>
              </a:tr>
              <a:tr h="399034">
                <a:tc gridSpan="8">
                  <a:txBody>
                    <a:bodyPr/>
                    <a:lstStyle/>
                    <a:p>
                      <a:pPr algn="ctr" fontAlgn="b"/>
                      <a:r>
                        <a:rPr lang="en-US" sz="1100" b="0" i="0" u="none" strike="noStrike" dirty="0">
                          <a:solidFill>
                            <a:schemeClr val="tx1"/>
                          </a:solidFill>
                          <a:effectLst/>
                          <a:latin typeface="Calibri" panose="020F0502020204030204" pitchFamily="34" charset="0"/>
                        </a:rPr>
                        <a:t>ACCUEILS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2586582"/>
                  </a:ext>
                </a:extLst>
              </a:tr>
              <a:tr h="312757">
                <a:tc>
                  <a:txBody>
                    <a:bodyPr/>
                    <a:lstStyle/>
                    <a:p>
                      <a:pPr algn="ctr" fontAlgn="b"/>
                      <a:r>
                        <a:rPr lang="en-US" sz="1100" b="1" i="0" u="none" strike="noStrike" dirty="0">
                          <a:solidFill>
                            <a:srgbClr val="000000"/>
                          </a:solidFill>
                          <a:effectLst/>
                          <a:latin typeface="Calibri" panose="020F0502020204030204" pitchFamily="34" charset="0"/>
                        </a:rPr>
                        <a:t>TOTAL ACCUEILS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chemeClr val="tx1"/>
                          </a:solidFill>
                          <a:effectLst/>
                          <a:latin typeface="Calibri" panose="020F0502020204030204" pitchFamily="34" charset="0"/>
                        </a:rPr>
                        <a:t>10.800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FF0000"/>
                          </a:solidFill>
                          <a:effectLst/>
                          <a:latin typeface="Calibri" panose="020F0502020204030204" pitchFamily="34" charset="0"/>
                        </a:rPr>
                        <a:t>11.993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FF0000"/>
                          </a:solidFill>
                          <a:effectLst/>
                          <a:latin typeface="Calibri" panose="020F0502020204030204" pitchFamily="34" charset="0"/>
                        </a:rPr>
                        <a:t>17.957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1" i="0" u="none" strike="noStrike" dirty="0">
                          <a:solidFill>
                            <a:schemeClr val="tx1"/>
                          </a:solidFill>
                          <a:effectLst/>
                          <a:latin typeface="Calibri" panose="020F0502020204030204" pitchFamily="34" charset="0"/>
                        </a:rPr>
                        <a:t>12.492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dirty="0">
                          <a:solidFill>
                            <a:srgbClr val="FF0000"/>
                          </a:solidFill>
                          <a:effectLst/>
                          <a:latin typeface="Calibri" panose="020F0502020204030204" pitchFamily="34" charset="0"/>
                        </a:rPr>
                        <a:t>13.395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FF0000"/>
                          </a:solidFill>
                          <a:effectLst/>
                          <a:latin typeface="Calibri" panose="020F0502020204030204" pitchFamily="34" charset="0"/>
                        </a:rPr>
                        <a:t>21.302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tx1"/>
                          </a:solidFill>
                          <a:effectLst/>
                          <a:latin typeface="Calibri" panose="020F0502020204030204" pitchFamily="34" charset="0"/>
                        </a:rPr>
                        <a:t>20.275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311879"/>
                  </a:ext>
                </a:extLst>
              </a:tr>
              <a:tr h="399034">
                <a:tc gridSpan="8">
                  <a:txBody>
                    <a:bodyPr/>
                    <a:lstStyle/>
                    <a:p>
                      <a:pPr algn="ctr" fontAlgn="b"/>
                      <a:r>
                        <a:rPr lang="en-US" sz="1100" b="0" i="0" u="none" strike="noStrike" dirty="0">
                          <a:solidFill>
                            <a:schemeClr val="tx1"/>
                          </a:solidFill>
                          <a:effectLst/>
                          <a:latin typeface="Calibri" panose="020F0502020204030204" pitchFamily="34" charset="0"/>
                        </a:rPr>
                        <a:t>IVG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0652000"/>
                  </a:ext>
                </a:extLst>
              </a:tr>
              <a:tr h="312757">
                <a:tc>
                  <a:txBody>
                    <a:bodyPr/>
                    <a:lstStyle/>
                    <a:p>
                      <a:pPr algn="ctr" fontAlgn="b"/>
                      <a:r>
                        <a:rPr lang="en-US" sz="1100" b="0" i="0" u="none" strike="noStrike" dirty="0">
                          <a:solidFill>
                            <a:srgbClr val="000000"/>
                          </a:solidFill>
                          <a:effectLst/>
                          <a:latin typeface="Calibri" panose="020F0502020204030204" pitchFamily="34" charset="0"/>
                        </a:rPr>
                        <a:t>IVG (</a:t>
                      </a:r>
                      <a:r>
                        <a:rPr lang="en-US" sz="1100" b="0" i="0" u="none" strike="noStrike" dirty="0" err="1">
                          <a:solidFill>
                            <a:srgbClr val="000000"/>
                          </a:solidFill>
                          <a:effectLst/>
                          <a:latin typeface="Calibri" panose="020F0502020204030204" pitchFamily="34" charset="0"/>
                        </a:rPr>
                        <a:t>actes</a:t>
                      </a:r>
                      <a:r>
                        <a:rPr lang="en-US" sz="11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Calibri" panose="020F0502020204030204" pitchFamily="34" charset="0"/>
                        </a:rPr>
                        <a:t>1.856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1.885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2.049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fontAlgn="b"/>
                      <a:r>
                        <a:rPr lang="en-US" sz="1100" b="0" i="0" u="none" strike="noStrike" dirty="0">
                          <a:solidFill>
                            <a:schemeClr val="tx1"/>
                          </a:solidFill>
                          <a:effectLst/>
                          <a:latin typeface="Calibri" panose="020F0502020204030204" pitchFamily="34" charset="0"/>
                        </a:rPr>
                        <a:t>1.963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panose="020F0502020204030204" pitchFamily="34" charset="0"/>
                        </a:rPr>
                        <a:t>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Calibri" panose="020F0502020204030204" pitchFamily="34" charset="0"/>
                        </a:rPr>
                        <a:t>1.965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panose="020F0502020204030204" pitchFamily="34" charset="0"/>
                        </a:rPr>
                        <a:t>2.036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9491068"/>
                  </a:ext>
                </a:extLst>
              </a:tr>
              <a:tr h="312757">
                <a:tc>
                  <a:txBody>
                    <a:bodyPr/>
                    <a:lstStyle/>
                    <a:p>
                      <a:pPr algn="ctr" fontAlgn="b"/>
                      <a:r>
                        <a:rPr lang="en-US" sz="1100" b="0" i="0" u="none" strike="noStrike" dirty="0">
                          <a:solidFill>
                            <a:srgbClr val="000000"/>
                          </a:solidFill>
                          <a:effectLst/>
                          <a:latin typeface="Calibri" panose="020F0502020204030204" pitchFamily="34" charset="0"/>
                        </a:rPr>
                        <a:t>consults IVG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Calibri" panose="020F0502020204030204" pitchFamily="34" charset="0"/>
                        </a:rPr>
                        <a:t>12.648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12.691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rgbClr val="FF0000"/>
                          </a:solidFill>
                          <a:effectLst/>
                          <a:latin typeface="Calibri" panose="020F0502020204030204" pitchFamily="34" charset="0"/>
                        </a:rPr>
                        <a:t>13.810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dirty="0">
                          <a:solidFill>
                            <a:schemeClr val="tx1"/>
                          </a:solidFill>
                          <a:effectLst/>
                          <a:latin typeface="Calibri" panose="020F0502020204030204" pitchFamily="34" charset="0"/>
                        </a:rPr>
                        <a:t>13.487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FF0000"/>
                          </a:solidFill>
                          <a:effectLst/>
                          <a:latin typeface="Calibri" panose="020F0502020204030204" pitchFamily="34" charset="0"/>
                        </a:rPr>
                        <a:t>13.919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Calibri" panose="020F0502020204030204" pitchFamily="34" charset="0"/>
                        </a:rPr>
                        <a:t>13.273 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9.436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797874"/>
                  </a:ext>
                </a:extLst>
              </a:tr>
              <a:tr h="399034">
                <a:tc gridSpan="8">
                  <a:txBody>
                    <a:bodyPr/>
                    <a:lstStyle/>
                    <a:p>
                      <a:pPr algn="ctr" fontAlgn="b"/>
                      <a:r>
                        <a:rPr lang="en-US" sz="1100" b="0" i="0" u="none" strike="noStrike" dirty="0">
                          <a:solidFill>
                            <a:schemeClr val="tx1"/>
                          </a:solidFill>
                          <a:effectLst/>
                          <a:latin typeface="Calibri" panose="020F0502020204030204" pitchFamily="34" charset="0"/>
                        </a:rPr>
                        <a:t>ANIMATIONS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023710"/>
                  </a:ext>
                </a:extLst>
              </a:tr>
              <a:tr h="312757">
                <a:tc>
                  <a:txBody>
                    <a:bodyPr/>
                    <a:lstStyle/>
                    <a:p>
                      <a:pPr algn="ctr" fontAlgn="b"/>
                      <a:r>
                        <a:rPr lang="en-US" sz="1100" b="0" i="0" u="none" strike="noStrike" dirty="0" err="1">
                          <a:solidFill>
                            <a:srgbClr val="000000"/>
                          </a:solidFill>
                          <a:effectLst/>
                          <a:latin typeface="Calibri" panose="020F0502020204030204" pitchFamily="34" charset="0"/>
                        </a:rPr>
                        <a:t>Personnes</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touchées</a:t>
                      </a:r>
                      <a:r>
                        <a:rPr lang="en-US" sz="1100" b="0" i="0" u="none" strike="noStrike" dirty="0">
                          <a:solidFill>
                            <a:srgbClr val="000000"/>
                          </a:solidFill>
                          <a:effectLst/>
                          <a:latin typeface="Calibri" panose="020F0502020204030204" pitchFamily="34" charset="0"/>
                        </a:rPr>
                        <a:t> animations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Calibri" panose="020F0502020204030204" pitchFamily="34" charset="0"/>
                        </a:rPr>
                        <a:t>34.300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chemeClr val="tx1"/>
                          </a:solidFill>
                          <a:effectLst/>
                          <a:latin typeface="Calibri" panose="020F0502020204030204" pitchFamily="34" charset="0"/>
                        </a:rPr>
                        <a:t>30.460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a:solidFill>
                            <a:schemeClr val="tx1"/>
                          </a:solidFill>
                          <a:effectLst/>
                          <a:latin typeface="Calibri" panose="020F0502020204030204" pitchFamily="34" charset="0"/>
                        </a:rPr>
                        <a:t>13.742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8"/>
                    </a:solidFill>
                  </a:tcPr>
                </a:tc>
                <a:tc>
                  <a:txBody>
                    <a:bodyPr/>
                    <a:lstStyle/>
                    <a:p>
                      <a:pPr algn="ctr" rtl="0" fontAlgn="ctr"/>
                      <a:r>
                        <a:rPr lang="en-US" sz="1100" b="0" i="0" u="none" strike="noStrike" dirty="0">
                          <a:solidFill>
                            <a:srgbClr val="FF0000"/>
                          </a:solidFill>
                          <a:effectLst/>
                          <a:latin typeface="Calibri" panose="020F0502020204030204" pitchFamily="34" charset="0"/>
                        </a:rPr>
                        <a:t>15.889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panose="020F0502020204030204" pitchFamily="34" charset="0"/>
                        </a:rPr>
                        <a:t>24.874 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effectLst/>
                          <a:latin typeface="Calibri" panose="020F0502020204030204" pitchFamily="34" charset="0"/>
                        </a:rPr>
                        <a:t>35.995</a:t>
                      </a:r>
                      <a:r>
                        <a:rPr lang="en-US" sz="1100" b="1" i="0" u="none" strike="noStrike" dirty="0">
                          <a:solidFill>
                            <a:srgbClr val="FF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32.826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5297"/>
                  </a:ext>
                </a:extLst>
              </a:tr>
            </a:tbl>
          </a:graphicData>
        </a:graphic>
      </p:graphicFrame>
      <p:sp>
        <p:nvSpPr>
          <p:cNvPr id="4" name="ZoneTexte 3">
            <a:extLst>
              <a:ext uri="{FF2B5EF4-FFF2-40B4-BE49-F238E27FC236}">
                <a16:creationId xmlns:a16="http://schemas.microsoft.com/office/drawing/2014/main" id="{0D993C51-F1E0-8538-AFE2-C7C7435D8A40}"/>
              </a:ext>
            </a:extLst>
          </p:cNvPr>
          <p:cNvSpPr txBox="1"/>
          <p:nvPr/>
        </p:nvSpPr>
        <p:spPr>
          <a:xfrm>
            <a:off x="3540369" y="6435969"/>
            <a:ext cx="6682154" cy="369332"/>
          </a:xfrm>
          <a:prstGeom prst="rect">
            <a:avLst/>
          </a:prstGeom>
          <a:noFill/>
        </p:spPr>
        <p:txBody>
          <a:bodyPr wrap="square" rtlCol="0">
            <a:spAutoFit/>
          </a:bodyPr>
          <a:lstStyle/>
          <a:p>
            <a:r>
              <a:rPr lang="fr-BE" dirty="0"/>
              <a:t>Et pleins d’autres activités et consultations spécifiques dans nos CPF…</a:t>
            </a:r>
          </a:p>
        </p:txBody>
      </p:sp>
    </p:spTree>
    <p:extLst>
      <p:ext uri="{BB962C8B-B14F-4D97-AF65-F5344CB8AC3E}">
        <p14:creationId xmlns:p14="http://schemas.microsoft.com/office/powerpoint/2010/main" val="1834508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E84CF-4D6A-6CC7-DEFA-A50D002F7F00}"/>
              </a:ext>
            </a:extLst>
          </p:cNvPr>
          <p:cNvSpPr>
            <a:spLocks noGrp="1"/>
          </p:cNvSpPr>
          <p:nvPr>
            <p:ph type="title"/>
          </p:nvPr>
        </p:nvSpPr>
        <p:spPr>
          <a:xfrm>
            <a:off x="1178180" y="639193"/>
            <a:ext cx="9070310" cy="694307"/>
          </a:xfrm>
        </p:spPr>
        <p:txBody>
          <a:bodyPr vert="horz" lIns="91440" tIns="45720" rIns="91440" bIns="45720" rtlCol="0" anchor="b">
            <a:normAutofit fontScale="90000"/>
          </a:bodyPr>
          <a:lstStyle/>
          <a:p>
            <a:r>
              <a:rPr lang="en-US" kern="1200" dirty="0" err="1">
                <a:solidFill>
                  <a:srgbClr val="9966FF"/>
                </a:solidFill>
                <a:latin typeface="+mj-lt"/>
                <a:ea typeface="+mj-ea"/>
                <a:cs typeface="+mj-cs"/>
              </a:rPr>
              <a:t>L’accueil</a:t>
            </a:r>
            <a:r>
              <a:rPr lang="en-US" kern="1200" dirty="0">
                <a:solidFill>
                  <a:srgbClr val="9966FF"/>
                </a:solidFill>
                <a:latin typeface="+mj-lt"/>
                <a:ea typeface="+mj-ea"/>
                <a:cs typeface="+mj-cs"/>
              </a:rPr>
              <a:t> en CPF </a:t>
            </a:r>
          </a:p>
        </p:txBody>
      </p:sp>
      <p:sp>
        <p:nvSpPr>
          <p:cNvPr id="7" name="Rectangle 3"/>
          <p:cNvSpPr txBox="1">
            <a:spLocks noChangeArrowheads="1"/>
          </p:cNvSpPr>
          <p:nvPr/>
        </p:nvSpPr>
        <p:spPr>
          <a:xfrm>
            <a:off x="3787244" y="2375884"/>
            <a:ext cx="4629150" cy="25458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endParaRPr lang="en-US" sz="1125" dirty="0">
              <a:solidFill>
                <a:prstClr val="black"/>
              </a:solidFill>
            </a:endParaRPr>
          </a:p>
        </p:txBody>
      </p:sp>
      <p:graphicFrame>
        <p:nvGraphicFramePr>
          <p:cNvPr id="9" name="Graphique 8">
            <a:extLst>
              <a:ext uri="{FF2B5EF4-FFF2-40B4-BE49-F238E27FC236}">
                <a16:creationId xmlns:a16="http://schemas.microsoft.com/office/drawing/2014/main" id="{F7EEBCB7-C72E-7803-567C-77DB53CC671D}"/>
              </a:ext>
            </a:extLst>
          </p:cNvPr>
          <p:cNvGraphicFramePr>
            <a:graphicFrameLocks/>
          </p:cNvGraphicFramePr>
          <p:nvPr>
            <p:extLst>
              <p:ext uri="{D42A27DB-BD31-4B8C-83A1-F6EECF244321}">
                <p14:modId xmlns:p14="http://schemas.microsoft.com/office/powerpoint/2010/main" val="2079505637"/>
              </p:ext>
            </p:extLst>
          </p:nvPr>
        </p:nvGraphicFramePr>
        <p:xfrm>
          <a:off x="918217" y="1313329"/>
          <a:ext cx="6055045" cy="5149281"/>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 2" descr="Une image contenant texte, Police, Graphique, logo&#10;&#10;Description générée automatiquement">
            <a:extLst>
              <a:ext uri="{FF2B5EF4-FFF2-40B4-BE49-F238E27FC236}">
                <a16:creationId xmlns:a16="http://schemas.microsoft.com/office/drawing/2014/main" id="{03D2CA2A-951E-F07C-8484-86F247AE7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graphicFrame>
        <p:nvGraphicFramePr>
          <p:cNvPr id="6" name="Graphique 5">
            <a:extLst>
              <a:ext uri="{FF2B5EF4-FFF2-40B4-BE49-F238E27FC236}">
                <a16:creationId xmlns:a16="http://schemas.microsoft.com/office/drawing/2014/main" id="{D57EC0D5-9633-6E62-A9B8-41BFE80A3043}"/>
              </a:ext>
            </a:extLst>
          </p:cNvPr>
          <p:cNvGraphicFramePr>
            <a:graphicFrameLocks/>
          </p:cNvGraphicFramePr>
          <p:nvPr>
            <p:extLst>
              <p:ext uri="{D42A27DB-BD31-4B8C-83A1-F6EECF244321}">
                <p14:modId xmlns:p14="http://schemas.microsoft.com/office/powerpoint/2010/main" val="168218188"/>
              </p:ext>
            </p:extLst>
          </p:nvPr>
        </p:nvGraphicFramePr>
        <p:xfrm>
          <a:off x="918217" y="1438377"/>
          <a:ext cx="4213993" cy="46537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aphique 3">
            <a:extLst>
              <a:ext uri="{FF2B5EF4-FFF2-40B4-BE49-F238E27FC236}">
                <a16:creationId xmlns:a16="http://schemas.microsoft.com/office/drawing/2014/main" id="{7079E659-C583-C128-5F23-E6E978D0BB0F}"/>
              </a:ext>
            </a:extLst>
          </p:cNvPr>
          <p:cNvGraphicFramePr>
            <a:graphicFrameLocks/>
          </p:cNvGraphicFramePr>
          <p:nvPr>
            <p:extLst>
              <p:ext uri="{D42A27DB-BD31-4B8C-83A1-F6EECF244321}">
                <p14:modId xmlns:p14="http://schemas.microsoft.com/office/powerpoint/2010/main" val="3124352550"/>
              </p:ext>
            </p:extLst>
          </p:nvPr>
        </p:nvGraphicFramePr>
        <p:xfrm>
          <a:off x="5925315" y="1628862"/>
          <a:ext cx="6562165" cy="45182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47352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9AAD7E-479D-F26A-DF86-FA45A6DDBDBA}"/>
              </a:ext>
            </a:extLst>
          </p:cNvPr>
          <p:cNvSpPr>
            <a:spLocks noGrp="1"/>
          </p:cNvSpPr>
          <p:nvPr>
            <p:ph type="title"/>
          </p:nvPr>
        </p:nvSpPr>
        <p:spPr>
          <a:xfrm>
            <a:off x="159026" y="640823"/>
            <a:ext cx="11887199" cy="683152"/>
          </a:xfrm>
        </p:spPr>
        <p:txBody>
          <a:bodyPr anchor="ctr">
            <a:normAutofit fontScale="90000"/>
          </a:bodyPr>
          <a:lstStyle/>
          <a:p>
            <a:r>
              <a:rPr lang="nl-BE" dirty="0">
                <a:solidFill>
                  <a:srgbClr val="9966FF"/>
                </a:solidFill>
              </a:rPr>
              <a:t>Les </a:t>
            </a:r>
            <a:r>
              <a:rPr lang="nl-BE" dirty="0" err="1">
                <a:solidFill>
                  <a:srgbClr val="9966FF"/>
                </a:solidFill>
              </a:rPr>
              <a:t>consultations</a:t>
            </a:r>
            <a:r>
              <a:rPr lang="nl-BE" dirty="0">
                <a:solidFill>
                  <a:srgbClr val="9966FF"/>
                </a:solidFill>
              </a:rPr>
              <a:t> en CPF (hors </a:t>
            </a:r>
            <a:r>
              <a:rPr lang="nl-BE" dirty="0" err="1">
                <a:solidFill>
                  <a:srgbClr val="9966FF"/>
                </a:solidFill>
              </a:rPr>
              <a:t>accueil</a:t>
            </a:r>
            <a:r>
              <a:rPr lang="nl-BE" dirty="0">
                <a:solidFill>
                  <a:srgbClr val="9966FF"/>
                </a:solidFill>
              </a:rPr>
              <a:t>, IVG et </a:t>
            </a:r>
            <a:r>
              <a:rPr lang="nl-BE" dirty="0" err="1">
                <a:solidFill>
                  <a:srgbClr val="9966FF"/>
                </a:solidFill>
              </a:rPr>
              <a:t>animations</a:t>
            </a:r>
            <a:r>
              <a:rPr lang="nl-BE" dirty="0">
                <a:solidFill>
                  <a:srgbClr val="9966FF"/>
                </a:solidFill>
              </a:rPr>
              <a:t>)</a:t>
            </a:r>
            <a:endParaRPr lang="en-US" dirty="0">
              <a:solidFill>
                <a:srgbClr val="9966FF"/>
              </a:solidFill>
            </a:endParaRPr>
          </a:p>
        </p:txBody>
      </p:sp>
      <p:sp>
        <p:nvSpPr>
          <p:cNvPr id="7" name="Rectangle 3"/>
          <p:cNvSpPr txBox="1">
            <a:spLocks noChangeArrowheads="1"/>
          </p:cNvSpPr>
          <p:nvPr/>
        </p:nvSpPr>
        <p:spPr>
          <a:xfrm>
            <a:off x="3665444" y="2000230"/>
            <a:ext cx="4629150" cy="25458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Wingdings" pitchFamily="2" charset="2"/>
              <a:buChar char="ü"/>
              <a:defRPr/>
            </a:pPr>
            <a:endParaRPr lang="en-US" sz="1125" dirty="0">
              <a:solidFill>
                <a:prstClr val="black"/>
              </a:solidFill>
            </a:endParaRPr>
          </a:p>
        </p:txBody>
      </p:sp>
      <p:pic>
        <p:nvPicPr>
          <p:cNvPr id="3" name="Image 2" descr="Une image contenant texte, Police, Graphique, logo&#10;&#10;Description générée automatiquement">
            <a:extLst>
              <a:ext uri="{FF2B5EF4-FFF2-40B4-BE49-F238E27FC236}">
                <a16:creationId xmlns:a16="http://schemas.microsoft.com/office/drawing/2014/main" id="{28FA7E20-C0DB-7305-CCC0-7DC86EE7B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graphicFrame>
        <p:nvGraphicFramePr>
          <p:cNvPr id="4" name="Graphique 3">
            <a:extLst>
              <a:ext uri="{FF2B5EF4-FFF2-40B4-BE49-F238E27FC236}">
                <a16:creationId xmlns:a16="http://schemas.microsoft.com/office/drawing/2014/main" id="{CA306A89-C03D-D921-BBBA-094539EC1EF9}"/>
              </a:ext>
            </a:extLst>
          </p:cNvPr>
          <p:cNvGraphicFramePr>
            <a:graphicFrameLocks/>
          </p:cNvGraphicFramePr>
          <p:nvPr>
            <p:extLst>
              <p:ext uri="{D42A27DB-BD31-4B8C-83A1-F6EECF244321}">
                <p14:modId xmlns:p14="http://schemas.microsoft.com/office/powerpoint/2010/main" val="580232767"/>
              </p:ext>
            </p:extLst>
          </p:nvPr>
        </p:nvGraphicFramePr>
        <p:xfrm>
          <a:off x="1093695" y="1323975"/>
          <a:ext cx="9717740" cy="51664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4341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382FD4B-68AA-4C33-A96C-464B6C1EA5D0}"/>
              </a:ext>
            </a:extLst>
          </p:cNvPr>
          <p:cNvSpPr>
            <a:spLocks noGrp="1"/>
          </p:cNvSpPr>
          <p:nvPr>
            <p:ph type="title"/>
          </p:nvPr>
        </p:nvSpPr>
        <p:spPr>
          <a:xfrm>
            <a:off x="8187454" y="399085"/>
            <a:ext cx="3606619" cy="5583148"/>
          </a:xfrm>
        </p:spPr>
        <p:txBody>
          <a:bodyPr anchor="ctr">
            <a:normAutofit/>
          </a:bodyPr>
          <a:lstStyle/>
          <a:p>
            <a:r>
              <a:rPr lang="fr-FR" spc="-150" dirty="0">
                <a:solidFill>
                  <a:srgbClr val="9966FF"/>
                </a:solidFill>
              </a:rPr>
              <a:t>Comparaison des types de demandes </a:t>
            </a:r>
            <a:br>
              <a:rPr lang="fr-FR" dirty="0">
                <a:solidFill>
                  <a:srgbClr val="9966FF"/>
                </a:solidFill>
              </a:rPr>
            </a:br>
            <a:r>
              <a:rPr lang="fr-FR" dirty="0">
                <a:solidFill>
                  <a:srgbClr val="9966FF"/>
                </a:solidFill>
              </a:rPr>
              <a:t>2021-2022-2023-2024</a:t>
            </a:r>
            <a:br>
              <a:rPr lang="fr-BE" sz="4200" b="1" dirty="0"/>
            </a:br>
            <a:endParaRPr lang="en-US" sz="4200" dirty="0"/>
          </a:p>
        </p:txBody>
      </p:sp>
      <p:graphicFrame>
        <p:nvGraphicFramePr>
          <p:cNvPr id="9" name="Tableau 1">
            <a:extLst>
              <a:ext uri="{FF2B5EF4-FFF2-40B4-BE49-F238E27FC236}">
                <a16:creationId xmlns:a16="http://schemas.microsoft.com/office/drawing/2014/main" id="{8EFC6264-938B-B7AC-AE51-AC36BDDF96E6}"/>
              </a:ext>
            </a:extLst>
          </p:cNvPr>
          <p:cNvGraphicFramePr>
            <a:graphicFrameLocks noGrp="1"/>
          </p:cNvGraphicFramePr>
          <p:nvPr>
            <p:ph idx="1"/>
            <p:extLst>
              <p:ext uri="{D42A27DB-BD31-4B8C-83A1-F6EECF244321}">
                <p14:modId xmlns:p14="http://schemas.microsoft.com/office/powerpoint/2010/main" val="892745725"/>
              </p:ext>
            </p:extLst>
          </p:nvPr>
        </p:nvGraphicFramePr>
        <p:xfrm>
          <a:off x="397926" y="399086"/>
          <a:ext cx="7674020" cy="6250457"/>
        </p:xfrm>
        <a:graphic>
          <a:graphicData uri="http://schemas.openxmlformats.org/drawingml/2006/table">
            <a:tbl>
              <a:tblPr firstRow="1" bandRow="1">
                <a:tableStyleId>{5DA37D80-6434-44D0-A028-1B22A696006F}</a:tableStyleId>
              </a:tblPr>
              <a:tblGrid>
                <a:gridCol w="1918505">
                  <a:extLst>
                    <a:ext uri="{9D8B030D-6E8A-4147-A177-3AD203B41FA5}">
                      <a16:colId xmlns:a16="http://schemas.microsoft.com/office/drawing/2014/main" val="472022561"/>
                    </a:ext>
                  </a:extLst>
                </a:gridCol>
                <a:gridCol w="1918505">
                  <a:extLst>
                    <a:ext uri="{9D8B030D-6E8A-4147-A177-3AD203B41FA5}">
                      <a16:colId xmlns:a16="http://schemas.microsoft.com/office/drawing/2014/main" val="143948999"/>
                    </a:ext>
                  </a:extLst>
                </a:gridCol>
                <a:gridCol w="1918505">
                  <a:extLst>
                    <a:ext uri="{9D8B030D-6E8A-4147-A177-3AD203B41FA5}">
                      <a16:colId xmlns:a16="http://schemas.microsoft.com/office/drawing/2014/main" val="2382922640"/>
                    </a:ext>
                  </a:extLst>
                </a:gridCol>
                <a:gridCol w="1918505">
                  <a:extLst>
                    <a:ext uri="{9D8B030D-6E8A-4147-A177-3AD203B41FA5}">
                      <a16:colId xmlns:a16="http://schemas.microsoft.com/office/drawing/2014/main" val="1380525975"/>
                    </a:ext>
                  </a:extLst>
                </a:gridCol>
              </a:tblGrid>
              <a:tr h="384383">
                <a:tc>
                  <a:txBody>
                    <a:bodyPr/>
                    <a:lstStyle/>
                    <a:p>
                      <a:pPr algn="ctr"/>
                      <a:r>
                        <a:rPr lang="nl-BE" sz="2000" dirty="0"/>
                        <a:t>2021</a:t>
                      </a:r>
                      <a:endParaRPr lang="fr-BE" sz="2000" dirty="0"/>
                    </a:p>
                  </a:txBody>
                  <a:tcPr marL="74873" marR="74873" marT="37437" marB="37437" anchor="ctr"/>
                </a:tc>
                <a:tc>
                  <a:txBody>
                    <a:bodyPr/>
                    <a:lstStyle/>
                    <a:p>
                      <a:pPr algn="ctr"/>
                      <a:r>
                        <a:rPr lang="nl-BE" sz="2000"/>
                        <a:t>2022</a:t>
                      </a:r>
                      <a:endParaRPr lang="fr-BE" sz="2000" dirty="0"/>
                    </a:p>
                  </a:txBody>
                  <a:tcPr marL="74873" marR="74873" marT="37437" marB="37437" anchor="ctr"/>
                </a:tc>
                <a:tc>
                  <a:txBody>
                    <a:bodyPr/>
                    <a:lstStyle/>
                    <a:p>
                      <a:pPr algn="ctr"/>
                      <a:r>
                        <a:rPr lang="fr-BE" sz="2000" dirty="0"/>
                        <a:t>2023</a:t>
                      </a:r>
                    </a:p>
                  </a:txBody>
                  <a:tcPr marL="74873" marR="74873" marT="37437" marB="37437" anchor="ctr"/>
                </a:tc>
                <a:tc>
                  <a:txBody>
                    <a:bodyPr/>
                    <a:lstStyle/>
                    <a:p>
                      <a:pPr algn="ctr"/>
                      <a:r>
                        <a:rPr lang="fr-BE" sz="2000" dirty="0"/>
                        <a:t>2024</a:t>
                      </a:r>
                    </a:p>
                  </a:txBody>
                  <a:tcPr marL="74873" marR="74873" marT="37437" marB="37437" anchor="ctr"/>
                </a:tc>
                <a:extLst>
                  <a:ext uri="{0D108BD9-81ED-4DB2-BD59-A6C34878D82A}">
                    <a16:rowId xmlns:a16="http://schemas.microsoft.com/office/drawing/2014/main" val="760405478"/>
                  </a:ext>
                </a:extLst>
              </a:tr>
              <a:tr h="5673893">
                <a:tc>
                  <a:txBody>
                    <a:bodyPr/>
                    <a:lstStyle/>
                    <a:p>
                      <a:r>
                        <a:rPr lang="fr-BE" sz="2000" b="1" u="sng" kern="1200" dirty="0">
                          <a:solidFill>
                            <a:schemeClr val="tx1"/>
                          </a:solidFill>
                          <a:effectLst/>
                        </a:rPr>
                        <a:t>Consultations</a:t>
                      </a:r>
                      <a:r>
                        <a:rPr lang="fr-BE" sz="2000" b="1" u="none" kern="1200" dirty="0">
                          <a:solidFill>
                            <a:schemeClr val="tx1"/>
                          </a:solidFill>
                          <a:effectLst/>
                        </a:rPr>
                        <a:t> : </a:t>
                      </a:r>
                    </a:p>
                    <a:p>
                      <a:r>
                        <a:rPr lang="fr-BE" sz="2000" b="1" u="none" kern="1200" dirty="0">
                          <a:solidFill>
                            <a:schemeClr val="tx1"/>
                          </a:solidFill>
                          <a:effectLst/>
                        </a:rPr>
                        <a:t>48 </a:t>
                      </a:r>
                      <a:r>
                        <a:rPr lang="fr-BE" sz="2000" b="1" kern="1200" dirty="0">
                          <a:solidFill>
                            <a:schemeClr val="tx1"/>
                          </a:solidFill>
                          <a:effectLst/>
                        </a:rPr>
                        <a:t>%</a:t>
                      </a:r>
                    </a:p>
                    <a:p>
                      <a:pPr lvl="0"/>
                      <a:r>
                        <a:rPr lang="fr-BE" sz="2000" kern="1200" dirty="0">
                          <a:solidFill>
                            <a:schemeClr val="tx1"/>
                          </a:solidFill>
                          <a:effectLst/>
                        </a:rPr>
                        <a:t>Psy : 27 %</a:t>
                      </a:r>
                    </a:p>
                    <a:p>
                      <a:pPr lvl="0"/>
                      <a:r>
                        <a:rPr lang="fr-BE" sz="2000" kern="1200" dirty="0">
                          <a:solidFill>
                            <a:schemeClr val="tx1"/>
                          </a:solidFill>
                          <a:effectLst/>
                        </a:rPr>
                        <a:t>Médicales : 16 %</a:t>
                      </a:r>
                    </a:p>
                    <a:p>
                      <a:r>
                        <a:rPr lang="fr-BE" sz="2000" b="1" kern="1200" dirty="0">
                          <a:solidFill>
                            <a:schemeClr val="tx1"/>
                          </a:solidFill>
                          <a:effectLst/>
                        </a:rPr>
                        <a:t> </a:t>
                      </a:r>
                      <a:endParaRPr lang="fr-BE" sz="2000" kern="1200" dirty="0">
                        <a:solidFill>
                          <a:schemeClr val="tx1"/>
                        </a:solidFill>
                        <a:effectLst/>
                      </a:endParaRPr>
                    </a:p>
                    <a:p>
                      <a:r>
                        <a:rPr lang="fr-BE" sz="2000" b="1" u="sng" kern="1200" dirty="0">
                          <a:solidFill>
                            <a:schemeClr val="tx1"/>
                          </a:solidFill>
                          <a:effectLst/>
                        </a:rPr>
                        <a:t>Accueils</a:t>
                      </a:r>
                      <a:r>
                        <a:rPr lang="fr-BE" sz="2000" b="1" u="none" kern="1200" dirty="0">
                          <a:solidFill>
                            <a:schemeClr val="tx1"/>
                          </a:solidFill>
                          <a:effectLst/>
                        </a:rPr>
                        <a:t> : </a:t>
                      </a:r>
                      <a:r>
                        <a:rPr lang="fr-BE" sz="2000" b="1" kern="1200" dirty="0">
                          <a:solidFill>
                            <a:schemeClr val="tx1"/>
                          </a:solidFill>
                          <a:effectLst/>
                        </a:rPr>
                        <a:t>25 %</a:t>
                      </a:r>
                    </a:p>
                    <a:p>
                      <a:pPr lvl="0"/>
                      <a:r>
                        <a:rPr lang="fr-BE" sz="2000" kern="1200" dirty="0">
                          <a:solidFill>
                            <a:schemeClr val="tx1"/>
                          </a:solidFill>
                          <a:effectLst/>
                        </a:rPr>
                        <a:t>Clarification/</a:t>
                      </a:r>
                    </a:p>
                    <a:p>
                      <a:r>
                        <a:rPr lang="fr-BE" sz="2000" kern="1200" dirty="0">
                          <a:solidFill>
                            <a:schemeClr val="tx1"/>
                          </a:solidFill>
                          <a:effectLst/>
                        </a:rPr>
                        <a:t>Orientation :</a:t>
                      </a:r>
                      <a:r>
                        <a:rPr lang="fr-BE" sz="2000" kern="1200" baseline="0" dirty="0">
                          <a:solidFill>
                            <a:schemeClr val="tx1"/>
                          </a:solidFill>
                          <a:effectLst/>
                        </a:rPr>
                        <a:t> 36 </a:t>
                      </a:r>
                      <a:r>
                        <a:rPr lang="fr-BE" sz="2000" kern="1200" dirty="0">
                          <a:solidFill>
                            <a:schemeClr val="tx1"/>
                          </a:solidFill>
                          <a:effectLst/>
                        </a:rPr>
                        <a:t>%</a:t>
                      </a:r>
                    </a:p>
                    <a:p>
                      <a:pPr lvl="0"/>
                      <a:r>
                        <a:rPr lang="fr-BE" sz="2000" kern="1200" dirty="0">
                          <a:solidFill>
                            <a:schemeClr val="tx1"/>
                          </a:solidFill>
                          <a:effectLst/>
                        </a:rPr>
                        <a:t>Accueil généraliste :</a:t>
                      </a:r>
                    </a:p>
                    <a:p>
                      <a:r>
                        <a:rPr lang="fr-BE" sz="2000" kern="1200" dirty="0">
                          <a:solidFill>
                            <a:schemeClr val="tx1"/>
                          </a:solidFill>
                          <a:effectLst/>
                        </a:rPr>
                        <a:t>14 %</a:t>
                      </a:r>
                    </a:p>
                    <a:p>
                      <a:pPr lvl="0"/>
                      <a:r>
                        <a:rPr lang="fr-BE" sz="2000" kern="1200" dirty="0">
                          <a:solidFill>
                            <a:schemeClr val="tx1"/>
                          </a:solidFill>
                          <a:effectLst/>
                        </a:rPr>
                        <a:t>Informations EVRAS :</a:t>
                      </a:r>
                    </a:p>
                    <a:p>
                      <a:r>
                        <a:rPr lang="fr-BE" sz="2000" kern="1200" dirty="0">
                          <a:solidFill>
                            <a:schemeClr val="tx1"/>
                          </a:solidFill>
                          <a:effectLst/>
                        </a:rPr>
                        <a:t>12 %</a:t>
                      </a:r>
                    </a:p>
                    <a:p>
                      <a:r>
                        <a:rPr lang="fr-BE" sz="2000" b="1" kern="1200" dirty="0">
                          <a:solidFill>
                            <a:schemeClr val="tx1"/>
                          </a:solidFill>
                          <a:effectLst/>
                        </a:rPr>
                        <a:t> </a:t>
                      </a:r>
                      <a:endParaRPr lang="fr-BE" sz="2000" kern="1200" dirty="0">
                        <a:solidFill>
                          <a:schemeClr val="tx1"/>
                        </a:solidFill>
                        <a:effectLst/>
                      </a:endParaRPr>
                    </a:p>
                    <a:p>
                      <a:r>
                        <a:rPr lang="fr-BE" sz="2000" b="1" u="sng" kern="1200" dirty="0">
                          <a:solidFill>
                            <a:schemeClr val="tx1"/>
                          </a:solidFill>
                          <a:effectLst/>
                        </a:rPr>
                        <a:t>IVG</a:t>
                      </a:r>
                      <a:r>
                        <a:rPr lang="fr-BE" sz="2000" b="1" kern="1200" dirty="0">
                          <a:solidFill>
                            <a:schemeClr val="tx1"/>
                          </a:solidFill>
                          <a:effectLst/>
                        </a:rPr>
                        <a:t> : 27 %</a:t>
                      </a:r>
                      <a:endParaRPr lang="nl-BE" sz="2000" b="1" kern="1200" dirty="0">
                        <a:solidFill>
                          <a:schemeClr val="tx1"/>
                        </a:solidFill>
                        <a:effectLst/>
                      </a:endParaRPr>
                    </a:p>
                    <a:p>
                      <a:endParaRPr lang="nl-BE" sz="2000" kern="1200" dirty="0">
                        <a:solidFill>
                          <a:schemeClr val="dk1"/>
                        </a:solidFill>
                        <a:effectLst/>
                      </a:endParaRPr>
                    </a:p>
                    <a:p>
                      <a:endParaRPr lang="fr-BE" sz="2000" dirty="0"/>
                    </a:p>
                  </a:txBody>
                  <a:tcPr marL="74873" marR="74873" marT="37437" marB="37437"/>
                </a:tc>
                <a:tc>
                  <a:txBody>
                    <a:bodyPr/>
                    <a:lstStyle/>
                    <a:p>
                      <a:r>
                        <a:rPr lang="fr-BE" sz="2000" b="1" u="sng" dirty="0"/>
                        <a:t>Consultations</a:t>
                      </a:r>
                      <a:r>
                        <a:rPr lang="fr-BE" sz="2000" b="1" dirty="0"/>
                        <a:t> :</a:t>
                      </a:r>
                      <a:endParaRPr lang="fr-BE" sz="2000" b="1" baseline="0" dirty="0"/>
                    </a:p>
                    <a:p>
                      <a:r>
                        <a:rPr lang="fr-BE" sz="2000" b="1" dirty="0"/>
                        <a:t>48%</a:t>
                      </a:r>
                    </a:p>
                    <a:p>
                      <a:r>
                        <a:rPr lang="fr-BE" sz="2000" dirty="0"/>
                        <a:t>Psy : 24 %</a:t>
                      </a:r>
                    </a:p>
                    <a:p>
                      <a:r>
                        <a:rPr lang="fr-BE" sz="2000" dirty="0"/>
                        <a:t>Médicales : 18</a:t>
                      </a:r>
                      <a:r>
                        <a:rPr lang="fr-BE" sz="2000" baseline="0" dirty="0"/>
                        <a:t> </a:t>
                      </a:r>
                      <a:r>
                        <a:rPr lang="fr-BE" sz="2000" dirty="0"/>
                        <a:t>%</a:t>
                      </a:r>
                    </a:p>
                    <a:p>
                      <a:endParaRPr lang="fr-BE" sz="2000" dirty="0"/>
                    </a:p>
                    <a:p>
                      <a:r>
                        <a:rPr lang="fr-BE" sz="2000" b="1" u="sng" dirty="0"/>
                        <a:t>Accueils</a:t>
                      </a:r>
                      <a:r>
                        <a:rPr lang="fr-BE" sz="2000" b="1" dirty="0"/>
                        <a:t> : 27 %</a:t>
                      </a:r>
                    </a:p>
                    <a:p>
                      <a:r>
                        <a:rPr lang="fr-BE" sz="2000" dirty="0"/>
                        <a:t>Clarification/</a:t>
                      </a:r>
                    </a:p>
                    <a:p>
                      <a:r>
                        <a:rPr lang="fr-BE" sz="2000" dirty="0"/>
                        <a:t>Orientation : 34 %</a:t>
                      </a:r>
                    </a:p>
                    <a:p>
                      <a:r>
                        <a:rPr lang="fr-BE" sz="2000" dirty="0"/>
                        <a:t>Accueil généraliste : 12 %</a:t>
                      </a:r>
                    </a:p>
                    <a:p>
                      <a:r>
                        <a:rPr lang="fr-BE" sz="2000" dirty="0"/>
                        <a:t>Informations EVRAS : 10 %</a:t>
                      </a:r>
                    </a:p>
                    <a:p>
                      <a:endParaRPr lang="fr-BE" sz="2000" dirty="0"/>
                    </a:p>
                    <a:p>
                      <a:endParaRPr lang="fr-BE" sz="2000" dirty="0"/>
                    </a:p>
                    <a:p>
                      <a:r>
                        <a:rPr lang="fr-BE" sz="2000" b="1" u="sng" dirty="0"/>
                        <a:t>IVG</a:t>
                      </a:r>
                      <a:r>
                        <a:rPr lang="fr-BE" sz="2000" b="1" dirty="0"/>
                        <a:t> : 25 %</a:t>
                      </a:r>
                    </a:p>
                    <a:p>
                      <a:endParaRPr lang="fr-BE" sz="2000" dirty="0"/>
                    </a:p>
                  </a:txBody>
                  <a:tcPr marL="74873" marR="74873" marT="37437" marB="37437"/>
                </a:tc>
                <a:tc>
                  <a:txBody>
                    <a:bodyPr/>
                    <a:lstStyle/>
                    <a:p>
                      <a:r>
                        <a:rPr lang="fr-BE" sz="2000" b="1" u="sng" dirty="0"/>
                        <a:t>Consultations</a:t>
                      </a:r>
                      <a:r>
                        <a:rPr lang="fr-BE" sz="2000" b="1" dirty="0"/>
                        <a:t> :</a:t>
                      </a:r>
                      <a:endParaRPr lang="fr-BE" sz="2000" b="1" baseline="0" dirty="0"/>
                    </a:p>
                    <a:p>
                      <a:r>
                        <a:rPr lang="fr-BE" sz="2000" b="1" dirty="0"/>
                        <a:t>44%</a:t>
                      </a:r>
                    </a:p>
                    <a:p>
                      <a:r>
                        <a:rPr lang="fr-BE" sz="2000" dirty="0"/>
                        <a:t>Psy : 35 %</a:t>
                      </a:r>
                    </a:p>
                    <a:p>
                      <a:r>
                        <a:rPr lang="fr-BE" sz="2000" dirty="0"/>
                        <a:t>Médicales : 25</a:t>
                      </a:r>
                      <a:r>
                        <a:rPr lang="fr-BE" sz="2000" baseline="0" dirty="0"/>
                        <a:t> </a:t>
                      </a:r>
                      <a:r>
                        <a:rPr lang="fr-BE" sz="2000" dirty="0"/>
                        <a:t>%</a:t>
                      </a:r>
                    </a:p>
                    <a:p>
                      <a:endParaRPr lang="fr-BE" sz="2000" dirty="0"/>
                    </a:p>
                    <a:p>
                      <a:r>
                        <a:rPr lang="fr-BE" sz="2000" b="1" u="sng" dirty="0"/>
                        <a:t>Accueils</a:t>
                      </a:r>
                      <a:r>
                        <a:rPr lang="fr-BE" sz="2000" b="1" dirty="0"/>
                        <a:t> : 35 %</a:t>
                      </a:r>
                    </a:p>
                    <a:p>
                      <a:endParaRPr lang="fr-BE" sz="2000" dirty="0"/>
                    </a:p>
                    <a:p>
                      <a:endParaRPr lang="fr-BE" sz="2000" dirty="0"/>
                    </a:p>
                    <a:p>
                      <a:endParaRPr lang="fr-BE" sz="2000" dirty="0"/>
                    </a:p>
                    <a:p>
                      <a:endParaRPr lang="fr-BE" sz="2000" dirty="0"/>
                    </a:p>
                    <a:p>
                      <a:endParaRPr lang="fr-BE" sz="2000" dirty="0"/>
                    </a:p>
                    <a:p>
                      <a:endParaRPr lang="fr-BE" sz="2000" dirty="0"/>
                    </a:p>
                    <a:p>
                      <a:endParaRPr lang="fr-BE" sz="2000" dirty="0"/>
                    </a:p>
                    <a:p>
                      <a:endParaRPr lang="fr-BE" sz="2000" dirty="0"/>
                    </a:p>
                    <a:p>
                      <a:endParaRPr lang="fr-BE" sz="2000" dirty="0"/>
                    </a:p>
                    <a:p>
                      <a:endParaRPr lang="fr-BE" sz="2000" dirty="0"/>
                    </a:p>
                    <a:p>
                      <a:r>
                        <a:rPr lang="fr-BE" sz="2000" b="1" u="sng" dirty="0"/>
                        <a:t>IVG</a:t>
                      </a:r>
                      <a:r>
                        <a:rPr lang="fr-BE" sz="2000" b="1" dirty="0"/>
                        <a:t> : 21 %</a:t>
                      </a:r>
                    </a:p>
                    <a:p>
                      <a:endParaRPr lang="fr-BE" sz="2000" dirty="0"/>
                    </a:p>
                  </a:txBody>
                  <a:tcPr marL="74873" marR="74873" marT="37437" marB="37437"/>
                </a:tc>
                <a:tc>
                  <a:txBody>
                    <a:bodyPr/>
                    <a:lstStyle/>
                    <a:p>
                      <a:r>
                        <a:rPr lang="fr-BE" sz="2000" b="1" u="sng" dirty="0"/>
                        <a:t>Consultations</a:t>
                      </a:r>
                      <a:r>
                        <a:rPr lang="fr-BE" sz="2000" b="1" dirty="0"/>
                        <a:t> :</a:t>
                      </a:r>
                      <a:endParaRPr lang="fr-BE" sz="2000" b="1" baseline="0" dirty="0"/>
                    </a:p>
                    <a:p>
                      <a:r>
                        <a:rPr lang="fr-BE" sz="2000" b="1" dirty="0"/>
                        <a:t>49%</a:t>
                      </a:r>
                    </a:p>
                    <a:p>
                      <a:r>
                        <a:rPr lang="fr-BE" sz="2000" dirty="0"/>
                        <a:t>Psy :  25%</a:t>
                      </a:r>
                    </a:p>
                    <a:p>
                      <a:r>
                        <a:rPr lang="fr-BE" sz="2000" dirty="0"/>
                        <a:t>Médicales : </a:t>
                      </a:r>
                      <a:r>
                        <a:rPr lang="fr-BE" sz="2000" baseline="0" dirty="0"/>
                        <a:t> 17</a:t>
                      </a:r>
                      <a:r>
                        <a:rPr lang="fr-BE" sz="2000" dirty="0"/>
                        <a:t>%</a:t>
                      </a:r>
                    </a:p>
                    <a:p>
                      <a:endParaRPr lang="fr-BE" sz="2000" dirty="0"/>
                    </a:p>
                    <a:p>
                      <a:r>
                        <a:rPr lang="fr-BE" sz="2000" b="1" u="sng" dirty="0"/>
                        <a:t>Accueils</a:t>
                      </a:r>
                      <a:r>
                        <a:rPr lang="fr-BE" sz="2000" b="1" dirty="0"/>
                        <a:t> : 35 %</a:t>
                      </a:r>
                    </a:p>
                    <a:p>
                      <a:endParaRPr lang="fr-BE" sz="2000" dirty="0"/>
                    </a:p>
                    <a:p>
                      <a:endParaRPr lang="fr-BE" sz="2000" dirty="0"/>
                    </a:p>
                    <a:p>
                      <a:endParaRPr lang="fr-BE" sz="2000" dirty="0"/>
                    </a:p>
                    <a:p>
                      <a:endParaRPr lang="fr-BE" sz="2000" dirty="0"/>
                    </a:p>
                    <a:p>
                      <a:endParaRPr lang="fr-BE" sz="2000" dirty="0"/>
                    </a:p>
                    <a:p>
                      <a:endParaRPr lang="fr-BE" sz="2000" dirty="0"/>
                    </a:p>
                    <a:p>
                      <a:endParaRPr lang="fr-BE" sz="2000" dirty="0"/>
                    </a:p>
                    <a:p>
                      <a:endParaRPr lang="fr-BE" sz="2000" dirty="0"/>
                    </a:p>
                    <a:p>
                      <a:endParaRPr lang="fr-BE" sz="2000" dirty="0"/>
                    </a:p>
                    <a:p>
                      <a:endParaRPr lang="fr-BE" sz="2000" dirty="0"/>
                    </a:p>
                    <a:p>
                      <a:r>
                        <a:rPr lang="fr-BE" sz="2000" b="1" u="sng" dirty="0"/>
                        <a:t>IVG</a:t>
                      </a:r>
                      <a:r>
                        <a:rPr lang="fr-BE" sz="2000" b="1" dirty="0"/>
                        <a:t> : 17 %</a:t>
                      </a:r>
                    </a:p>
                    <a:p>
                      <a:endParaRPr lang="fr-BE" sz="2000" dirty="0"/>
                    </a:p>
                  </a:txBody>
                  <a:tcPr marL="74873" marR="74873" marT="37437" marB="37437"/>
                </a:tc>
                <a:extLst>
                  <a:ext uri="{0D108BD9-81ED-4DB2-BD59-A6C34878D82A}">
                    <a16:rowId xmlns:a16="http://schemas.microsoft.com/office/drawing/2014/main" val="2579467189"/>
                  </a:ext>
                </a:extLst>
              </a:tr>
            </a:tbl>
          </a:graphicData>
        </a:graphic>
      </p:graphicFrame>
      <p:pic>
        <p:nvPicPr>
          <p:cNvPr id="2" name="Image 1" descr="Une image contenant texte, Police, Graphique, logo&#10;&#10;Description générée automatiquement">
            <a:extLst>
              <a:ext uri="{FF2B5EF4-FFF2-40B4-BE49-F238E27FC236}">
                <a16:creationId xmlns:a16="http://schemas.microsoft.com/office/drawing/2014/main" id="{5623E60E-E649-DAFA-4498-59E0E1A24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1672221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68ADE8-4268-ED6C-5FAB-9326CD3DC60A}"/>
              </a:ext>
            </a:extLst>
          </p:cNvPr>
          <p:cNvSpPr>
            <a:spLocks noGrp="1"/>
          </p:cNvSpPr>
          <p:nvPr>
            <p:ph type="title"/>
          </p:nvPr>
        </p:nvSpPr>
        <p:spPr>
          <a:xfrm>
            <a:off x="8902262" y="640823"/>
            <a:ext cx="2974428" cy="5583148"/>
          </a:xfrm>
        </p:spPr>
        <p:txBody>
          <a:bodyPr anchor="ctr">
            <a:normAutofit/>
          </a:bodyPr>
          <a:lstStyle/>
          <a:p>
            <a:r>
              <a:rPr lang="nl-BE" dirty="0">
                <a:solidFill>
                  <a:srgbClr val="9966FF"/>
                </a:solidFill>
              </a:rPr>
              <a:t>Les IVG en CPF de 2021 à 2024</a:t>
            </a:r>
            <a:endParaRPr lang="en-US" dirty="0">
              <a:solidFill>
                <a:srgbClr val="9966FF"/>
              </a:solidFill>
            </a:endParaRPr>
          </a:p>
        </p:txBody>
      </p:sp>
      <p:graphicFrame>
        <p:nvGraphicFramePr>
          <p:cNvPr id="9" name="Tableau 2"/>
          <p:cNvGraphicFramePr>
            <a:graphicFrameLocks noGrp="1"/>
          </p:cNvGraphicFramePr>
          <p:nvPr>
            <p:ph idx="1"/>
            <p:extLst>
              <p:ext uri="{D42A27DB-BD31-4B8C-83A1-F6EECF244321}">
                <p14:modId xmlns:p14="http://schemas.microsoft.com/office/powerpoint/2010/main" val="1362522510"/>
              </p:ext>
            </p:extLst>
          </p:nvPr>
        </p:nvGraphicFramePr>
        <p:xfrm>
          <a:off x="643469" y="825177"/>
          <a:ext cx="7747946" cy="5583147"/>
        </p:xfrm>
        <a:graphic>
          <a:graphicData uri="http://schemas.openxmlformats.org/drawingml/2006/table">
            <a:tbl>
              <a:tblPr firstRow="1" bandRow="1">
                <a:tableStyleId>{21E4AEA4-8DFA-4A89-87EB-49C32662AFE0}</a:tableStyleId>
              </a:tblPr>
              <a:tblGrid>
                <a:gridCol w="1801657">
                  <a:extLst>
                    <a:ext uri="{9D8B030D-6E8A-4147-A177-3AD203B41FA5}">
                      <a16:colId xmlns:a16="http://schemas.microsoft.com/office/drawing/2014/main" val="20000"/>
                    </a:ext>
                  </a:extLst>
                </a:gridCol>
                <a:gridCol w="1060074">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70015">
                  <a:extLst>
                    <a:ext uri="{9D8B030D-6E8A-4147-A177-3AD203B41FA5}">
                      <a16:colId xmlns:a16="http://schemas.microsoft.com/office/drawing/2014/main" val="20003"/>
                    </a:ext>
                  </a:extLst>
                </a:gridCol>
                <a:gridCol w="1739800">
                  <a:extLst>
                    <a:ext uri="{9D8B030D-6E8A-4147-A177-3AD203B41FA5}">
                      <a16:colId xmlns:a16="http://schemas.microsoft.com/office/drawing/2014/main" val="2967146928"/>
                    </a:ext>
                  </a:extLst>
                </a:gridCol>
              </a:tblGrid>
              <a:tr h="436491">
                <a:tc gridSpan="5">
                  <a:txBody>
                    <a:bodyPr/>
                    <a:lstStyle/>
                    <a:p>
                      <a:pPr algn="ctr" rtl="0" fontAlgn="b"/>
                      <a:r>
                        <a:rPr lang="fr-BE" sz="2500" u="none" strike="noStrike" dirty="0">
                          <a:effectLst/>
                        </a:rPr>
                        <a:t>Nombre d’IVG</a:t>
                      </a:r>
                      <a:endParaRPr lang="fr-BE" sz="2500" b="0" i="0" u="none" strike="noStrike" dirty="0">
                        <a:solidFill>
                          <a:srgbClr val="000000"/>
                        </a:solidFill>
                        <a:effectLst/>
                        <a:latin typeface="Calibri" panose="020F0502020204030204" pitchFamily="34" charset="0"/>
                      </a:endParaRPr>
                    </a:p>
                  </a:txBody>
                  <a:tcPr marL="9231" marR="9231" marT="9231" marB="0" anchor="b"/>
                </a:tc>
                <a:tc hMerge="1">
                  <a:txBody>
                    <a:bodyPr/>
                    <a:lstStyle/>
                    <a:p>
                      <a:endParaRPr lang="fr-BE"/>
                    </a:p>
                  </a:txBody>
                  <a:tcPr/>
                </a:tc>
                <a:tc hMerge="1">
                  <a:txBody>
                    <a:bodyPr/>
                    <a:lstStyle/>
                    <a:p>
                      <a:endParaRPr lang="fr-BE"/>
                    </a:p>
                  </a:txBody>
                  <a:tcPr/>
                </a:tc>
                <a:tc hMerge="1">
                  <a:txBody>
                    <a:bodyPr/>
                    <a:lstStyle/>
                    <a:p>
                      <a:pPr algn="ctr" rtl="0" fontAlgn="b"/>
                      <a:endParaRPr lang="fr-BE" sz="2500" b="0" i="0" u="none" strike="noStrike">
                        <a:solidFill>
                          <a:srgbClr val="000000"/>
                        </a:solidFill>
                        <a:effectLst/>
                        <a:latin typeface="Calibri" panose="020F0502020204030204" pitchFamily="34" charset="0"/>
                      </a:endParaRPr>
                    </a:p>
                  </a:txBody>
                  <a:tcPr marL="9525" marR="9525" marT="9525" marB="0" anchor="b"/>
                </a:tc>
                <a:tc hMerge="1">
                  <a:txBody>
                    <a:bodyPr/>
                    <a:lstStyle/>
                    <a:p>
                      <a:pPr algn="ctr" rtl="0" fontAlgn="b"/>
                      <a:endParaRPr lang="fr-BE" sz="2500" b="0" i="0" u="none" strike="noStrike" dirty="0">
                        <a:solidFill>
                          <a:srgbClr val="000000"/>
                        </a:solidFill>
                        <a:effectLst/>
                        <a:latin typeface="Calibri" panose="020F0502020204030204" pitchFamily="34" charset="0"/>
                      </a:endParaRPr>
                    </a:p>
                  </a:txBody>
                  <a:tcPr marL="9231" marR="9231" marT="9231" marB="0" anchor="b"/>
                </a:tc>
                <a:extLst>
                  <a:ext uri="{0D108BD9-81ED-4DB2-BD59-A6C34878D82A}">
                    <a16:rowId xmlns:a16="http://schemas.microsoft.com/office/drawing/2014/main" val="10000"/>
                  </a:ext>
                </a:extLst>
              </a:tr>
              <a:tr h="436491">
                <a:tc>
                  <a:txBody>
                    <a:bodyPr/>
                    <a:lstStyle/>
                    <a:p>
                      <a:pPr algn="ctr" rtl="0" fontAlgn="b"/>
                      <a:r>
                        <a:rPr lang="fr-BE" sz="2500" u="none" strike="noStrike">
                          <a:effectLst/>
                        </a:rPr>
                        <a:t> </a:t>
                      </a:r>
                      <a:endParaRPr lang="fr-BE" sz="2500" b="0" i="0" u="none" strike="noStrike">
                        <a:solidFill>
                          <a:srgbClr val="000000"/>
                        </a:solidFill>
                        <a:effectLst/>
                        <a:latin typeface="Calibri" panose="020F0502020204030204" pitchFamily="34" charset="0"/>
                      </a:endParaRPr>
                    </a:p>
                  </a:txBody>
                  <a:tcPr marL="9231" marR="9231" marT="9231" marB="0" anchor="b"/>
                </a:tc>
                <a:tc>
                  <a:txBody>
                    <a:bodyPr/>
                    <a:lstStyle/>
                    <a:p>
                      <a:pPr algn="ctr" rtl="0" fontAlgn="b"/>
                      <a:r>
                        <a:rPr lang="fr-BE" sz="2500" u="none" strike="noStrike" dirty="0">
                          <a:effectLst/>
                        </a:rPr>
                        <a:t>2021</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ctr" rtl="0" fontAlgn="b"/>
                      <a:r>
                        <a:rPr lang="fr-BE" sz="2500" u="none" strike="noStrike" dirty="0">
                          <a:effectLst/>
                        </a:rPr>
                        <a:t>2022</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ctr" rtl="0" fontAlgn="b"/>
                      <a:r>
                        <a:rPr lang="nl-BE" sz="2500" b="0" u="none" strike="noStrike" dirty="0">
                          <a:solidFill>
                            <a:srgbClr val="000000"/>
                          </a:solidFill>
                          <a:effectLst/>
                        </a:rPr>
                        <a:t>2023</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ctr" rtl="0" fontAlgn="b"/>
                      <a:r>
                        <a:rPr lang="fr-BE" sz="2500" b="0" i="0" u="none" strike="noStrike" dirty="0">
                          <a:solidFill>
                            <a:srgbClr val="000000"/>
                          </a:solidFill>
                          <a:effectLst/>
                          <a:latin typeface="Calibri" panose="020F0502020204030204" pitchFamily="34" charset="0"/>
                        </a:rPr>
                        <a:t>2024</a:t>
                      </a:r>
                    </a:p>
                  </a:txBody>
                  <a:tcPr marL="9231" marR="9231" marT="9231" marB="0" anchor="b"/>
                </a:tc>
                <a:extLst>
                  <a:ext uri="{0D108BD9-81ED-4DB2-BD59-A6C34878D82A}">
                    <a16:rowId xmlns:a16="http://schemas.microsoft.com/office/drawing/2014/main" val="10001"/>
                  </a:ext>
                </a:extLst>
              </a:tr>
              <a:tr h="436491">
                <a:tc>
                  <a:txBody>
                    <a:bodyPr/>
                    <a:lstStyle/>
                    <a:p>
                      <a:pPr algn="l" rtl="0" fontAlgn="b"/>
                      <a:r>
                        <a:rPr lang="fr-BE" sz="2500" u="none" strike="noStrike">
                          <a:effectLst/>
                        </a:rPr>
                        <a:t>Arlon</a:t>
                      </a:r>
                      <a:endParaRPr lang="fr-BE" sz="2500" b="0" i="0" u="none" strike="noStrike">
                        <a:solidFill>
                          <a:srgbClr val="000000"/>
                        </a:solidFill>
                        <a:effectLst/>
                        <a:latin typeface="Calibri" panose="020F0502020204030204" pitchFamily="34" charset="0"/>
                      </a:endParaRPr>
                    </a:p>
                  </a:txBody>
                  <a:tcPr marL="9231" marR="9231" marT="9231" marB="0" anchor="b"/>
                </a:tc>
                <a:tc>
                  <a:txBody>
                    <a:bodyPr/>
                    <a:lstStyle/>
                    <a:p>
                      <a:pPr algn="r" fontAlgn="b"/>
                      <a:r>
                        <a:rPr lang="fr-BE" sz="2500" u="none" strike="noStrike" dirty="0">
                          <a:effectLst/>
                        </a:rPr>
                        <a:t>177</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190</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184</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i="0" u="none" strike="noStrike" dirty="0">
                          <a:solidFill>
                            <a:srgbClr val="000000"/>
                          </a:solidFill>
                          <a:effectLst/>
                          <a:latin typeface="Calibri" panose="020F0502020204030204" pitchFamily="34" charset="0"/>
                        </a:rPr>
                        <a:t>194</a:t>
                      </a:r>
                    </a:p>
                  </a:txBody>
                  <a:tcPr marL="9231" marR="9231" marT="9231" marB="0" anchor="b"/>
                </a:tc>
                <a:extLst>
                  <a:ext uri="{0D108BD9-81ED-4DB2-BD59-A6C34878D82A}">
                    <a16:rowId xmlns:a16="http://schemas.microsoft.com/office/drawing/2014/main" val="10002"/>
                  </a:ext>
                </a:extLst>
              </a:tr>
              <a:tr h="436491">
                <a:tc>
                  <a:txBody>
                    <a:bodyPr/>
                    <a:lstStyle/>
                    <a:p>
                      <a:pPr algn="l" rtl="0" fontAlgn="ctr"/>
                      <a:r>
                        <a:rPr lang="fr-BE" sz="2500" u="none" strike="noStrike">
                          <a:effectLst/>
                        </a:rPr>
                        <a:t>Charleroi</a:t>
                      </a:r>
                      <a:endParaRPr lang="fr-BE" sz="2500" b="0" i="0" u="none" strike="noStrike">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262</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263</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208</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i="0" u="none" strike="noStrike" dirty="0">
                          <a:solidFill>
                            <a:srgbClr val="000000"/>
                          </a:solidFill>
                          <a:effectLst/>
                          <a:latin typeface="Calibri" panose="020F0502020204030204" pitchFamily="34" charset="0"/>
                        </a:rPr>
                        <a:t>370</a:t>
                      </a:r>
                    </a:p>
                  </a:txBody>
                  <a:tcPr marL="9231" marR="9231" marT="9231" marB="0" anchor="b"/>
                </a:tc>
                <a:extLst>
                  <a:ext uri="{0D108BD9-81ED-4DB2-BD59-A6C34878D82A}">
                    <a16:rowId xmlns:a16="http://schemas.microsoft.com/office/drawing/2014/main" val="10003"/>
                  </a:ext>
                </a:extLst>
              </a:tr>
              <a:tr h="436491">
                <a:tc>
                  <a:txBody>
                    <a:bodyPr/>
                    <a:lstStyle/>
                    <a:p>
                      <a:pPr algn="l" rtl="0" fontAlgn="ctr"/>
                      <a:r>
                        <a:rPr lang="fr-BE" sz="2500" u="none" strike="noStrike" dirty="0">
                          <a:effectLst/>
                        </a:rPr>
                        <a:t>Courcelles</a:t>
                      </a:r>
                      <a:endParaRPr lang="fr-BE" sz="2500" b="0" i="0" u="none" strike="noStrike" dirty="0">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156</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184</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211</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i="0" u="none" strike="noStrike" dirty="0">
                          <a:solidFill>
                            <a:srgbClr val="000000"/>
                          </a:solidFill>
                          <a:effectLst/>
                          <a:latin typeface="Calibri" panose="020F0502020204030204" pitchFamily="34" charset="0"/>
                        </a:rPr>
                        <a:t>206</a:t>
                      </a:r>
                    </a:p>
                  </a:txBody>
                  <a:tcPr marL="9231" marR="9231" marT="9231" marB="0" anchor="b"/>
                </a:tc>
                <a:extLst>
                  <a:ext uri="{0D108BD9-81ED-4DB2-BD59-A6C34878D82A}">
                    <a16:rowId xmlns:a16="http://schemas.microsoft.com/office/drawing/2014/main" val="1518739453"/>
                  </a:ext>
                </a:extLst>
              </a:tr>
              <a:tr h="436491">
                <a:tc>
                  <a:txBody>
                    <a:bodyPr/>
                    <a:lstStyle/>
                    <a:p>
                      <a:pPr algn="l" rtl="0" fontAlgn="ctr"/>
                      <a:r>
                        <a:rPr lang="fr-BE" sz="2500" u="none" strike="noStrike" dirty="0">
                          <a:effectLst/>
                        </a:rPr>
                        <a:t>La Louvière</a:t>
                      </a:r>
                      <a:endParaRPr lang="fr-BE" sz="2500" b="0" i="0" u="none" strike="noStrike" dirty="0">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314</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302</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276</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i="0" u="none" strike="noStrike" dirty="0">
                          <a:solidFill>
                            <a:srgbClr val="000000"/>
                          </a:solidFill>
                          <a:effectLst/>
                          <a:latin typeface="Calibri" panose="020F0502020204030204" pitchFamily="34" charset="0"/>
                        </a:rPr>
                        <a:t>290</a:t>
                      </a:r>
                    </a:p>
                  </a:txBody>
                  <a:tcPr marL="9231" marR="9231" marT="9231" marB="0" anchor="b"/>
                </a:tc>
                <a:extLst>
                  <a:ext uri="{0D108BD9-81ED-4DB2-BD59-A6C34878D82A}">
                    <a16:rowId xmlns:a16="http://schemas.microsoft.com/office/drawing/2014/main" val="10004"/>
                  </a:ext>
                </a:extLst>
              </a:tr>
              <a:tr h="436491">
                <a:tc>
                  <a:txBody>
                    <a:bodyPr/>
                    <a:lstStyle/>
                    <a:p>
                      <a:pPr algn="l" rtl="0" fontAlgn="ctr"/>
                      <a:r>
                        <a:rPr lang="fr-BE" sz="2500" u="none" strike="noStrike" dirty="0">
                          <a:effectLst/>
                        </a:rPr>
                        <a:t>Mons</a:t>
                      </a:r>
                      <a:endParaRPr lang="fr-BE" sz="2500" b="0" i="0" u="none" strike="noStrike" dirty="0">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167</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203</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217</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i="0" u="none" strike="noStrike" dirty="0">
                          <a:solidFill>
                            <a:srgbClr val="FF0000"/>
                          </a:solidFill>
                          <a:effectLst/>
                          <a:latin typeface="Calibri" panose="020F0502020204030204" pitchFamily="34" charset="0"/>
                        </a:rPr>
                        <a:t>44</a:t>
                      </a:r>
                    </a:p>
                  </a:txBody>
                  <a:tcPr marL="9231" marR="9231" marT="9231" marB="0" anchor="b"/>
                </a:tc>
                <a:extLst>
                  <a:ext uri="{0D108BD9-81ED-4DB2-BD59-A6C34878D82A}">
                    <a16:rowId xmlns:a16="http://schemas.microsoft.com/office/drawing/2014/main" val="10005"/>
                  </a:ext>
                </a:extLst>
              </a:tr>
              <a:tr h="436491">
                <a:tc>
                  <a:txBody>
                    <a:bodyPr/>
                    <a:lstStyle/>
                    <a:p>
                      <a:pPr algn="l" rtl="0" fontAlgn="ctr"/>
                      <a:r>
                        <a:rPr lang="fr-BE" sz="2500" u="none" strike="noStrike">
                          <a:effectLst/>
                        </a:rPr>
                        <a:t>Tournai</a:t>
                      </a:r>
                      <a:endParaRPr lang="fr-BE" sz="2500" b="0" i="0" u="none" strike="noStrike">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216</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234</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250</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i="0" u="none" strike="noStrike" dirty="0">
                          <a:solidFill>
                            <a:srgbClr val="000000"/>
                          </a:solidFill>
                          <a:effectLst/>
                          <a:latin typeface="Calibri" panose="020F0502020204030204" pitchFamily="34" charset="0"/>
                        </a:rPr>
                        <a:t>274</a:t>
                      </a:r>
                    </a:p>
                  </a:txBody>
                  <a:tcPr marL="9231" marR="9231" marT="9231" marB="0" anchor="b"/>
                </a:tc>
                <a:extLst>
                  <a:ext uri="{0D108BD9-81ED-4DB2-BD59-A6C34878D82A}">
                    <a16:rowId xmlns:a16="http://schemas.microsoft.com/office/drawing/2014/main" val="10006"/>
                  </a:ext>
                </a:extLst>
              </a:tr>
              <a:tr h="436491">
                <a:tc>
                  <a:txBody>
                    <a:bodyPr/>
                    <a:lstStyle/>
                    <a:p>
                      <a:pPr algn="l" rtl="0" fontAlgn="ctr"/>
                      <a:r>
                        <a:rPr lang="fr-BE" sz="2500" u="none" strike="noStrike">
                          <a:effectLst/>
                        </a:rPr>
                        <a:t>Tubize</a:t>
                      </a:r>
                      <a:endParaRPr lang="fr-BE" sz="2500" b="0" i="0" u="none" strike="noStrike">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150</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145</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164</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i="0" u="none" strike="noStrike" dirty="0">
                          <a:solidFill>
                            <a:srgbClr val="000000"/>
                          </a:solidFill>
                          <a:effectLst/>
                          <a:latin typeface="Calibri" panose="020F0502020204030204" pitchFamily="34" charset="0"/>
                        </a:rPr>
                        <a:t>173</a:t>
                      </a:r>
                    </a:p>
                  </a:txBody>
                  <a:tcPr marL="9231" marR="9231" marT="9231" marB="0" anchor="b"/>
                </a:tc>
                <a:extLst>
                  <a:ext uri="{0D108BD9-81ED-4DB2-BD59-A6C34878D82A}">
                    <a16:rowId xmlns:a16="http://schemas.microsoft.com/office/drawing/2014/main" val="10008"/>
                  </a:ext>
                </a:extLst>
              </a:tr>
              <a:tr h="436491">
                <a:tc>
                  <a:txBody>
                    <a:bodyPr/>
                    <a:lstStyle/>
                    <a:p>
                      <a:pPr algn="l" rtl="0" fontAlgn="ctr"/>
                      <a:r>
                        <a:rPr lang="fr-BE" sz="2500" u="none" strike="noStrike">
                          <a:effectLst/>
                        </a:rPr>
                        <a:t>Verviers</a:t>
                      </a:r>
                      <a:endParaRPr lang="fr-BE" sz="2500" b="0" i="0" u="none" strike="noStrike">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111</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chemeClr val="tx1"/>
                          </a:solidFill>
                          <a:effectLst/>
                        </a:rPr>
                        <a:t>96</a:t>
                      </a:r>
                      <a:endParaRPr lang="fr-BE" sz="2500" b="0" i="0" u="none" strike="noStrike" dirty="0">
                        <a:solidFill>
                          <a:schemeClr val="tx1"/>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chemeClr val="tx1"/>
                          </a:solidFill>
                          <a:effectLst/>
                        </a:rPr>
                        <a:t>130</a:t>
                      </a:r>
                      <a:endParaRPr lang="fr-BE" sz="2500" b="0" i="0" u="none" strike="noStrike" dirty="0">
                        <a:solidFill>
                          <a:schemeClr val="tx1"/>
                        </a:solidFill>
                        <a:effectLst/>
                        <a:latin typeface="Calibri" panose="020F0502020204030204" pitchFamily="34" charset="0"/>
                      </a:endParaRPr>
                    </a:p>
                  </a:txBody>
                  <a:tcPr marL="9231" marR="9231" marT="9231" marB="0" anchor="b"/>
                </a:tc>
                <a:tc>
                  <a:txBody>
                    <a:bodyPr/>
                    <a:lstStyle/>
                    <a:p>
                      <a:pPr algn="r" fontAlgn="b"/>
                      <a:r>
                        <a:rPr lang="fr-BE" sz="2500" b="0" i="0" u="none" strike="noStrike" dirty="0">
                          <a:solidFill>
                            <a:schemeClr val="tx1"/>
                          </a:solidFill>
                          <a:effectLst/>
                          <a:latin typeface="Calibri" panose="020F0502020204030204" pitchFamily="34" charset="0"/>
                        </a:rPr>
                        <a:t>130</a:t>
                      </a:r>
                    </a:p>
                  </a:txBody>
                  <a:tcPr marL="9231" marR="9231" marT="9231" marB="0" anchor="b"/>
                </a:tc>
                <a:extLst>
                  <a:ext uri="{0D108BD9-81ED-4DB2-BD59-A6C34878D82A}">
                    <a16:rowId xmlns:a16="http://schemas.microsoft.com/office/drawing/2014/main" val="10009"/>
                  </a:ext>
                </a:extLst>
              </a:tr>
              <a:tr h="436491">
                <a:tc>
                  <a:txBody>
                    <a:bodyPr/>
                    <a:lstStyle/>
                    <a:p>
                      <a:pPr algn="l" rtl="0" fontAlgn="ctr"/>
                      <a:r>
                        <a:rPr lang="fr-BE" sz="2500" u="none" strike="noStrike">
                          <a:effectLst/>
                        </a:rPr>
                        <a:t>Willy Peers</a:t>
                      </a:r>
                      <a:endParaRPr lang="fr-BE" sz="2500" b="0" i="0" u="none" strike="noStrike">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u="none" strike="noStrike" dirty="0">
                          <a:effectLst/>
                        </a:rPr>
                        <a:t>410</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406</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u="none" strike="noStrike" dirty="0">
                          <a:solidFill>
                            <a:srgbClr val="000000"/>
                          </a:solidFill>
                          <a:effectLst/>
                        </a:rPr>
                        <a:t>325</a:t>
                      </a:r>
                      <a:endParaRPr lang="fr-BE" sz="2500" b="0" i="0" u="none" strike="noStrike" dirty="0">
                        <a:solidFill>
                          <a:srgbClr val="000000"/>
                        </a:solidFill>
                        <a:effectLst/>
                        <a:latin typeface="Calibri" panose="020F0502020204030204" pitchFamily="34" charset="0"/>
                      </a:endParaRPr>
                    </a:p>
                  </a:txBody>
                  <a:tcPr marL="9231" marR="9231" marT="9231" marB="0" anchor="b"/>
                </a:tc>
                <a:tc>
                  <a:txBody>
                    <a:bodyPr/>
                    <a:lstStyle/>
                    <a:p>
                      <a:pPr algn="r" fontAlgn="b"/>
                      <a:r>
                        <a:rPr lang="fr-BE" sz="2500" b="0" i="0" u="none" strike="noStrike" dirty="0">
                          <a:solidFill>
                            <a:srgbClr val="000000"/>
                          </a:solidFill>
                          <a:effectLst/>
                          <a:latin typeface="Calibri" panose="020F0502020204030204" pitchFamily="34" charset="0"/>
                        </a:rPr>
                        <a:t>355</a:t>
                      </a:r>
                    </a:p>
                  </a:txBody>
                  <a:tcPr marL="9231" marR="9231" marT="9231" marB="0" anchor="b"/>
                </a:tc>
                <a:extLst>
                  <a:ext uri="{0D108BD9-81ED-4DB2-BD59-A6C34878D82A}">
                    <a16:rowId xmlns:a16="http://schemas.microsoft.com/office/drawing/2014/main" val="10010"/>
                  </a:ext>
                </a:extLst>
              </a:tr>
              <a:tr h="781746">
                <a:tc>
                  <a:txBody>
                    <a:bodyPr/>
                    <a:lstStyle/>
                    <a:p>
                      <a:pPr algn="l" rtl="0" fontAlgn="ctr"/>
                      <a:r>
                        <a:rPr lang="fr-BE" sz="2500" b="1" u="none" strike="noStrike" dirty="0">
                          <a:effectLst/>
                        </a:rPr>
                        <a:t>Total général</a:t>
                      </a:r>
                      <a:endParaRPr lang="fr-BE" sz="2500" b="1" i="0" u="none" strike="noStrike" dirty="0">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b="1" u="none" strike="noStrike" dirty="0">
                          <a:effectLst/>
                        </a:rPr>
                        <a:t>1963</a:t>
                      </a:r>
                      <a:endParaRPr lang="fr-BE" sz="2500" b="1" i="0" u="none" strike="noStrike" dirty="0">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b="1" u="none" strike="noStrike" dirty="0">
                          <a:solidFill>
                            <a:srgbClr val="000000"/>
                          </a:solidFill>
                          <a:effectLst/>
                        </a:rPr>
                        <a:t>2023</a:t>
                      </a:r>
                      <a:endParaRPr lang="fr-BE" sz="2500" b="1" i="0" u="none" strike="noStrike" dirty="0">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b="1" u="none" strike="noStrike" dirty="0">
                          <a:solidFill>
                            <a:srgbClr val="000000"/>
                          </a:solidFill>
                          <a:effectLst/>
                        </a:rPr>
                        <a:t>1965</a:t>
                      </a:r>
                      <a:endParaRPr lang="fr-BE" sz="2500" b="1" i="0" u="none" strike="noStrike" dirty="0">
                        <a:solidFill>
                          <a:srgbClr val="000000"/>
                        </a:solidFill>
                        <a:effectLst/>
                        <a:latin typeface="Calibri" panose="020F0502020204030204" pitchFamily="34" charset="0"/>
                      </a:endParaRPr>
                    </a:p>
                  </a:txBody>
                  <a:tcPr marL="9231" marR="9231" marT="9231" marB="0" anchor="ctr"/>
                </a:tc>
                <a:tc>
                  <a:txBody>
                    <a:bodyPr/>
                    <a:lstStyle/>
                    <a:p>
                      <a:pPr algn="r" fontAlgn="b"/>
                      <a:r>
                        <a:rPr lang="fr-BE" sz="2500" b="1" i="0" u="none" strike="noStrike" dirty="0">
                          <a:solidFill>
                            <a:srgbClr val="000000"/>
                          </a:solidFill>
                          <a:effectLst/>
                          <a:latin typeface="Calibri" panose="020F0502020204030204" pitchFamily="34" charset="0"/>
                        </a:rPr>
                        <a:t>2036</a:t>
                      </a:r>
                    </a:p>
                  </a:txBody>
                  <a:tcPr marL="9231" marR="9231" marT="9231" marB="0" anchor="ctr"/>
                </a:tc>
                <a:extLst>
                  <a:ext uri="{0D108BD9-81ED-4DB2-BD59-A6C34878D82A}">
                    <a16:rowId xmlns:a16="http://schemas.microsoft.com/office/drawing/2014/main" val="10011"/>
                  </a:ext>
                </a:extLst>
              </a:tr>
            </a:tbl>
          </a:graphicData>
        </a:graphic>
      </p:graphicFrame>
      <p:pic>
        <p:nvPicPr>
          <p:cNvPr id="3" name="Image 2" descr="Une image contenant texte, Police, Graphique, logo&#10;&#10;Description générée automatiquement">
            <a:extLst>
              <a:ext uri="{FF2B5EF4-FFF2-40B4-BE49-F238E27FC236}">
                <a16:creationId xmlns:a16="http://schemas.microsoft.com/office/drawing/2014/main" id="{B2BADC18-1D06-D059-51C1-A07A396AD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Tree>
    <p:extLst>
      <p:ext uri="{BB962C8B-B14F-4D97-AF65-F5344CB8AC3E}">
        <p14:creationId xmlns:p14="http://schemas.microsoft.com/office/powerpoint/2010/main" val="98210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D6F574F-C58A-5A66-9AAD-453C55C3C39B}"/>
              </a:ext>
            </a:extLst>
          </p:cNvPr>
          <p:cNvSpPr>
            <a:spLocks noGrp="1"/>
          </p:cNvSpPr>
          <p:nvPr>
            <p:ph idx="1"/>
          </p:nvPr>
        </p:nvSpPr>
        <p:spPr>
          <a:xfrm>
            <a:off x="967155" y="1530627"/>
            <a:ext cx="8967366" cy="4184374"/>
          </a:xfrm>
        </p:spPr>
        <p:txBody>
          <a:bodyPr anchor="ctr">
            <a:normAutofit/>
          </a:bodyPr>
          <a:lstStyle/>
          <a:p>
            <a:r>
              <a:rPr lang="nl-BE" sz="2000" u="sng" dirty="0"/>
              <a:t>Centre Willy Peers</a:t>
            </a:r>
            <a:r>
              <a:rPr lang="nl-BE" sz="2000" dirty="0"/>
              <a:t> (Boulevard du Nord, 19 – 5000 Namur) </a:t>
            </a:r>
            <a:br>
              <a:rPr lang="nl-BE" sz="2000" dirty="0"/>
            </a:br>
            <a:endParaRPr lang="nl-BE" sz="2000" dirty="0"/>
          </a:p>
          <a:p>
            <a:pPr lvl="1"/>
            <a:r>
              <a:rPr lang="fr-FR" sz="2000" dirty="0"/>
              <a:t>Brichau Frédéric, CDI temps plein RW/INAMI</a:t>
            </a:r>
          </a:p>
          <a:p>
            <a:pPr lvl="1"/>
            <a:r>
              <a:rPr lang="fr-FR" sz="2000" dirty="0"/>
              <a:t>Camby Margaux, CDI 28h30/s. RW/INAMI</a:t>
            </a:r>
          </a:p>
          <a:p>
            <a:pPr lvl="1"/>
            <a:r>
              <a:rPr lang="fr-FR" sz="2000" b="1" dirty="0">
                <a:highlight>
                  <a:srgbClr val="FFFF00"/>
                </a:highlight>
              </a:rPr>
              <a:t>Deraedt Marylin</a:t>
            </a:r>
            <a:r>
              <a:rPr lang="fr-FR" sz="2000" dirty="0"/>
              <a:t>, CDI temps plein RW/INAMI – demande de démission le 21/09/2024 – préavis du 30/09/2024 au 29/12/2024 – rupture le 29/12/2024</a:t>
            </a:r>
          </a:p>
          <a:p>
            <a:pPr lvl="1"/>
            <a:r>
              <a:rPr lang="fr-FR" sz="2000" b="1" dirty="0"/>
              <a:t>Frezza Alicia</a:t>
            </a:r>
            <a:r>
              <a:rPr lang="fr-FR" sz="2000" dirty="0"/>
              <a:t>, CDI mi-temps </a:t>
            </a:r>
            <a:r>
              <a:rPr lang="fr-FR" sz="2000" dirty="0" err="1"/>
              <a:t>Maribel</a:t>
            </a:r>
            <a:r>
              <a:rPr lang="fr-FR" sz="2000" dirty="0"/>
              <a:t> – rupture de commun accord le 31/12/2024 pour engagement en tant que sexologue temps plein </a:t>
            </a:r>
          </a:p>
          <a:p>
            <a:pPr lvl="1"/>
            <a:r>
              <a:rPr lang="fr-FR" sz="2000" dirty="0"/>
              <a:t>Hardy Géraldine, CDI 32h/s. RW/INAMI</a:t>
            </a:r>
          </a:p>
          <a:p>
            <a:pPr lvl="1"/>
            <a:r>
              <a:rPr lang="fr-FR" sz="2000" dirty="0"/>
              <a:t>Zimmer Emmanuelle, CDI temps plein RW/INAMI</a:t>
            </a:r>
          </a:p>
        </p:txBody>
      </p:sp>
      <p:pic>
        <p:nvPicPr>
          <p:cNvPr id="5" name="Image 4" descr="Une image contenant texte, Police, Graphique, logo&#10;&#10;Description générée automatiquement">
            <a:extLst>
              <a:ext uri="{FF2B5EF4-FFF2-40B4-BE49-F238E27FC236}">
                <a16:creationId xmlns:a16="http://schemas.microsoft.com/office/drawing/2014/main" id="{78D27A3F-2756-DD8C-A755-370E9566B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
        <p:nvSpPr>
          <p:cNvPr id="7" name="Titre 1">
            <a:extLst>
              <a:ext uri="{FF2B5EF4-FFF2-40B4-BE49-F238E27FC236}">
                <a16:creationId xmlns:a16="http://schemas.microsoft.com/office/drawing/2014/main" id="{AADFD047-1BFF-13D0-DD20-55590FCD858F}"/>
              </a:ext>
            </a:extLst>
          </p:cNvPr>
          <p:cNvSpPr txBox="1">
            <a:spLocks/>
          </p:cNvSpPr>
          <p:nvPr/>
        </p:nvSpPr>
        <p:spPr>
          <a:xfrm>
            <a:off x="761801" y="283714"/>
            <a:ext cx="9906799" cy="1161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700" dirty="0" err="1">
                <a:solidFill>
                  <a:srgbClr val="9966FF"/>
                </a:solidFill>
              </a:rPr>
              <a:t>Mouvements</a:t>
            </a:r>
            <a:r>
              <a:rPr lang="nl-BE" sz="3700" dirty="0">
                <a:solidFill>
                  <a:srgbClr val="9966FF"/>
                </a:solidFill>
              </a:rPr>
              <a:t> au sein du </a:t>
            </a:r>
            <a:r>
              <a:rPr lang="nl-BE" sz="3700" dirty="0" err="1">
                <a:solidFill>
                  <a:srgbClr val="9966FF"/>
                </a:solidFill>
              </a:rPr>
              <a:t>personnel</a:t>
            </a:r>
            <a:r>
              <a:rPr lang="nl-BE" sz="3700" dirty="0">
                <a:solidFill>
                  <a:srgbClr val="9966FF"/>
                </a:solidFill>
              </a:rPr>
              <a:t> Sofélia au CPF Willy Peers</a:t>
            </a:r>
            <a:endParaRPr lang="fr-FR" sz="3700" dirty="0">
              <a:solidFill>
                <a:srgbClr val="9966FF"/>
              </a:solidFill>
            </a:endParaRPr>
          </a:p>
        </p:txBody>
      </p:sp>
    </p:spTree>
    <p:extLst>
      <p:ext uri="{BB962C8B-B14F-4D97-AF65-F5344CB8AC3E}">
        <p14:creationId xmlns:p14="http://schemas.microsoft.com/office/powerpoint/2010/main" val="2170635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C1292E-D106-41C5-7BA9-1E7C988DB789}"/>
              </a:ext>
            </a:extLst>
          </p:cNvPr>
          <p:cNvSpPr>
            <a:spLocks noGrp="1"/>
          </p:cNvSpPr>
          <p:nvPr>
            <p:ph type="title"/>
          </p:nvPr>
        </p:nvSpPr>
        <p:spPr/>
        <p:txBody>
          <a:bodyPr/>
          <a:lstStyle/>
          <a:p>
            <a:r>
              <a:rPr lang="fr-BE" dirty="0">
                <a:solidFill>
                  <a:srgbClr val="9966FF"/>
                </a:solidFill>
              </a:rPr>
              <a:t>Profil des bénéficiaires</a:t>
            </a:r>
          </a:p>
        </p:txBody>
      </p:sp>
      <p:graphicFrame>
        <p:nvGraphicFramePr>
          <p:cNvPr id="6" name="Graphique 5">
            <a:extLst>
              <a:ext uri="{FF2B5EF4-FFF2-40B4-BE49-F238E27FC236}">
                <a16:creationId xmlns:a16="http://schemas.microsoft.com/office/drawing/2014/main" id="{00000000-0008-0000-0700-000019000000}"/>
              </a:ext>
            </a:extLst>
          </p:cNvPr>
          <p:cNvGraphicFramePr>
            <a:graphicFrameLocks/>
          </p:cNvGraphicFramePr>
          <p:nvPr/>
        </p:nvGraphicFramePr>
        <p:xfrm>
          <a:off x="387832" y="1075990"/>
          <a:ext cx="6451600" cy="4706021"/>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 4" descr="Une image contenant texte, Police, Graphique, logo&#10;&#10;Description générée automatiquement">
            <a:extLst>
              <a:ext uri="{FF2B5EF4-FFF2-40B4-BE49-F238E27FC236}">
                <a16:creationId xmlns:a16="http://schemas.microsoft.com/office/drawing/2014/main" id="{3E389852-62EB-5B4E-AA74-12E171615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sp>
        <p:nvSpPr>
          <p:cNvPr id="7" name="ZoneTexte 6">
            <a:extLst>
              <a:ext uri="{FF2B5EF4-FFF2-40B4-BE49-F238E27FC236}">
                <a16:creationId xmlns:a16="http://schemas.microsoft.com/office/drawing/2014/main" id="{915643F0-3993-1DB8-5587-46EF884A882B}"/>
              </a:ext>
            </a:extLst>
          </p:cNvPr>
          <p:cNvSpPr txBox="1"/>
          <p:nvPr/>
        </p:nvSpPr>
        <p:spPr>
          <a:xfrm>
            <a:off x="695885" y="5975504"/>
            <a:ext cx="3457575" cy="369332"/>
          </a:xfrm>
          <a:prstGeom prst="rect">
            <a:avLst/>
          </a:prstGeom>
          <a:noFill/>
        </p:spPr>
        <p:txBody>
          <a:bodyPr wrap="square" rtlCol="0">
            <a:spAutoFit/>
          </a:bodyPr>
          <a:lstStyle/>
          <a:p>
            <a:r>
              <a:rPr lang="fr-BE" dirty="0"/>
              <a:t>52% entre 18 ans et 34 ans</a:t>
            </a:r>
          </a:p>
        </p:txBody>
      </p:sp>
      <p:graphicFrame>
        <p:nvGraphicFramePr>
          <p:cNvPr id="8" name="Graphique 7">
            <a:extLst>
              <a:ext uri="{FF2B5EF4-FFF2-40B4-BE49-F238E27FC236}">
                <a16:creationId xmlns:a16="http://schemas.microsoft.com/office/drawing/2014/main" id="{3BCF67D3-48CC-9C9E-F16E-9460DB81F040}"/>
              </a:ext>
            </a:extLst>
          </p:cNvPr>
          <p:cNvGraphicFramePr/>
          <p:nvPr>
            <p:extLst>
              <p:ext uri="{D42A27DB-BD31-4B8C-83A1-F6EECF244321}">
                <p14:modId xmlns:p14="http://schemas.microsoft.com/office/powerpoint/2010/main" val="2390804276"/>
              </p:ext>
            </p:extLst>
          </p:nvPr>
        </p:nvGraphicFramePr>
        <p:xfrm>
          <a:off x="204787" y="1242814"/>
          <a:ext cx="6451600" cy="47799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a:extLst>
              <a:ext uri="{FF2B5EF4-FFF2-40B4-BE49-F238E27FC236}">
                <a16:creationId xmlns:a16="http://schemas.microsoft.com/office/drawing/2014/main" id="{4DCB9789-87EE-1DD9-0352-3D7FB4EF308D}"/>
              </a:ext>
            </a:extLst>
          </p:cNvPr>
          <p:cNvGraphicFramePr/>
          <p:nvPr>
            <p:extLst>
              <p:ext uri="{D42A27DB-BD31-4B8C-83A1-F6EECF244321}">
                <p14:modId xmlns:p14="http://schemas.microsoft.com/office/powerpoint/2010/main" val="2455563841"/>
              </p:ext>
            </p:extLst>
          </p:nvPr>
        </p:nvGraphicFramePr>
        <p:xfrm>
          <a:off x="6656386" y="1573249"/>
          <a:ext cx="5248743" cy="47060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6427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7C1BF-B315-7EFD-D6C9-B080FABB9C29}"/>
              </a:ext>
            </a:extLst>
          </p:cNvPr>
          <p:cNvSpPr>
            <a:spLocks noGrp="1"/>
          </p:cNvSpPr>
          <p:nvPr>
            <p:ph type="title"/>
          </p:nvPr>
        </p:nvSpPr>
        <p:spPr>
          <a:xfrm>
            <a:off x="510363" y="274638"/>
            <a:ext cx="11052986" cy="778098"/>
          </a:xfrm>
        </p:spPr>
        <p:txBody>
          <a:bodyPr>
            <a:noAutofit/>
          </a:bodyPr>
          <a:lstStyle/>
          <a:p>
            <a:r>
              <a:rPr lang="fr-FR" dirty="0">
                <a:solidFill>
                  <a:srgbClr val="9966FF"/>
                </a:solidFill>
              </a:rPr>
              <a:t>Consultations fréquentées en fonction du genre</a:t>
            </a:r>
          </a:p>
        </p:txBody>
      </p:sp>
      <p:graphicFrame>
        <p:nvGraphicFramePr>
          <p:cNvPr id="4" name="Graphique 3">
            <a:extLst>
              <a:ext uri="{FF2B5EF4-FFF2-40B4-BE49-F238E27FC236}">
                <a16:creationId xmlns:a16="http://schemas.microsoft.com/office/drawing/2014/main" id="{00000000-0008-0000-0700-00001B000000}"/>
              </a:ext>
            </a:extLst>
          </p:cNvPr>
          <p:cNvGraphicFramePr>
            <a:graphicFrameLocks/>
          </p:cNvGraphicFramePr>
          <p:nvPr/>
        </p:nvGraphicFramePr>
        <p:xfrm>
          <a:off x="1524000" y="1417638"/>
          <a:ext cx="9144000" cy="5165724"/>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5" descr="Une image contenant texte, Police, Graphique, logo&#10;&#10;Description générée automatiquement">
            <a:extLst>
              <a:ext uri="{FF2B5EF4-FFF2-40B4-BE49-F238E27FC236}">
                <a16:creationId xmlns:a16="http://schemas.microsoft.com/office/drawing/2014/main" id="{01A07165-D9C8-8D82-76DF-9094585EE6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graphicFrame>
        <p:nvGraphicFramePr>
          <p:cNvPr id="13" name="Graphique 12">
            <a:extLst>
              <a:ext uri="{FF2B5EF4-FFF2-40B4-BE49-F238E27FC236}">
                <a16:creationId xmlns:a16="http://schemas.microsoft.com/office/drawing/2014/main" id="{452DB6F4-2C30-48C7-ADA5-71447EA61E17}"/>
              </a:ext>
            </a:extLst>
          </p:cNvPr>
          <p:cNvGraphicFramePr/>
          <p:nvPr>
            <p:extLst>
              <p:ext uri="{D42A27DB-BD31-4B8C-83A1-F6EECF244321}">
                <p14:modId xmlns:p14="http://schemas.microsoft.com/office/powerpoint/2010/main" val="2393575770"/>
              </p:ext>
            </p:extLst>
          </p:nvPr>
        </p:nvGraphicFramePr>
        <p:xfrm>
          <a:off x="510363" y="1109573"/>
          <a:ext cx="11159554" cy="54737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aphique 13">
            <a:extLst>
              <a:ext uri="{FF2B5EF4-FFF2-40B4-BE49-F238E27FC236}">
                <a16:creationId xmlns:a16="http://schemas.microsoft.com/office/drawing/2014/main" id="{531B57D5-F8AE-4E91-B67B-C30EBF30BC88}"/>
              </a:ext>
            </a:extLst>
          </p:cNvPr>
          <p:cNvGraphicFramePr/>
          <p:nvPr>
            <p:extLst>
              <p:ext uri="{D42A27DB-BD31-4B8C-83A1-F6EECF244321}">
                <p14:modId xmlns:p14="http://schemas.microsoft.com/office/powerpoint/2010/main" val="3677280839"/>
              </p:ext>
            </p:extLst>
          </p:nvPr>
        </p:nvGraphicFramePr>
        <p:xfrm>
          <a:off x="3870840" y="1789821"/>
          <a:ext cx="5975514" cy="41717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Graphique 14">
            <a:extLst>
              <a:ext uri="{FF2B5EF4-FFF2-40B4-BE49-F238E27FC236}">
                <a16:creationId xmlns:a16="http://schemas.microsoft.com/office/drawing/2014/main" id="{A85F32DE-7D52-403A-AB86-BB9FF4C5CAFF}"/>
              </a:ext>
            </a:extLst>
          </p:cNvPr>
          <p:cNvGraphicFramePr/>
          <p:nvPr>
            <p:extLst>
              <p:ext uri="{D42A27DB-BD31-4B8C-83A1-F6EECF244321}">
                <p14:modId xmlns:p14="http://schemas.microsoft.com/office/powerpoint/2010/main" val="2315779253"/>
              </p:ext>
            </p:extLst>
          </p:nvPr>
        </p:nvGraphicFramePr>
        <p:xfrm>
          <a:off x="8055324" y="1699291"/>
          <a:ext cx="5701189" cy="404913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63994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34DB5F-88DA-87F3-FF45-A2F9745508BE}"/>
              </a:ext>
            </a:extLst>
          </p:cNvPr>
          <p:cNvSpPr>
            <a:spLocks noGrp="1"/>
          </p:cNvSpPr>
          <p:nvPr>
            <p:ph type="title"/>
          </p:nvPr>
        </p:nvSpPr>
        <p:spPr>
          <a:xfrm>
            <a:off x="686834" y="1153572"/>
            <a:ext cx="3200400" cy="4461163"/>
          </a:xfrm>
        </p:spPr>
        <p:txBody>
          <a:bodyPr>
            <a:normAutofit/>
          </a:bodyPr>
          <a:lstStyle/>
          <a:p>
            <a:r>
              <a:rPr lang="nl-BE" dirty="0">
                <a:solidFill>
                  <a:srgbClr val="9966FF"/>
                </a:solidFill>
              </a:rPr>
              <a:t>L’EVRAS </a:t>
            </a:r>
            <a:br>
              <a:rPr lang="nl-BE" dirty="0">
                <a:solidFill>
                  <a:srgbClr val="9966FF"/>
                </a:solidFill>
              </a:rPr>
            </a:br>
            <a:r>
              <a:rPr lang="nl-BE" dirty="0">
                <a:solidFill>
                  <a:srgbClr val="9966FF"/>
                </a:solidFill>
              </a:rPr>
              <a:t>en 2024</a:t>
            </a:r>
            <a:endParaRPr lang="en-US" dirty="0">
              <a:solidFill>
                <a:srgbClr val="9966FF"/>
              </a:solidFill>
            </a:endParaRPr>
          </a:p>
        </p:txBody>
      </p:sp>
      <p:graphicFrame>
        <p:nvGraphicFramePr>
          <p:cNvPr id="5" name="Espace réservé du contenu 2">
            <a:extLst>
              <a:ext uri="{FF2B5EF4-FFF2-40B4-BE49-F238E27FC236}">
                <a16:creationId xmlns:a16="http://schemas.microsoft.com/office/drawing/2014/main" id="{4968920F-A6BA-77B8-7536-3A10473E6EA9}"/>
              </a:ext>
            </a:extLst>
          </p:cNvPr>
          <p:cNvGraphicFramePr>
            <a:graphicFrameLocks noGrp="1"/>
          </p:cNvGraphicFramePr>
          <p:nvPr>
            <p:ph idx="1"/>
            <p:extLst>
              <p:ext uri="{D42A27DB-BD31-4B8C-83A1-F6EECF244321}">
                <p14:modId xmlns:p14="http://schemas.microsoft.com/office/powerpoint/2010/main" val="2488681398"/>
              </p:ext>
            </p:extLst>
          </p:nvPr>
        </p:nvGraphicFramePr>
        <p:xfrm>
          <a:off x="3680547" y="489484"/>
          <a:ext cx="7948236" cy="5687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descr="Une image contenant texte, Police, Graphique, logo&#10;&#10;Description générée automatiquement">
            <a:extLst>
              <a:ext uri="{FF2B5EF4-FFF2-40B4-BE49-F238E27FC236}">
                <a16:creationId xmlns:a16="http://schemas.microsoft.com/office/drawing/2014/main" id="{C16C4FD7-0334-C02E-D099-94AC16B0BF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96369" y="5816537"/>
            <a:ext cx="1314859" cy="360426"/>
          </a:xfrm>
          <a:prstGeom prst="rect">
            <a:avLst/>
          </a:prstGeom>
        </p:spPr>
      </p:pic>
    </p:spTree>
    <p:extLst>
      <p:ext uri="{BB962C8B-B14F-4D97-AF65-F5344CB8AC3E}">
        <p14:creationId xmlns:p14="http://schemas.microsoft.com/office/powerpoint/2010/main" val="2154644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3030F6-F343-A1EF-331A-52626213050F}"/>
              </a:ext>
            </a:extLst>
          </p:cNvPr>
          <p:cNvSpPr>
            <a:spLocks noGrp="1"/>
          </p:cNvSpPr>
          <p:nvPr>
            <p:ph type="title"/>
          </p:nvPr>
        </p:nvSpPr>
        <p:spPr>
          <a:xfrm>
            <a:off x="838200" y="2392045"/>
            <a:ext cx="10515600" cy="1325563"/>
          </a:xfrm>
        </p:spPr>
        <p:txBody>
          <a:bodyPr>
            <a:normAutofit fontScale="90000"/>
          </a:bodyPr>
          <a:lstStyle/>
          <a:p>
            <a:pPr algn="ctr"/>
            <a:r>
              <a:rPr lang="nl-BE" sz="6000"/>
              <a:t>Merci pour </a:t>
            </a:r>
            <a:r>
              <a:rPr lang="nl-BE" sz="6000" dirty="0"/>
              <a:t>votre attention !</a:t>
            </a:r>
            <a:br>
              <a:rPr lang="nl-BE" sz="6000" dirty="0"/>
            </a:br>
            <a:br>
              <a:rPr lang="nl-BE" sz="6000" dirty="0"/>
            </a:br>
            <a:r>
              <a:rPr lang="nl-BE" sz="6000" dirty="0" err="1"/>
              <a:t>Avez-vous</a:t>
            </a:r>
            <a:r>
              <a:rPr lang="nl-BE" sz="6000" dirty="0"/>
              <a:t> des </a:t>
            </a:r>
            <a:r>
              <a:rPr lang="nl-BE" sz="6000" dirty="0" err="1"/>
              <a:t>questions</a:t>
            </a:r>
            <a:r>
              <a:rPr lang="nl-BE" sz="6000" dirty="0"/>
              <a:t>?</a:t>
            </a:r>
            <a:br>
              <a:rPr lang="nl-BE" sz="6000" dirty="0"/>
            </a:br>
            <a:r>
              <a:rPr lang="nl-BE" sz="6000" dirty="0"/>
              <a:t> </a:t>
            </a:r>
            <a:br>
              <a:rPr lang="nl-BE" sz="6000" dirty="0"/>
            </a:br>
            <a:r>
              <a:rPr lang="nl-BE" sz="6000" dirty="0" err="1"/>
              <a:t>Validez-vous</a:t>
            </a:r>
            <a:r>
              <a:rPr lang="nl-BE" sz="6000" dirty="0"/>
              <a:t> la </a:t>
            </a:r>
            <a:r>
              <a:rPr lang="nl-BE" sz="6000" dirty="0" err="1"/>
              <a:t>présentation</a:t>
            </a:r>
            <a:r>
              <a:rPr lang="nl-BE" sz="6000" dirty="0"/>
              <a:t> des </a:t>
            </a:r>
            <a:r>
              <a:rPr lang="nl-BE" sz="6000" dirty="0" err="1"/>
              <a:t>activités</a:t>
            </a:r>
            <a:r>
              <a:rPr lang="nl-BE" sz="6000" dirty="0"/>
              <a:t> EP 2024 de Sofélia?  </a:t>
            </a:r>
            <a:endParaRPr lang="fr-FR" sz="6000" dirty="0"/>
          </a:p>
        </p:txBody>
      </p:sp>
      <p:pic>
        <p:nvPicPr>
          <p:cNvPr id="4" name="Image 3" descr="Une image contenant texte, Police, Graphique, logo&#10;&#10;Description générée automatiquement">
            <a:extLst>
              <a:ext uri="{FF2B5EF4-FFF2-40B4-BE49-F238E27FC236}">
                <a16:creationId xmlns:a16="http://schemas.microsoft.com/office/drawing/2014/main" id="{6BE30E37-462A-DCA6-D646-B8DDDC5C8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472" y="5625366"/>
            <a:ext cx="3387091" cy="928461"/>
          </a:xfrm>
          <a:prstGeom prst="rect">
            <a:avLst/>
          </a:prstGeom>
        </p:spPr>
      </p:pic>
    </p:spTree>
    <p:extLst>
      <p:ext uri="{BB962C8B-B14F-4D97-AF65-F5344CB8AC3E}">
        <p14:creationId xmlns:p14="http://schemas.microsoft.com/office/powerpoint/2010/main" val="2049020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199B3E-7204-EF5D-B258-C86F69E0D2EB}"/>
              </a:ext>
            </a:extLst>
          </p:cNvPr>
          <p:cNvSpPr>
            <a:spLocks noGrp="1"/>
          </p:cNvSpPr>
          <p:nvPr>
            <p:ph type="title"/>
          </p:nvPr>
        </p:nvSpPr>
        <p:spPr/>
        <p:txBody>
          <a:bodyPr/>
          <a:lstStyle/>
          <a:p>
            <a:r>
              <a:rPr lang="fr-BE" dirty="0">
                <a:solidFill>
                  <a:srgbClr val="9966FF"/>
                </a:solidFill>
              </a:rPr>
              <a:t>Animations EVRAS</a:t>
            </a:r>
          </a:p>
        </p:txBody>
      </p:sp>
      <p:sp>
        <p:nvSpPr>
          <p:cNvPr id="7" name="ZoneTexte 6">
            <a:extLst>
              <a:ext uri="{FF2B5EF4-FFF2-40B4-BE49-F238E27FC236}">
                <a16:creationId xmlns:a16="http://schemas.microsoft.com/office/drawing/2014/main" id="{7B96BE03-997E-5850-292A-E89B004903F0}"/>
              </a:ext>
            </a:extLst>
          </p:cNvPr>
          <p:cNvSpPr txBox="1"/>
          <p:nvPr/>
        </p:nvSpPr>
        <p:spPr>
          <a:xfrm>
            <a:off x="7392144" y="2029035"/>
            <a:ext cx="3131840" cy="1631216"/>
          </a:xfrm>
          <a:prstGeom prst="rect">
            <a:avLst/>
          </a:prstGeom>
          <a:noFill/>
        </p:spPr>
        <p:txBody>
          <a:bodyPr wrap="square" rtlCol="0">
            <a:spAutoFit/>
          </a:bodyPr>
          <a:lstStyle/>
          <a:p>
            <a:r>
              <a:rPr lang="fr-BE" sz="1600" dirty="0">
                <a:latin typeface="Roboto" panose="02000000000000000000" pitchFamily="2" charset="0"/>
                <a:ea typeface="Roboto" panose="02000000000000000000" pitchFamily="2" charset="0"/>
              </a:rPr>
              <a:t>Animations scolaires</a:t>
            </a:r>
          </a:p>
          <a:p>
            <a:endParaRPr lang="fr-BE" sz="1600" dirty="0">
              <a:latin typeface="Roboto" panose="02000000000000000000" pitchFamily="2" charset="0"/>
              <a:ea typeface="Roboto" panose="02000000000000000000" pitchFamily="2" charset="0"/>
            </a:endParaRPr>
          </a:p>
          <a:p>
            <a:endParaRPr lang="fr-BE" sz="1600" dirty="0">
              <a:latin typeface="Roboto" panose="02000000000000000000" pitchFamily="2" charset="0"/>
              <a:ea typeface="Roboto" panose="02000000000000000000" pitchFamily="2" charset="0"/>
            </a:endParaRPr>
          </a:p>
          <a:p>
            <a:r>
              <a:rPr lang="fr-BE" sz="1600" dirty="0">
                <a:latin typeface="Roboto" panose="02000000000000000000" pitchFamily="2" charset="0"/>
                <a:ea typeface="Roboto" panose="02000000000000000000" pitchFamily="2" charset="0"/>
              </a:rPr>
              <a:t>Animations non scolaires</a:t>
            </a:r>
          </a:p>
          <a:p>
            <a:endParaRPr lang="fr-BE" sz="2000" dirty="0">
              <a:latin typeface="Roboto" panose="02000000000000000000" pitchFamily="2" charset="0"/>
              <a:ea typeface="Roboto" panose="02000000000000000000" pitchFamily="2" charset="0"/>
            </a:endParaRPr>
          </a:p>
          <a:p>
            <a:endParaRPr lang="fr-BE" sz="1600" dirty="0">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5E2E56B7-8897-1C5D-9711-62326CBA4A6B}"/>
              </a:ext>
            </a:extLst>
          </p:cNvPr>
          <p:cNvSpPr/>
          <p:nvPr/>
        </p:nvSpPr>
        <p:spPr>
          <a:xfrm>
            <a:off x="7248128" y="2132856"/>
            <a:ext cx="144016" cy="144016"/>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4FD6DB80-98F9-2F6B-4668-203196895C68}"/>
              </a:ext>
            </a:extLst>
          </p:cNvPr>
          <p:cNvSpPr/>
          <p:nvPr/>
        </p:nvSpPr>
        <p:spPr>
          <a:xfrm>
            <a:off x="7248128" y="2852936"/>
            <a:ext cx="144016"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ED7D31"/>
              </a:solidFill>
            </a:endParaRPr>
          </a:p>
        </p:txBody>
      </p:sp>
      <p:graphicFrame>
        <p:nvGraphicFramePr>
          <p:cNvPr id="5" name="Graphique 4">
            <a:extLst>
              <a:ext uri="{FF2B5EF4-FFF2-40B4-BE49-F238E27FC236}">
                <a16:creationId xmlns:a16="http://schemas.microsoft.com/office/drawing/2014/main" id="{6DDF7D79-A5B6-2682-70FF-93986B15ECAD}"/>
              </a:ext>
            </a:extLst>
          </p:cNvPr>
          <p:cNvGraphicFramePr>
            <a:graphicFrameLocks/>
          </p:cNvGraphicFramePr>
          <p:nvPr/>
        </p:nvGraphicFramePr>
        <p:xfrm>
          <a:off x="-71792" y="1195754"/>
          <a:ext cx="8200907" cy="4622241"/>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 2" descr="Une image contenant texte, Police, Graphique, logo&#10;&#10;Description générée automatiquement">
            <a:extLst>
              <a:ext uri="{FF2B5EF4-FFF2-40B4-BE49-F238E27FC236}">
                <a16:creationId xmlns:a16="http://schemas.microsoft.com/office/drawing/2014/main" id="{61BFF46C-0FA3-0DB4-A181-AC0B5B68F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graphicFrame>
        <p:nvGraphicFramePr>
          <p:cNvPr id="4" name="Graphique 3">
            <a:extLst>
              <a:ext uri="{FF2B5EF4-FFF2-40B4-BE49-F238E27FC236}">
                <a16:creationId xmlns:a16="http://schemas.microsoft.com/office/drawing/2014/main" id="{94EE96B7-D3B8-1CE0-DF16-E19C2E7D78E1}"/>
              </a:ext>
            </a:extLst>
          </p:cNvPr>
          <p:cNvGraphicFramePr>
            <a:graphicFrameLocks/>
          </p:cNvGraphicFramePr>
          <p:nvPr>
            <p:extLst>
              <p:ext uri="{D42A27DB-BD31-4B8C-83A1-F6EECF244321}">
                <p14:modId xmlns:p14="http://schemas.microsoft.com/office/powerpoint/2010/main" val="1811543165"/>
              </p:ext>
            </p:extLst>
          </p:nvPr>
        </p:nvGraphicFramePr>
        <p:xfrm>
          <a:off x="1154939" y="1504457"/>
          <a:ext cx="6237205" cy="46222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14076718"/>
      </p:ext>
    </p:extLst>
  </p:cSld>
  <p:clrMapOvr>
    <a:masterClrMapping/>
  </p:clrMapOvr>
  <p:extLst>
    <p:ext uri="{6950BFC3-D8DA-4A85-94F7-54DA5524770B}">
      <p188:commentRel xmlns:p188="http://schemas.microsoft.com/office/powerpoint/2018/8/main" r:id="rId2"/>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8ACCBB-D91F-258C-45DC-3507E5A12E84}"/>
              </a:ext>
            </a:extLst>
          </p:cNvPr>
          <p:cNvSpPr>
            <a:spLocks noGrp="1"/>
          </p:cNvSpPr>
          <p:nvPr>
            <p:ph type="title"/>
          </p:nvPr>
        </p:nvSpPr>
        <p:spPr/>
        <p:txBody>
          <a:bodyPr/>
          <a:lstStyle/>
          <a:p>
            <a:r>
              <a:rPr lang="nl-BE" dirty="0" err="1">
                <a:solidFill>
                  <a:srgbClr val="9966FF"/>
                </a:solidFill>
              </a:rPr>
              <a:t>Comparaison</a:t>
            </a:r>
            <a:r>
              <a:rPr lang="nl-BE" dirty="0">
                <a:solidFill>
                  <a:srgbClr val="9966FF"/>
                </a:solidFill>
              </a:rPr>
              <a:t> des </a:t>
            </a:r>
            <a:r>
              <a:rPr lang="nl-BE" dirty="0" err="1">
                <a:solidFill>
                  <a:srgbClr val="9966FF"/>
                </a:solidFill>
              </a:rPr>
              <a:t>animations</a:t>
            </a:r>
            <a:r>
              <a:rPr lang="nl-BE" dirty="0">
                <a:solidFill>
                  <a:srgbClr val="9966FF"/>
                </a:solidFill>
              </a:rPr>
              <a:t> 2018-2023</a:t>
            </a:r>
            <a:endParaRPr lang="en-US" dirty="0">
              <a:solidFill>
                <a:srgbClr val="9966FF"/>
              </a:solidFill>
            </a:endParaRPr>
          </a:p>
        </p:txBody>
      </p:sp>
      <p:graphicFrame>
        <p:nvGraphicFramePr>
          <p:cNvPr id="4" name="Tableau 4">
            <a:extLst>
              <a:ext uri="{FF2B5EF4-FFF2-40B4-BE49-F238E27FC236}">
                <a16:creationId xmlns:a16="http://schemas.microsoft.com/office/drawing/2014/main" id="{F3A7DCFC-0CD2-258C-8C0B-0B0AD79EE8C8}"/>
              </a:ext>
            </a:extLst>
          </p:cNvPr>
          <p:cNvGraphicFramePr>
            <a:graphicFrameLocks noGrp="1"/>
          </p:cNvGraphicFramePr>
          <p:nvPr>
            <p:ph idx="1"/>
            <p:extLst>
              <p:ext uri="{D42A27DB-BD31-4B8C-83A1-F6EECF244321}">
                <p14:modId xmlns:p14="http://schemas.microsoft.com/office/powerpoint/2010/main" val="2386394429"/>
              </p:ext>
            </p:extLst>
          </p:nvPr>
        </p:nvGraphicFramePr>
        <p:xfrm>
          <a:off x="341643" y="1855770"/>
          <a:ext cx="11294344" cy="3439709"/>
        </p:xfrm>
        <a:graphic>
          <a:graphicData uri="http://schemas.openxmlformats.org/drawingml/2006/table">
            <a:tbl>
              <a:tblPr firstRow="1" bandRow="1">
                <a:tableStyleId>{5DA37D80-6434-44D0-A028-1B22A696006F}</a:tableStyleId>
              </a:tblPr>
              <a:tblGrid>
                <a:gridCol w="1517956">
                  <a:extLst>
                    <a:ext uri="{9D8B030D-6E8A-4147-A177-3AD203B41FA5}">
                      <a16:colId xmlns:a16="http://schemas.microsoft.com/office/drawing/2014/main" val="2121926433"/>
                    </a:ext>
                  </a:extLst>
                </a:gridCol>
                <a:gridCol w="1305630">
                  <a:extLst>
                    <a:ext uri="{9D8B030D-6E8A-4147-A177-3AD203B41FA5}">
                      <a16:colId xmlns:a16="http://schemas.microsoft.com/office/drawing/2014/main" val="1492782404"/>
                    </a:ext>
                  </a:extLst>
                </a:gridCol>
                <a:gridCol w="1411793">
                  <a:extLst>
                    <a:ext uri="{9D8B030D-6E8A-4147-A177-3AD203B41FA5}">
                      <a16:colId xmlns:a16="http://schemas.microsoft.com/office/drawing/2014/main" val="3856588042"/>
                    </a:ext>
                  </a:extLst>
                </a:gridCol>
                <a:gridCol w="1411793">
                  <a:extLst>
                    <a:ext uri="{9D8B030D-6E8A-4147-A177-3AD203B41FA5}">
                      <a16:colId xmlns:a16="http://schemas.microsoft.com/office/drawing/2014/main" val="2231865100"/>
                    </a:ext>
                  </a:extLst>
                </a:gridCol>
                <a:gridCol w="1411793">
                  <a:extLst>
                    <a:ext uri="{9D8B030D-6E8A-4147-A177-3AD203B41FA5}">
                      <a16:colId xmlns:a16="http://schemas.microsoft.com/office/drawing/2014/main" val="896757820"/>
                    </a:ext>
                  </a:extLst>
                </a:gridCol>
                <a:gridCol w="1411793">
                  <a:extLst>
                    <a:ext uri="{9D8B030D-6E8A-4147-A177-3AD203B41FA5}">
                      <a16:colId xmlns:a16="http://schemas.microsoft.com/office/drawing/2014/main" val="1326026668"/>
                    </a:ext>
                  </a:extLst>
                </a:gridCol>
                <a:gridCol w="1411793">
                  <a:extLst>
                    <a:ext uri="{9D8B030D-6E8A-4147-A177-3AD203B41FA5}">
                      <a16:colId xmlns:a16="http://schemas.microsoft.com/office/drawing/2014/main" val="4051567232"/>
                    </a:ext>
                  </a:extLst>
                </a:gridCol>
                <a:gridCol w="1411793">
                  <a:extLst>
                    <a:ext uri="{9D8B030D-6E8A-4147-A177-3AD203B41FA5}">
                      <a16:colId xmlns:a16="http://schemas.microsoft.com/office/drawing/2014/main" val="2835783676"/>
                    </a:ext>
                  </a:extLst>
                </a:gridCol>
              </a:tblGrid>
              <a:tr h="435181">
                <a:tc>
                  <a:txBody>
                    <a:bodyPr/>
                    <a:lstStyle/>
                    <a:p>
                      <a:endParaRPr lang="fr-BE" dirty="0">
                        <a:latin typeface="Roboto" panose="02000000000000000000" pitchFamily="2" charset="0"/>
                        <a:ea typeface="Roboto" panose="02000000000000000000" pitchFamily="2" charset="0"/>
                      </a:endParaRPr>
                    </a:p>
                  </a:txBody>
                  <a:tcPr/>
                </a:tc>
                <a:tc>
                  <a:txBody>
                    <a:bodyPr/>
                    <a:lstStyle/>
                    <a:p>
                      <a:r>
                        <a:rPr lang="fr-BE" b="1" dirty="0"/>
                        <a:t>2018</a:t>
                      </a:r>
                      <a:endParaRPr lang="fr-BE" b="1" dirty="0">
                        <a:latin typeface="Roboto" panose="02000000000000000000" pitchFamily="2" charset="0"/>
                        <a:ea typeface="Roboto" panose="02000000000000000000" pitchFamily="2" charset="0"/>
                      </a:endParaRPr>
                    </a:p>
                  </a:txBody>
                  <a:tcPr/>
                </a:tc>
                <a:tc>
                  <a:txBody>
                    <a:bodyPr/>
                    <a:lstStyle/>
                    <a:p>
                      <a:r>
                        <a:rPr lang="fr-BE" b="1" dirty="0"/>
                        <a:t>2019</a:t>
                      </a:r>
                      <a:endParaRPr lang="fr-BE" b="1" dirty="0">
                        <a:latin typeface="Roboto" panose="02000000000000000000" pitchFamily="2" charset="0"/>
                        <a:ea typeface="Roboto" panose="02000000000000000000" pitchFamily="2" charset="0"/>
                      </a:endParaRPr>
                    </a:p>
                  </a:txBody>
                  <a:tcPr/>
                </a:tc>
                <a:tc>
                  <a:txBody>
                    <a:bodyPr/>
                    <a:lstStyle/>
                    <a:p>
                      <a:r>
                        <a:rPr lang="fr-BE" b="1" dirty="0"/>
                        <a:t>2020</a:t>
                      </a:r>
                      <a:endParaRPr lang="fr-BE" b="1" dirty="0">
                        <a:latin typeface="Roboto" panose="02000000000000000000" pitchFamily="2" charset="0"/>
                        <a:ea typeface="Roboto" panose="02000000000000000000" pitchFamily="2" charset="0"/>
                      </a:endParaRPr>
                    </a:p>
                  </a:txBody>
                  <a:tcPr>
                    <a:solidFill>
                      <a:schemeClr val="accent4">
                        <a:lumMod val="20000"/>
                        <a:lumOff val="80000"/>
                      </a:schemeClr>
                    </a:solidFill>
                  </a:tcPr>
                </a:tc>
                <a:tc>
                  <a:txBody>
                    <a:bodyPr/>
                    <a:lstStyle/>
                    <a:p>
                      <a:r>
                        <a:rPr lang="fr-BE" b="1" dirty="0"/>
                        <a:t>2021</a:t>
                      </a:r>
                      <a:endParaRPr lang="fr-BE" b="1" dirty="0">
                        <a:latin typeface="Roboto" panose="02000000000000000000" pitchFamily="2" charset="0"/>
                        <a:ea typeface="Roboto" panose="02000000000000000000" pitchFamily="2" charset="0"/>
                      </a:endParaRPr>
                    </a:p>
                  </a:txBody>
                  <a:tcPr/>
                </a:tc>
                <a:tc>
                  <a:txBody>
                    <a:bodyPr/>
                    <a:lstStyle/>
                    <a:p>
                      <a:r>
                        <a:rPr lang="fr-BE" b="1" dirty="0"/>
                        <a:t>2022</a:t>
                      </a:r>
                      <a:endParaRPr lang="fr-BE" b="1" dirty="0">
                        <a:latin typeface="Roboto" panose="02000000000000000000" pitchFamily="2" charset="0"/>
                        <a:ea typeface="Roboto" panose="02000000000000000000" pitchFamily="2" charset="0"/>
                      </a:endParaRPr>
                    </a:p>
                  </a:txBody>
                  <a:tcPr/>
                </a:tc>
                <a:tc>
                  <a:txBody>
                    <a:bodyPr/>
                    <a:lstStyle/>
                    <a:p>
                      <a:r>
                        <a:rPr lang="fr-BE" b="1" dirty="0"/>
                        <a:t>2023</a:t>
                      </a:r>
                      <a:endParaRPr lang="fr-BE" b="1" dirty="0">
                        <a:latin typeface="Roboto" panose="02000000000000000000" pitchFamily="2" charset="0"/>
                        <a:ea typeface="Roboto" panose="02000000000000000000" pitchFamily="2" charset="0"/>
                      </a:endParaRPr>
                    </a:p>
                  </a:txBody>
                  <a:tcPr/>
                </a:tc>
                <a:tc>
                  <a:txBody>
                    <a:bodyPr/>
                    <a:lstStyle/>
                    <a:p>
                      <a:r>
                        <a:rPr lang="fr-BE" b="1" dirty="0">
                          <a:latin typeface="+mn-lt"/>
                          <a:ea typeface="Roboto" panose="02000000000000000000" pitchFamily="2" charset="0"/>
                        </a:rPr>
                        <a:t>2024</a:t>
                      </a:r>
                    </a:p>
                  </a:txBody>
                  <a:tcPr/>
                </a:tc>
                <a:extLst>
                  <a:ext uri="{0D108BD9-81ED-4DB2-BD59-A6C34878D82A}">
                    <a16:rowId xmlns:a16="http://schemas.microsoft.com/office/drawing/2014/main" val="417447383"/>
                  </a:ext>
                </a:extLst>
              </a:tr>
              <a:tr h="751132">
                <a:tc>
                  <a:txBody>
                    <a:bodyPr/>
                    <a:lstStyle/>
                    <a:p>
                      <a:r>
                        <a:rPr lang="fr-BE" b="1" dirty="0"/>
                        <a:t>Animations scolaires</a:t>
                      </a:r>
                      <a:endParaRPr lang="fr-BE" b="1" dirty="0">
                        <a:latin typeface="Roboto" panose="02000000000000000000" pitchFamily="2" charset="0"/>
                        <a:ea typeface="Roboto" panose="02000000000000000000" pitchFamily="2" charset="0"/>
                      </a:endParaRPr>
                    </a:p>
                  </a:txBody>
                  <a:tcPr/>
                </a:tc>
                <a:tc>
                  <a:txBody>
                    <a:bodyPr/>
                    <a:lstStyle/>
                    <a:p>
                      <a:r>
                        <a:rPr lang="fr-BE" dirty="0"/>
                        <a:t>2250</a:t>
                      </a:r>
                      <a:endParaRPr lang="fr-BE" dirty="0">
                        <a:latin typeface="Roboto" panose="02000000000000000000" pitchFamily="2" charset="0"/>
                        <a:ea typeface="Roboto" panose="02000000000000000000" pitchFamily="2" charset="0"/>
                      </a:endParaRPr>
                    </a:p>
                  </a:txBody>
                  <a:tcPr/>
                </a:tc>
                <a:tc>
                  <a:txBody>
                    <a:bodyPr/>
                    <a:lstStyle/>
                    <a:p>
                      <a:r>
                        <a:rPr lang="fr-BE" dirty="0"/>
                        <a:t>1970</a:t>
                      </a:r>
                      <a:endParaRPr lang="fr-BE" dirty="0">
                        <a:latin typeface="Roboto" panose="02000000000000000000" pitchFamily="2" charset="0"/>
                        <a:ea typeface="Roboto" panose="02000000000000000000" pitchFamily="2" charset="0"/>
                      </a:endParaRPr>
                    </a:p>
                  </a:txBody>
                  <a:tcPr/>
                </a:tc>
                <a:tc>
                  <a:txBody>
                    <a:bodyPr/>
                    <a:lstStyle/>
                    <a:p>
                      <a:r>
                        <a:rPr lang="fr-BE" dirty="0"/>
                        <a:t>978</a:t>
                      </a:r>
                      <a:endParaRPr lang="fr-BE" dirty="0">
                        <a:latin typeface="Roboto" panose="02000000000000000000" pitchFamily="2" charset="0"/>
                        <a:ea typeface="Roboto" panose="02000000000000000000" pitchFamily="2" charset="0"/>
                      </a:endParaRPr>
                    </a:p>
                  </a:txBody>
                  <a:tcPr>
                    <a:solidFill>
                      <a:schemeClr val="accent4">
                        <a:lumMod val="20000"/>
                        <a:lumOff val="80000"/>
                      </a:schemeClr>
                    </a:solidFill>
                  </a:tcPr>
                </a:tc>
                <a:tc>
                  <a:txBody>
                    <a:bodyPr/>
                    <a:lstStyle/>
                    <a:p>
                      <a:r>
                        <a:rPr lang="fr-BE" dirty="0"/>
                        <a:t>1227</a:t>
                      </a:r>
                      <a:endParaRPr lang="fr-BE" dirty="0">
                        <a:latin typeface="Roboto" panose="02000000000000000000" pitchFamily="2" charset="0"/>
                        <a:ea typeface="Roboto" panose="02000000000000000000" pitchFamily="2" charset="0"/>
                      </a:endParaRPr>
                    </a:p>
                  </a:txBody>
                  <a:tcPr/>
                </a:tc>
                <a:tc>
                  <a:txBody>
                    <a:bodyPr/>
                    <a:lstStyle/>
                    <a:p>
                      <a:r>
                        <a:rPr lang="fr-BE" dirty="0"/>
                        <a:t>1787</a:t>
                      </a:r>
                      <a:endParaRPr lang="fr-BE" dirty="0">
                        <a:latin typeface="Roboto" panose="02000000000000000000" pitchFamily="2" charset="0"/>
                        <a:ea typeface="Roboto" panose="02000000000000000000" pitchFamily="2" charset="0"/>
                      </a:endParaRPr>
                    </a:p>
                  </a:txBody>
                  <a:tcPr/>
                </a:tc>
                <a:tc>
                  <a:txBody>
                    <a:bodyPr/>
                    <a:lstStyle/>
                    <a:p>
                      <a:r>
                        <a:rPr lang="fr-BE" dirty="0"/>
                        <a:t>2037</a:t>
                      </a:r>
                      <a:endParaRPr lang="fr-BE" dirty="0">
                        <a:latin typeface="Roboto" panose="02000000000000000000" pitchFamily="2" charset="0"/>
                        <a:ea typeface="Roboto" panose="02000000000000000000" pitchFamily="2" charset="0"/>
                      </a:endParaRPr>
                    </a:p>
                  </a:txBody>
                  <a:tcPr/>
                </a:tc>
                <a:tc>
                  <a:txBody>
                    <a:bodyPr/>
                    <a:lstStyle/>
                    <a:p>
                      <a:endParaRPr lang="fr-BE" dirty="0">
                        <a:latin typeface="+mn-lt"/>
                        <a:ea typeface="Roboto" panose="02000000000000000000" pitchFamily="2" charset="0"/>
                      </a:endParaRPr>
                    </a:p>
                  </a:txBody>
                  <a:tcPr/>
                </a:tc>
                <a:extLst>
                  <a:ext uri="{0D108BD9-81ED-4DB2-BD59-A6C34878D82A}">
                    <a16:rowId xmlns:a16="http://schemas.microsoft.com/office/drawing/2014/main" val="3174410313"/>
                  </a:ext>
                </a:extLst>
              </a:tr>
              <a:tr h="751132">
                <a:tc>
                  <a:txBody>
                    <a:bodyPr/>
                    <a:lstStyle/>
                    <a:p>
                      <a:r>
                        <a:rPr lang="fr-BE" b="1" dirty="0"/>
                        <a:t>Animations non scolaires</a:t>
                      </a:r>
                      <a:endParaRPr lang="fr-BE" b="1" dirty="0">
                        <a:latin typeface="Roboto" panose="02000000000000000000" pitchFamily="2" charset="0"/>
                        <a:ea typeface="Roboto" panose="02000000000000000000" pitchFamily="2" charset="0"/>
                      </a:endParaRPr>
                    </a:p>
                  </a:txBody>
                  <a:tcPr/>
                </a:tc>
                <a:tc>
                  <a:txBody>
                    <a:bodyPr/>
                    <a:lstStyle/>
                    <a:p>
                      <a:r>
                        <a:rPr lang="fr-BE" dirty="0"/>
                        <a:t>620</a:t>
                      </a:r>
                      <a:endParaRPr lang="fr-BE" dirty="0">
                        <a:latin typeface="Roboto" panose="02000000000000000000" pitchFamily="2" charset="0"/>
                        <a:ea typeface="Roboto" panose="02000000000000000000" pitchFamily="2" charset="0"/>
                      </a:endParaRPr>
                    </a:p>
                  </a:txBody>
                  <a:tcPr/>
                </a:tc>
                <a:tc>
                  <a:txBody>
                    <a:bodyPr/>
                    <a:lstStyle/>
                    <a:p>
                      <a:r>
                        <a:rPr lang="fr-BE" dirty="0"/>
                        <a:t>727</a:t>
                      </a:r>
                      <a:endParaRPr lang="fr-BE" dirty="0">
                        <a:latin typeface="Roboto" panose="02000000000000000000" pitchFamily="2" charset="0"/>
                        <a:ea typeface="Roboto" panose="02000000000000000000" pitchFamily="2" charset="0"/>
                      </a:endParaRPr>
                    </a:p>
                  </a:txBody>
                  <a:tcPr/>
                </a:tc>
                <a:tc>
                  <a:txBody>
                    <a:bodyPr/>
                    <a:lstStyle/>
                    <a:p>
                      <a:r>
                        <a:rPr lang="fr-BE" dirty="0"/>
                        <a:t>254</a:t>
                      </a:r>
                      <a:endParaRPr lang="fr-BE" dirty="0">
                        <a:latin typeface="Roboto" panose="02000000000000000000" pitchFamily="2" charset="0"/>
                        <a:ea typeface="Roboto" panose="02000000000000000000" pitchFamily="2" charset="0"/>
                      </a:endParaRPr>
                    </a:p>
                  </a:txBody>
                  <a:tcPr>
                    <a:solidFill>
                      <a:schemeClr val="accent4">
                        <a:lumMod val="20000"/>
                        <a:lumOff val="80000"/>
                      </a:schemeClr>
                    </a:solidFill>
                  </a:tcPr>
                </a:tc>
                <a:tc>
                  <a:txBody>
                    <a:bodyPr/>
                    <a:lstStyle/>
                    <a:p>
                      <a:r>
                        <a:rPr lang="fr-BE" dirty="0"/>
                        <a:t>301</a:t>
                      </a:r>
                      <a:endParaRPr lang="fr-BE" dirty="0">
                        <a:latin typeface="Roboto" panose="02000000000000000000" pitchFamily="2" charset="0"/>
                        <a:ea typeface="Roboto" panose="02000000000000000000" pitchFamily="2" charset="0"/>
                      </a:endParaRPr>
                    </a:p>
                  </a:txBody>
                  <a:tcPr/>
                </a:tc>
                <a:tc>
                  <a:txBody>
                    <a:bodyPr/>
                    <a:lstStyle/>
                    <a:p>
                      <a:r>
                        <a:rPr lang="fr-BE" dirty="0"/>
                        <a:t>495</a:t>
                      </a:r>
                      <a:endParaRPr lang="fr-BE" dirty="0">
                        <a:latin typeface="Roboto" panose="02000000000000000000" pitchFamily="2" charset="0"/>
                        <a:ea typeface="Roboto" panose="02000000000000000000" pitchFamily="2" charset="0"/>
                      </a:endParaRPr>
                    </a:p>
                  </a:txBody>
                  <a:tcPr/>
                </a:tc>
                <a:tc>
                  <a:txBody>
                    <a:bodyPr/>
                    <a:lstStyle/>
                    <a:p>
                      <a:r>
                        <a:rPr lang="fr-BE" dirty="0"/>
                        <a:t>637</a:t>
                      </a:r>
                      <a:endParaRPr lang="fr-BE" dirty="0">
                        <a:latin typeface="Roboto" panose="02000000000000000000" pitchFamily="2" charset="0"/>
                        <a:ea typeface="Roboto" panose="02000000000000000000" pitchFamily="2" charset="0"/>
                      </a:endParaRPr>
                    </a:p>
                  </a:txBody>
                  <a:tcPr/>
                </a:tc>
                <a:tc>
                  <a:txBody>
                    <a:bodyPr/>
                    <a:lstStyle/>
                    <a:p>
                      <a:endParaRPr lang="fr-BE" dirty="0">
                        <a:latin typeface="+mn-lt"/>
                        <a:ea typeface="Roboto" panose="02000000000000000000" pitchFamily="2" charset="0"/>
                      </a:endParaRPr>
                    </a:p>
                  </a:txBody>
                  <a:tcPr/>
                </a:tc>
                <a:extLst>
                  <a:ext uri="{0D108BD9-81ED-4DB2-BD59-A6C34878D82A}">
                    <a16:rowId xmlns:a16="http://schemas.microsoft.com/office/drawing/2014/main" val="1924688929"/>
                  </a:ext>
                </a:extLst>
              </a:tr>
              <a:tr h="751132">
                <a:tc>
                  <a:txBody>
                    <a:bodyPr/>
                    <a:lstStyle/>
                    <a:p>
                      <a:r>
                        <a:rPr lang="fr-BE" b="1" dirty="0"/>
                        <a:t>Sensibilisations </a:t>
                      </a:r>
                      <a:endParaRPr lang="fr-BE" b="1" dirty="0">
                        <a:latin typeface="Roboto" panose="02000000000000000000" pitchFamily="2" charset="0"/>
                        <a:ea typeface="Roboto" panose="02000000000000000000" pitchFamily="2" charset="0"/>
                      </a:endParaRPr>
                    </a:p>
                  </a:txBody>
                  <a:tcPr/>
                </a:tc>
                <a:tc>
                  <a:txBody>
                    <a:bodyPr/>
                    <a:lstStyle/>
                    <a:p>
                      <a:r>
                        <a:rPr lang="fr-BE" dirty="0"/>
                        <a:t>54.870 minutes</a:t>
                      </a:r>
                      <a:endParaRPr lang="fr-BE" dirty="0">
                        <a:latin typeface="Roboto" panose="02000000000000000000" pitchFamily="2" charset="0"/>
                        <a:ea typeface="Roboto" panose="02000000000000000000" pitchFamily="2" charset="0"/>
                      </a:endParaRPr>
                    </a:p>
                  </a:txBody>
                  <a:tcPr/>
                </a:tc>
                <a:tc>
                  <a:txBody>
                    <a:bodyPr/>
                    <a:lstStyle/>
                    <a:p>
                      <a:r>
                        <a:rPr lang="fr-BE" dirty="0"/>
                        <a:t>50.164 minutes</a:t>
                      </a:r>
                      <a:endParaRPr lang="fr-BE" dirty="0">
                        <a:latin typeface="Roboto" panose="02000000000000000000" pitchFamily="2" charset="0"/>
                        <a:ea typeface="Roboto" panose="02000000000000000000" pitchFamily="2" charset="0"/>
                      </a:endParaRPr>
                    </a:p>
                  </a:txBody>
                  <a:tcPr/>
                </a:tc>
                <a:tc>
                  <a:txBody>
                    <a:bodyPr/>
                    <a:lstStyle/>
                    <a:p>
                      <a:r>
                        <a:rPr lang="fr-BE" dirty="0"/>
                        <a:t>117.092 minutes</a:t>
                      </a:r>
                      <a:endParaRPr lang="fr-BE" dirty="0">
                        <a:latin typeface="Roboto" panose="02000000000000000000" pitchFamily="2" charset="0"/>
                        <a:ea typeface="Roboto" panose="02000000000000000000" pitchFamily="2" charset="0"/>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115.221 minutes</a:t>
                      </a:r>
                      <a:endParaRPr lang="fr-BE" dirty="0">
                        <a:latin typeface="Roboto" panose="02000000000000000000" pitchFamily="2" charset="0"/>
                        <a:ea typeface="Roboto" panose="02000000000000000000" pitchFamily="2" charset="0"/>
                      </a:endParaRPr>
                    </a:p>
                  </a:txBody>
                  <a:tcPr/>
                </a:tc>
                <a:tc>
                  <a:txBody>
                    <a:bodyPr/>
                    <a:lstStyle/>
                    <a:p>
                      <a:r>
                        <a:rPr lang="fr-BE" dirty="0"/>
                        <a:t>54.750 minutes</a:t>
                      </a:r>
                      <a:endParaRPr lang="fr-BE" dirty="0">
                        <a:latin typeface="Roboto" panose="02000000000000000000" pitchFamily="2" charset="0"/>
                        <a:ea typeface="Roboto" panose="02000000000000000000" pitchFamily="2" charset="0"/>
                      </a:endParaRPr>
                    </a:p>
                  </a:txBody>
                  <a:tcPr/>
                </a:tc>
                <a:tc>
                  <a:txBody>
                    <a:bodyPr/>
                    <a:lstStyle/>
                    <a:p>
                      <a:r>
                        <a:rPr lang="fr-BE" dirty="0"/>
                        <a:t>55.364 minutes</a:t>
                      </a:r>
                      <a:endParaRPr lang="fr-BE" dirty="0">
                        <a:latin typeface="Roboto" panose="02000000000000000000" pitchFamily="2" charset="0"/>
                        <a:ea typeface="Roboto" panose="02000000000000000000" pitchFamily="2" charset="0"/>
                      </a:endParaRPr>
                    </a:p>
                  </a:txBody>
                  <a:tcPr/>
                </a:tc>
                <a:tc>
                  <a:txBody>
                    <a:bodyPr/>
                    <a:lstStyle/>
                    <a:p>
                      <a:r>
                        <a:rPr lang="fr-BE" dirty="0">
                          <a:latin typeface="+mn-lt"/>
                          <a:ea typeface="Roboto" panose="02000000000000000000" pitchFamily="2" charset="0"/>
                        </a:rPr>
                        <a:t>36.050 minutes</a:t>
                      </a:r>
                    </a:p>
                  </a:txBody>
                  <a:tcPr/>
                </a:tc>
                <a:extLst>
                  <a:ext uri="{0D108BD9-81ED-4DB2-BD59-A6C34878D82A}">
                    <a16:rowId xmlns:a16="http://schemas.microsoft.com/office/drawing/2014/main" val="981200929"/>
                  </a:ext>
                </a:extLst>
              </a:tr>
              <a:tr h="751132">
                <a:tc>
                  <a:txBody>
                    <a:bodyPr/>
                    <a:lstStyle/>
                    <a:p>
                      <a:r>
                        <a:rPr lang="fr-BE" b="1" dirty="0"/>
                        <a:t>Bénéficiaires </a:t>
                      </a:r>
                      <a:r>
                        <a:rPr lang="fr-BE" b="1" dirty="0" err="1"/>
                        <a:t>touché·e·s</a:t>
                      </a:r>
                      <a:endParaRPr lang="fr-BE" b="1" dirty="0">
                        <a:latin typeface="Roboto" panose="02000000000000000000" pitchFamily="2" charset="0"/>
                        <a:ea typeface="Roboto" panose="02000000000000000000" pitchFamily="2" charset="0"/>
                      </a:endParaRPr>
                    </a:p>
                  </a:txBody>
                  <a:tcPr/>
                </a:tc>
                <a:tc>
                  <a:txBody>
                    <a:bodyPr/>
                    <a:lstStyle/>
                    <a:p>
                      <a:r>
                        <a:rPr lang="fr-BE" dirty="0"/>
                        <a:t>31.771</a:t>
                      </a:r>
                      <a:endParaRPr lang="fr-BE" dirty="0">
                        <a:latin typeface="Roboto" panose="02000000000000000000" pitchFamily="2" charset="0"/>
                        <a:ea typeface="Roboto" panose="02000000000000000000" pitchFamily="2" charset="0"/>
                      </a:endParaRPr>
                    </a:p>
                  </a:txBody>
                  <a:tcPr/>
                </a:tc>
                <a:tc>
                  <a:txBody>
                    <a:bodyPr/>
                    <a:lstStyle/>
                    <a:p>
                      <a:r>
                        <a:rPr lang="fr-BE" dirty="0"/>
                        <a:t>30.460</a:t>
                      </a:r>
                      <a:endParaRPr lang="fr-BE" dirty="0">
                        <a:latin typeface="Roboto" panose="02000000000000000000" pitchFamily="2" charset="0"/>
                        <a:ea typeface="Roboto" panose="02000000000000000000" pitchFamily="2" charset="0"/>
                      </a:endParaRPr>
                    </a:p>
                  </a:txBody>
                  <a:tcPr/>
                </a:tc>
                <a:tc>
                  <a:txBody>
                    <a:bodyPr/>
                    <a:lstStyle/>
                    <a:p>
                      <a:r>
                        <a:rPr lang="fr-BE" dirty="0"/>
                        <a:t>13.742</a:t>
                      </a:r>
                      <a:endParaRPr lang="fr-BE" dirty="0">
                        <a:latin typeface="Roboto" panose="02000000000000000000" pitchFamily="2" charset="0"/>
                        <a:ea typeface="Roboto" panose="02000000000000000000" pitchFamily="2" charset="0"/>
                      </a:endParaRPr>
                    </a:p>
                  </a:txBody>
                  <a:tcPr>
                    <a:solidFill>
                      <a:schemeClr val="accent4">
                        <a:lumMod val="20000"/>
                        <a:lumOff val="80000"/>
                      </a:schemeClr>
                    </a:solidFill>
                  </a:tcPr>
                </a:tc>
                <a:tc>
                  <a:txBody>
                    <a:bodyPr/>
                    <a:lstStyle/>
                    <a:p>
                      <a:r>
                        <a:rPr lang="fr-BE" dirty="0"/>
                        <a:t>15.889</a:t>
                      </a:r>
                      <a:endParaRPr lang="fr-BE" dirty="0">
                        <a:latin typeface="Roboto" panose="02000000000000000000" pitchFamily="2" charset="0"/>
                        <a:ea typeface="Roboto" panose="02000000000000000000" pitchFamily="2" charset="0"/>
                      </a:endParaRPr>
                    </a:p>
                  </a:txBody>
                  <a:tcPr/>
                </a:tc>
                <a:tc>
                  <a:txBody>
                    <a:bodyPr/>
                    <a:lstStyle/>
                    <a:p>
                      <a:r>
                        <a:rPr lang="fr-BE" dirty="0"/>
                        <a:t>24.937</a:t>
                      </a:r>
                      <a:endParaRPr lang="fr-BE" dirty="0">
                        <a:latin typeface="Roboto" panose="02000000000000000000" pitchFamily="2" charset="0"/>
                        <a:ea typeface="Roboto" panose="02000000000000000000" pitchFamily="2" charset="0"/>
                      </a:endParaRPr>
                    </a:p>
                  </a:txBody>
                  <a:tcPr/>
                </a:tc>
                <a:tc>
                  <a:txBody>
                    <a:bodyPr/>
                    <a:lstStyle/>
                    <a:p>
                      <a:r>
                        <a:rPr lang="fr-BE" dirty="0"/>
                        <a:t>35.995</a:t>
                      </a:r>
                      <a:endParaRPr lang="fr-BE" dirty="0">
                        <a:latin typeface="Roboto" panose="02000000000000000000" pitchFamily="2" charset="0"/>
                        <a:ea typeface="Roboto" panose="02000000000000000000" pitchFamily="2" charset="0"/>
                      </a:endParaRPr>
                    </a:p>
                  </a:txBody>
                  <a:tcPr/>
                </a:tc>
                <a:tc>
                  <a:txBody>
                    <a:bodyPr/>
                    <a:lstStyle/>
                    <a:p>
                      <a:r>
                        <a:rPr lang="fr-BE" dirty="0">
                          <a:latin typeface="+mn-lt"/>
                          <a:ea typeface="Roboto" panose="02000000000000000000" pitchFamily="2" charset="0"/>
                        </a:rPr>
                        <a:t>32.826</a:t>
                      </a:r>
                    </a:p>
                  </a:txBody>
                  <a:tcPr/>
                </a:tc>
                <a:extLst>
                  <a:ext uri="{0D108BD9-81ED-4DB2-BD59-A6C34878D82A}">
                    <a16:rowId xmlns:a16="http://schemas.microsoft.com/office/drawing/2014/main" val="2434413926"/>
                  </a:ext>
                </a:extLst>
              </a:tr>
            </a:tbl>
          </a:graphicData>
        </a:graphic>
      </p:graphicFrame>
    </p:spTree>
    <p:extLst>
      <p:ext uri="{BB962C8B-B14F-4D97-AF65-F5344CB8AC3E}">
        <p14:creationId xmlns:p14="http://schemas.microsoft.com/office/powerpoint/2010/main" val="2689170834"/>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2D58F4-9644-EECF-E728-37E24003A866}"/>
              </a:ext>
            </a:extLst>
          </p:cNvPr>
          <p:cNvSpPr>
            <a:spLocks noGrp="1"/>
          </p:cNvSpPr>
          <p:nvPr>
            <p:ph type="title"/>
          </p:nvPr>
        </p:nvSpPr>
        <p:spPr>
          <a:xfrm>
            <a:off x="489098" y="274638"/>
            <a:ext cx="11281144" cy="1143000"/>
          </a:xfrm>
        </p:spPr>
        <p:txBody>
          <a:bodyPr>
            <a:noAutofit/>
          </a:bodyPr>
          <a:lstStyle/>
          <a:p>
            <a:r>
              <a:rPr lang="fr-BE" dirty="0">
                <a:solidFill>
                  <a:srgbClr val="9966FF"/>
                </a:solidFill>
              </a:rPr>
              <a:t>Animations scolaires par type d’enseignement</a:t>
            </a:r>
          </a:p>
        </p:txBody>
      </p:sp>
      <p:pic>
        <p:nvPicPr>
          <p:cNvPr id="3" name="Image 2" descr="Une image contenant texte, Police, Graphique, logo&#10;&#10;Description générée automatiquement">
            <a:extLst>
              <a:ext uri="{FF2B5EF4-FFF2-40B4-BE49-F238E27FC236}">
                <a16:creationId xmlns:a16="http://schemas.microsoft.com/office/drawing/2014/main" id="{D956E66A-C893-8615-3D7A-81D0161CA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graphicFrame>
        <p:nvGraphicFramePr>
          <p:cNvPr id="4" name="Graphique 3">
            <a:extLst>
              <a:ext uri="{FF2B5EF4-FFF2-40B4-BE49-F238E27FC236}">
                <a16:creationId xmlns:a16="http://schemas.microsoft.com/office/drawing/2014/main" id="{48E69B26-7B14-57E6-A76D-A82DA13351D0}"/>
              </a:ext>
            </a:extLst>
          </p:cNvPr>
          <p:cNvGraphicFramePr>
            <a:graphicFrameLocks/>
          </p:cNvGraphicFramePr>
          <p:nvPr>
            <p:extLst>
              <p:ext uri="{D42A27DB-BD31-4B8C-83A1-F6EECF244321}">
                <p14:modId xmlns:p14="http://schemas.microsoft.com/office/powerpoint/2010/main" val="272202398"/>
              </p:ext>
            </p:extLst>
          </p:nvPr>
        </p:nvGraphicFramePr>
        <p:xfrm>
          <a:off x="628651" y="1121229"/>
          <a:ext cx="10934698" cy="53013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40977"/>
      </p:ext>
    </p:extLst>
  </p:cSld>
  <p:clrMapOvr>
    <a:masterClrMapping/>
  </p:clrMapOvr>
  <p:extLst>
    <p:ext uri="{6950BFC3-D8DA-4A85-94F7-54DA5524770B}">
      <p188:commentRel xmlns:p188="http://schemas.microsoft.com/office/powerpoint/2018/8/main" r:id="rId2"/>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C65B26-0D35-A9F8-8F90-83E0B3A31596}"/>
              </a:ext>
            </a:extLst>
          </p:cNvPr>
          <p:cNvSpPr>
            <a:spLocks noGrp="1"/>
          </p:cNvSpPr>
          <p:nvPr>
            <p:ph type="title"/>
          </p:nvPr>
        </p:nvSpPr>
        <p:spPr/>
        <p:txBody>
          <a:bodyPr/>
          <a:lstStyle/>
          <a:p>
            <a:r>
              <a:rPr lang="fr-BE" dirty="0">
                <a:solidFill>
                  <a:srgbClr val="9966FF"/>
                </a:solidFill>
              </a:rPr>
              <a:t>Public touché par les animations EVRAS</a:t>
            </a:r>
          </a:p>
        </p:txBody>
      </p:sp>
      <p:graphicFrame>
        <p:nvGraphicFramePr>
          <p:cNvPr id="4" name="Graphique 3">
            <a:extLst>
              <a:ext uri="{FF2B5EF4-FFF2-40B4-BE49-F238E27FC236}">
                <a16:creationId xmlns:a16="http://schemas.microsoft.com/office/drawing/2014/main" id="{7A085B99-396F-4621-AC8F-52ED78906F30}"/>
              </a:ext>
            </a:extLst>
          </p:cNvPr>
          <p:cNvGraphicFramePr>
            <a:graphicFrameLocks/>
          </p:cNvGraphicFramePr>
          <p:nvPr/>
        </p:nvGraphicFramePr>
        <p:xfrm>
          <a:off x="2783632" y="1196753"/>
          <a:ext cx="6935344" cy="4953529"/>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BD7E056A-E491-CF4E-CA23-C8F04B5A5EE4}"/>
              </a:ext>
            </a:extLst>
          </p:cNvPr>
          <p:cNvSpPr txBox="1"/>
          <p:nvPr/>
        </p:nvSpPr>
        <p:spPr>
          <a:xfrm>
            <a:off x="7339796" y="5661249"/>
            <a:ext cx="3181612" cy="307777"/>
          </a:xfrm>
          <a:prstGeom prst="rect">
            <a:avLst/>
          </a:prstGeom>
          <a:noFill/>
        </p:spPr>
        <p:txBody>
          <a:bodyPr wrap="square" rtlCol="0">
            <a:spAutoFit/>
          </a:bodyPr>
          <a:lstStyle/>
          <a:p>
            <a:r>
              <a:rPr lang="fr-BE" sz="1400" dirty="0">
                <a:latin typeface="Roboto" panose="02000000000000000000" pitchFamily="2" charset="0"/>
                <a:ea typeface="Roboto" panose="02000000000000000000" pitchFamily="2" charset="0"/>
              </a:rPr>
              <a:t>Total de personnes touchées : 32.826</a:t>
            </a:r>
          </a:p>
        </p:txBody>
      </p:sp>
      <p:pic>
        <p:nvPicPr>
          <p:cNvPr id="3" name="Image 2" descr="Une image contenant texte, Police, Graphique, logo&#10;&#10;Description générée automatiquement">
            <a:extLst>
              <a:ext uri="{FF2B5EF4-FFF2-40B4-BE49-F238E27FC236}">
                <a16:creationId xmlns:a16="http://schemas.microsoft.com/office/drawing/2014/main" id="{760F8217-0251-1F2B-CDFB-5833CA6EE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90" y="5951474"/>
            <a:ext cx="1314859" cy="360426"/>
          </a:xfrm>
          <a:prstGeom prst="rect">
            <a:avLst/>
          </a:prstGeom>
        </p:spPr>
      </p:pic>
      <p:graphicFrame>
        <p:nvGraphicFramePr>
          <p:cNvPr id="6" name="Graphique 5">
            <a:extLst>
              <a:ext uri="{FF2B5EF4-FFF2-40B4-BE49-F238E27FC236}">
                <a16:creationId xmlns:a16="http://schemas.microsoft.com/office/drawing/2014/main" id="{D0793AE6-46E3-1F9B-7360-334F478AA42B}"/>
              </a:ext>
            </a:extLst>
          </p:cNvPr>
          <p:cNvGraphicFramePr>
            <a:graphicFrameLocks/>
          </p:cNvGraphicFramePr>
          <p:nvPr>
            <p:extLst>
              <p:ext uri="{D42A27DB-BD31-4B8C-83A1-F6EECF244321}">
                <p14:modId xmlns:p14="http://schemas.microsoft.com/office/powerpoint/2010/main" val="239832093"/>
              </p:ext>
            </p:extLst>
          </p:nvPr>
        </p:nvGraphicFramePr>
        <p:xfrm>
          <a:off x="2254118" y="1525572"/>
          <a:ext cx="6752468" cy="45910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199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507BD1-521E-3EB4-FA8E-84A78D3EBE8D}"/>
              </a:ext>
            </a:extLst>
          </p:cNvPr>
          <p:cNvSpPr>
            <a:spLocks noGrp="1"/>
          </p:cNvSpPr>
          <p:nvPr>
            <p:ph type="title"/>
          </p:nvPr>
        </p:nvSpPr>
        <p:spPr>
          <a:xfrm>
            <a:off x="761801" y="283714"/>
            <a:ext cx="9906799" cy="1161688"/>
          </a:xfrm>
        </p:spPr>
        <p:txBody>
          <a:bodyPr anchor="ctr">
            <a:normAutofit/>
          </a:bodyPr>
          <a:lstStyle/>
          <a:p>
            <a:r>
              <a:rPr lang="nl-BE" sz="3700" dirty="0" err="1">
                <a:solidFill>
                  <a:srgbClr val="9966FF"/>
                </a:solidFill>
              </a:rPr>
              <a:t>Mouvements</a:t>
            </a:r>
            <a:r>
              <a:rPr lang="nl-BE" sz="3700" dirty="0">
                <a:solidFill>
                  <a:srgbClr val="9966FF"/>
                </a:solidFill>
              </a:rPr>
              <a:t> au sein du </a:t>
            </a:r>
            <a:r>
              <a:rPr lang="nl-BE" sz="3700" dirty="0" err="1">
                <a:solidFill>
                  <a:srgbClr val="9966FF"/>
                </a:solidFill>
              </a:rPr>
              <a:t>personnel</a:t>
            </a:r>
            <a:r>
              <a:rPr lang="nl-BE" sz="3700" dirty="0">
                <a:solidFill>
                  <a:srgbClr val="9966FF"/>
                </a:solidFill>
              </a:rPr>
              <a:t> Sofélia au CPF Soralia Verviers</a:t>
            </a:r>
            <a:endParaRPr lang="fr-FR" sz="3700" dirty="0">
              <a:solidFill>
                <a:srgbClr val="9966FF"/>
              </a:solidFill>
            </a:endParaRPr>
          </a:p>
        </p:txBody>
      </p:sp>
      <p:sp>
        <p:nvSpPr>
          <p:cNvPr id="3" name="Espace réservé du contenu 2">
            <a:extLst>
              <a:ext uri="{FF2B5EF4-FFF2-40B4-BE49-F238E27FC236}">
                <a16:creationId xmlns:a16="http://schemas.microsoft.com/office/drawing/2014/main" id="{DD6F574F-C58A-5A66-9AAD-453C55C3C39B}"/>
              </a:ext>
            </a:extLst>
          </p:cNvPr>
          <p:cNvSpPr>
            <a:spLocks noGrp="1"/>
          </p:cNvSpPr>
          <p:nvPr>
            <p:ph idx="1"/>
          </p:nvPr>
        </p:nvSpPr>
        <p:spPr>
          <a:xfrm>
            <a:off x="896816" y="1644162"/>
            <a:ext cx="9039664" cy="4569117"/>
          </a:xfrm>
        </p:spPr>
        <p:txBody>
          <a:bodyPr anchor="ctr">
            <a:noAutofit/>
          </a:bodyPr>
          <a:lstStyle/>
          <a:p>
            <a:r>
              <a:rPr lang="nl-BE" sz="1600" u="sng" dirty="0"/>
              <a:t>Centre de Verviers</a:t>
            </a:r>
            <a:r>
              <a:rPr lang="nl-BE" sz="1600" dirty="0"/>
              <a:t> (</a:t>
            </a:r>
            <a:r>
              <a:rPr lang="nl-BE" sz="1600" dirty="0" err="1"/>
              <a:t>Rue</a:t>
            </a:r>
            <a:r>
              <a:rPr lang="nl-BE" sz="1600" dirty="0"/>
              <a:t> </a:t>
            </a:r>
            <a:r>
              <a:rPr lang="nl-BE" sz="1600" dirty="0" err="1"/>
              <a:t>Saucy</a:t>
            </a:r>
            <a:r>
              <a:rPr lang="nl-BE" sz="1600" dirty="0"/>
              <a:t>, 14 – 4800 Verviers) </a:t>
            </a:r>
            <a:br>
              <a:rPr lang="nl-BE" sz="1600" dirty="0"/>
            </a:br>
            <a:endParaRPr lang="nl-BE" sz="1600" dirty="0"/>
          </a:p>
          <a:p>
            <a:pPr lvl="1"/>
            <a:r>
              <a:rPr lang="nl-BE" sz="1600" dirty="0"/>
              <a:t>Baudinet Marion, CDI </a:t>
            </a:r>
            <a:r>
              <a:rPr lang="nl-BE" sz="1600" dirty="0" err="1"/>
              <a:t>temps</a:t>
            </a:r>
            <a:r>
              <a:rPr lang="nl-BE" sz="1600" dirty="0"/>
              <a:t> plein RW/INAMI</a:t>
            </a:r>
          </a:p>
          <a:p>
            <a:pPr lvl="1"/>
            <a:r>
              <a:rPr lang="nl-BE" sz="1600" dirty="0"/>
              <a:t>Ceccato Martine, CDI 28h/s. RW/INAMI</a:t>
            </a:r>
          </a:p>
          <a:p>
            <a:pPr lvl="1"/>
            <a:r>
              <a:rPr lang="nl-BE" sz="1600" b="1" dirty="0"/>
              <a:t>Delville Stephanie</a:t>
            </a:r>
            <a:r>
              <a:rPr lang="nl-BE" sz="1600" dirty="0"/>
              <a:t>, CDR RW/INAMI 1/10ème </a:t>
            </a:r>
            <a:r>
              <a:rPr lang="nl-BE" sz="1600" dirty="0" err="1"/>
              <a:t>temps</a:t>
            </a:r>
            <a:r>
              <a:rPr lang="nl-BE" sz="1600" dirty="0"/>
              <a:t> </a:t>
            </a:r>
            <a:r>
              <a:rPr lang="nl-BE" sz="1600" dirty="0" err="1"/>
              <a:t>depuis</a:t>
            </a:r>
            <a:r>
              <a:rPr lang="nl-BE" sz="1600" dirty="0"/>
              <a:t> </a:t>
            </a:r>
            <a:r>
              <a:rPr lang="nl-BE" sz="1600" dirty="0" err="1"/>
              <a:t>le</a:t>
            </a:r>
            <a:r>
              <a:rPr lang="nl-BE" sz="1600" dirty="0"/>
              <a:t> 01/07/2023 – </a:t>
            </a:r>
            <a:r>
              <a:rPr lang="nl-BE" sz="1600" dirty="0" err="1"/>
              <a:t>rupture</a:t>
            </a:r>
            <a:r>
              <a:rPr lang="nl-BE" sz="1600" dirty="0"/>
              <a:t> de </a:t>
            </a:r>
            <a:r>
              <a:rPr lang="nl-BE" sz="1600" dirty="0" err="1"/>
              <a:t>commun</a:t>
            </a:r>
            <a:r>
              <a:rPr lang="nl-BE" sz="1600" dirty="0"/>
              <a:t> </a:t>
            </a:r>
            <a:r>
              <a:rPr lang="nl-BE" sz="1600" dirty="0" err="1"/>
              <a:t>accord</a:t>
            </a:r>
            <a:r>
              <a:rPr lang="nl-BE" sz="1600" dirty="0"/>
              <a:t> </a:t>
            </a:r>
            <a:r>
              <a:rPr lang="nl-BE" sz="1600" dirty="0" err="1"/>
              <a:t>le</a:t>
            </a:r>
            <a:r>
              <a:rPr lang="nl-BE" sz="1600" dirty="0"/>
              <a:t> 31/07/2024</a:t>
            </a:r>
          </a:p>
          <a:p>
            <a:pPr lvl="1"/>
            <a:r>
              <a:rPr lang="nl-BE" sz="1600" b="1" dirty="0">
                <a:highlight>
                  <a:srgbClr val="FFFF00"/>
                </a:highlight>
              </a:rPr>
              <a:t>Fontaine Laura</a:t>
            </a:r>
            <a:r>
              <a:rPr lang="nl-BE" sz="1600" dirty="0">
                <a:highlight>
                  <a:srgbClr val="FFFF00"/>
                </a:highlight>
              </a:rPr>
              <a:t>, CDI mi-</a:t>
            </a:r>
            <a:r>
              <a:rPr lang="nl-BE" sz="1600" dirty="0" err="1">
                <a:highlight>
                  <a:srgbClr val="FFFF00"/>
                </a:highlight>
              </a:rPr>
              <a:t>temps</a:t>
            </a:r>
            <a:r>
              <a:rPr lang="nl-BE" sz="1600" dirty="0">
                <a:highlight>
                  <a:srgbClr val="FFFF00"/>
                </a:highlight>
              </a:rPr>
              <a:t> ETP </a:t>
            </a:r>
            <a:r>
              <a:rPr lang="nl-BE" sz="1600" b="1" dirty="0">
                <a:highlight>
                  <a:srgbClr val="FFFF00"/>
                </a:highlight>
              </a:rPr>
              <a:t>+</a:t>
            </a:r>
            <a:r>
              <a:rPr lang="nl-BE" sz="1600" dirty="0">
                <a:highlight>
                  <a:srgbClr val="FFFF00"/>
                </a:highlight>
              </a:rPr>
              <a:t> </a:t>
            </a:r>
            <a:r>
              <a:rPr lang="nl-BE" sz="1600" b="1" dirty="0">
                <a:highlight>
                  <a:srgbClr val="FFFF00"/>
                </a:highlight>
              </a:rPr>
              <a:t> </a:t>
            </a:r>
            <a:r>
              <a:rPr lang="nl-BE" sz="1600" dirty="0">
                <a:highlight>
                  <a:srgbClr val="FFFF00"/>
                </a:highlight>
              </a:rPr>
              <a:t>CDI mi-</a:t>
            </a:r>
            <a:r>
              <a:rPr lang="nl-BE" sz="1600" dirty="0" err="1">
                <a:highlight>
                  <a:srgbClr val="FFFF00"/>
                </a:highlight>
              </a:rPr>
              <a:t>temps</a:t>
            </a:r>
            <a:r>
              <a:rPr lang="nl-BE" sz="1600" dirty="0">
                <a:highlight>
                  <a:srgbClr val="FFFF00"/>
                </a:highlight>
              </a:rPr>
              <a:t> </a:t>
            </a:r>
            <a:r>
              <a:rPr lang="nl-BE" sz="1600" dirty="0" err="1">
                <a:highlight>
                  <a:srgbClr val="FFFF00"/>
                </a:highlight>
              </a:rPr>
              <a:t>accord</a:t>
            </a:r>
            <a:r>
              <a:rPr lang="nl-BE" sz="1600" dirty="0">
                <a:highlight>
                  <a:srgbClr val="FFFF00"/>
                </a:highlight>
              </a:rPr>
              <a:t> EVRAS au 01/01/2024 – </a:t>
            </a:r>
            <a:r>
              <a:rPr lang="nl-BE" sz="1600" dirty="0" err="1">
                <a:highlight>
                  <a:srgbClr val="FFFF00"/>
                </a:highlight>
              </a:rPr>
              <a:t>maladie</a:t>
            </a:r>
            <a:r>
              <a:rPr lang="nl-BE" sz="1600" dirty="0">
                <a:highlight>
                  <a:srgbClr val="FFFF00"/>
                </a:highlight>
              </a:rPr>
              <a:t> du 05/11/2024 au 29/06/2025 </a:t>
            </a:r>
          </a:p>
          <a:p>
            <a:pPr lvl="1"/>
            <a:r>
              <a:rPr lang="nl-BE" sz="1600" b="1" dirty="0"/>
              <a:t>Gueuning Rémi</a:t>
            </a:r>
            <a:r>
              <a:rPr lang="nl-BE" sz="1600" dirty="0"/>
              <a:t>, CDI </a:t>
            </a:r>
            <a:r>
              <a:rPr lang="nl-BE" sz="1600" dirty="0" err="1"/>
              <a:t>temps</a:t>
            </a:r>
            <a:r>
              <a:rPr lang="nl-BE" sz="1600" dirty="0"/>
              <a:t> plein RW/INAMI – congé </a:t>
            </a:r>
            <a:r>
              <a:rPr lang="nl-BE" sz="1600" dirty="0" err="1"/>
              <a:t>parental</a:t>
            </a:r>
            <a:r>
              <a:rPr lang="nl-BE" sz="1600" dirty="0"/>
              <a:t> 1/10ème du 07/04/2023 au 06/08/2026</a:t>
            </a:r>
          </a:p>
          <a:p>
            <a:pPr lvl="1"/>
            <a:r>
              <a:rPr lang="nl-BE" sz="1600" b="1" dirty="0"/>
              <a:t>Kremer Garance</a:t>
            </a:r>
            <a:r>
              <a:rPr lang="nl-BE" sz="1600" dirty="0"/>
              <a:t>, </a:t>
            </a:r>
            <a:r>
              <a:rPr lang="fr-BE" sz="1600" dirty="0"/>
              <a:t>CDR mi-temps APE (remplacement Taeter) + CDI mi-temps accord EVRAS à partir du 09/04/2024 – rupture de commun accord du CDR mi-temps APE le 03/11/2024</a:t>
            </a:r>
            <a:endParaRPr lang="nl-BE" sz="1600" dirty="0"/>
          </a:p>
          <a:p>
            <a:pPr lvl="1"/>
            <a:r>
              <a:rPr lang="nl-BE" sz="1600" dirty="0"/>
              <a:t>Renard Adeline, CDI mi-</a:t>
            </a:r>
            <a:r>
              <a:rPr lang="nl-BE" sz="1600" dirty="0" err="1"/>
              <a:t>temps</a:t>
            </a:r>
            <a:r>
              <a:rPr lang="nl-BE" sz="1600" dirty="0"/>
              <a:t> Maribel </a:t>
            </a:r>
          </a:p>
          <a:p>
            <a:pPr lvl="1"/>
            <a:r>
              <a:rPr lang="nl-BE" sz="1600" dirty="0"/>
              <a:t>Rotolo Maria, CDI </a:t>
            </a:r>
            <a:r>
              <a:rPr lang="nl-BE" sz="1600" dirty="0" err="1"/>
              <a:t>temps</a:t>
            </a:r>
            <a:r>
              <a:rPr lang="nl-BE" sz="1600" dirty="0"/>
              <a:t> plein RW/INAMI </a:t>
            </a:r>
          </a:p>
          <a:p>
            <a:pPr lvl="1"/>
            <a:r>
              <a:rPr lang="nl-BE" sz="1600" b="1" dirty="0">
                <a:highlight>
                  <a:srgbClr val="FFFF00"/>
                </a:highlight>
              </a:rPr>
              <a:t>Taeter Marie-France, </a:t>
            </a:r>
            <a:r>
              <a:rPr lang="nl-BE" sz="1600" dirty="0">
                <a:highlight>
                  <a:srgbClr val="FFFF00"/>
                </a:highlight>
              </a:rPr>
              <a:t>CDI mi-</a:t>
            </a:r>
            <a:r>
              <a:rPr lang="nl-BE" sz="1600" dirty="0" err="1">
                <a:highlight>
                  <a:srgbClr val="FFFF00"/>
                </a:highlight>
              </a:rPr>
              <a:t>temps</a:t>
            </a:r>
            <a:r>
              <a:rPr lang="nl-BE" sz="1600" dirty="0">
                <a:highlight>
                  <a:srgbClr val="FFFF00"/>
                </a:highlight>
              </a:rPr>
              <a:t> RW/INAMI </a:t>
            </a:r>
            <a:r>
              <a:rPr lang="nl-BE" sz="1600" b="1" dirty="0">
                <a:highlight>
                  <a:srgbClr val="FFFF00"/>
                </a:highlight>
              </a:rPr>
              <a:t>+</a:t>
            </a:r>
            <a:r>
              <a:rPr lang="nl-BE" sz="1600" dirty="0">
                <a:highlight>
                  <a:srgbClr val="FFFF00"/>
                </a:highlight>
              </a:rPr>
              <a:t> CDI mi-</a:t>
            </a:r>
            <a:r>
              <a:rPr lang="nl-BE" sz="1600" dirty="0" err="1">
                <a:highlight>
                  <a:srgbClr val="FFFF00"/>
                </a:highlight>
              </a:rPr>
              <a:t>temps</a:t>
            </a:r>
            <a:r>
              <a:rPr lang="nl-BE" sz="1600" dirty="0">
                <a:highlight>
                  <a:srgbClr val="FFFF00"/>
                </a:highlight>
              </a:rPr>
              <a:t> APE – </a:t>
            </a:r>
            <a:r>
              <a:rPr lang="nl-BE" sz="1600" dirty="0" err="1">
                <a:highlight>
                  <a:srgbClr val="FFFF00"/>
                </a:highlight>
              </a:rPr>
              <a:t>maladie</a:t>
            </a:r>
            <a:r>
              <a:rPr lang="nl-BE" sz="1600" dirty="0">
                <a:highlight>
                  <a:srgbClr val="FFFF00"/>
                </a:highlight>
              </a:rPr>
              <a:t> du 22/02/2024 au 31/07/2025</a:t>
            </a:r>
          </a:p>
          <a:p>
            <a:pPr lvl="1"/>
            <a:r>
              <a:rPr lang="nl-BE" sz="1600" b="1" dirty="0"/>
              <a:t>Vervier Maxime</a:t>
            </a:r>
            <a:r>
              <a:rPr lang="nl-BE" sz="1600" dirty="0"/>
              <a:t>, </a:t>
            </a:r>
            <a:r>
              <a:rPr lang="fr-BE" sz="1600" dirty="0"/>
              <a:t>CDR mi-temps (remplacement Taeter) à partir du 22/04/2024 – rupture de commun accord le 03/12/2024 – CDR mi-temps APE (remplacement Taeter) à partir du 04/12/2024</a:t>
            </a:r>
            <a:endParaRPr lang="nl-BE" sz="1600" dirty="0"/>
          </a:p>
        </p:txBody>
      </p:sp>
      <p:pic>
        <p:nvPicPr>
          <p:cNvPr id="5" name="Image 4" descr="Une image contenant texte, Police, Graphique, logo&#10;&#10;Description générée automatiquement">
            <a:extLst>
              <a:ext uri="{FF2B5EF4-FFF2-40B4-BE49-F238E27FC236}">
                <a16:creationId xmlns:a16="http://schemas.microsoft.com/office/drawing/2014/main" id="{78D27A3F-2756-DD8C-A755-370E9566B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192" y="6213279"/>
            <a:ext cx="1314859" cy="360426"/>
          </a:xfrm>
          <a:prstGeom prst="rect">
            <a:avLst/>
          </a:prstGeom>
        </p:spPr>
      </p:pic>
    </p:spTree>
    <p:extLst>
      <p:ext uri="{BB962C8B-B14F-4D97-AF65-F5344CB8AC3E}">
        <p14:creationId xmlns:p14="http://schemas.microsoft.com/office/powerpoint/2010/main" val="176001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682FCA-D7A5-810D-9B72-A1CE26D0C16A}"/>
              </a:ext>
            </a:extLst>
          </p:cNvPr>
          <p:cNvSpPr>
            <a:spLocks noGrp="1"/>
          </p:cNvSpPr>
          <p:nvPr>
            <p:ph type="title"/>
          </p:nvPr>
        </p:nvSpPr>
        <p:spPr>
          <a:xfrm>
            <a:off x="761994" y="671053"/>
            <a:ext cx="3881126" cy="4815347"/>
          </a:xfrm>
        </p:spPr>
        <p:txBody>
          <a:bodyPr anchor="ctr">
            <a:normAutofit/>
          </a:bodyPr>
          <a:lstStyle/>
          <a:p>
            <a:pPr>
              <a:spcBef>
                <a:spcPts val="1000"/>
              </a:spcBef>
            </a:pPr>
            <a:r>
              <a:rPr lang="nl-BE" sz="6000" dirty="0">
                <a:solidFill>
                  <a:srgbClr val="9966FF"/>
                </a:solidFill>
              </a:rPr>
              <a:t>Missions </a:t>
            </a:r>
            <a:r>
              <a:rPr lang="nl-BE" sz="6000" dirty="0" err="1">
                <a:solidFill>
                  <a:srgbClr val="9966FF"/>
                </a:solidFill>
              </a:rPr>
              <a:t>sectorielles</a:t>
            </a:r>
            <a:r>
              <a:rPr lang="nl-BE" sz="6000" dirty="0">
                <a:solidFill>
                  <a:srgbClr val="9966FF"/>
                </a:solidFill>
              </a:rPr>
              <a:t> et </a:t>
            </a:r>
            <a:r>
              <a:rPr lang="nl-BE" sz="6000" dirty="0" err="1">
                <a:solidFill>
                  <a:srgbClr val="9966FF"/>
                </a:solidFill>
              </a:rPr>
              <a:t>employeurs</a:t>
            </a:r>
            <a:r>
              <a:rPr lang="nl-BE" sz="6000" dirty="0">
                <a:solidFill>
                  <a:srgbClr val="9966FF"/>
                </a:solidFill>
              </a:rPr>
              <a:t> en 2024</a:t>
            </a:r>
            <a:endParaRPr lang="fr-FR" sz="5600" dirty="0">
              <a:solidFill>
                <a:srgbClr val="9966FF"/>
              </a:solidFill>
            </a:endParaRPr>
          </a:p>
        </p:txBody>
      </p:sp>
      <p:sp>
        <p:nvSpPr>
          <p:cNvPr id="5" name="Espace réservé du contenu 4">
            <a:extLst>
              <a:ext uri="{FF2B5EF4-FFF2-40B4-BE49-F238E27FC236}">
                <a16:creationId xmlns:a16="http://schemas.microsoft.com/office/drawing/2014/main" id="{6B1B0B44-5138-8BFE-22DE-B7A75DA683F2}"/>
              </a:ext>
            </a:extLst>
          </p:cNvPr>
          <p:cNvSpPr>
            <a:spLocks noGrp="1"/>
          </p:cNvSpPr>
          <p:nvPr>
            <p:ph idx="1"/>
          </p:nvPr>
        </p:nvSpPr>
        <p:spPr>
          <a:xfrm>
            <a:off x="4562475" y="671052"/>
            <a:ext cx="6531605" cy="5515897"/>
          </a:xfrm>
        </p:spPr>
        <p:txBody>
          <a:bodyPr anchor="ctr">
            <a:noAutofit/>
          </a:bodyPr>
          <a:lstStyle/>
          <a:p>
            <a:pPr marL="342900" lvl="0" indent="-342900">
              <a:lnSpc>
                <a:spcPct val="105000"/>
              </a:lnSpc>
              <a:spcBef>
                <a:spcPts val="0"/>
              </a:spcBef>
              <a:buFont typeface="Calibri" panose="020F0502020204030204" pitchFamily="34" charset="0"/>
              <a:buChar char="-"/>
            </a:pPr>
            <a:r>
              <a:rPr lang="fr-FR" sz="1400" kern="100" dirty="0">
                <a:effectLst/>
                <a:latin typeface="Calibri" panose="020F0502020204030204" pitchFamily="34" charset="0"/>
                <a:ea typeface="Calibri" panose="020F0502020204030204" pitchFamily="34" charset="0"/>
                <a:cs typeface="Calibri" panose="020F0502020204030204" pitchFamily="34" charset="0"/>
              </a:rPr>
              <a:t>Représentation </a:t>
            </a:r>
            <a:r>
              <a:rPr lang="fr-FR" sz="1400" b="1" kern="100" dirty="0">
                <a:effectLst/>
                <a:latin typeface="Calibri" panose="020F0502020204030204" pitchFamily="34" charset="0"/>
                <a:ea typeface="Calibri" panose="020F0502020204030204" pitchFamily="34" charset="0"/>
                <a:cs typeface="Calibri" panose="020F0502020204030204" pitchFamily="34" charset="0"/>
              </a:rPr>
              <a:t>sectorielle :</a:t>
            </a:r>
            <a:r>
              <a:rPr lang="en-US" sz="1400" kern="100" dirty="0">
                <a:latin typeface="Calibri" panose="020F0502020204030204" pitchFamily="34" charset="0"/>
                <a:ea typeface="Calibri" panose="020F0502020204030204" pitchFamily="34" charset="0"/>
                <a:cs typeface="Times New Roman" panose="02020603050405020304" pitchFamily="18" charset="0"/>
              </a:rPr>
              <a:t> </a:t>
            </a:r>
            <a:r>
              <a:rPr lang="fr-FR" sz="1400" b="1" kern="100" dirty="0">
                <a:effectLst/>
                <a:latin typeface="Calibri" panose="020F0502020204030204" pitchFamily="34" charset="0"/>
                <a:ea typeface="Calibri" panose="020F0502020204030204" pitchFamily="34" charset="0"/>
                <a:cs typeface="Calibri" panose="020F0502020204030204" pitchFamily="34" charset="0"/>
              </a:rPr>
              <a:t>Travail avec les cabinets et les administrations</a:t>
            </a:r>
          </a:p>
          <a:p>
            <a:pPr marL="742950" lvl="1" indent="-285750">
              <a:lnSpc>
                <a:spcPct val="107000"/>
              </a:lnSpc>
              <a:spcBef>
                <a:spcPts val="0"/>
              </a:spcBef>
              <a:buFont typeface="Courier New" panose="02070309020205020404" pitchFamily="49" charset="0"/>
              <a:buChar char="o"/>
            </a:pPr>
            <a:r>
              <a:rPr lang="fr-FR" sz="1400" b="1" kern="100" dirty="0">
                <a:effectLst/>
                <a:latin typeface="Calibri" panose="020F0502020204030204" pitchFamily="34" charset="0"/>
                <a:ea typeface="Calibri" panose="020F0502020204030204" pitchFamily="34" charset="0"/>
                <a:cs typeface="Calibri" panose="020F0502020204030204" pitchFamily="34" charset="0"/>
              </a:rPr>
              <a:t>Audit du secteur en RW</a:t>
            </a:r>
            <a:r>
              <a:rPr lang="fr-FR" sz="1400" kern="100" dirty="0">
                <a:effectLst/>
                <a:latin typeface="Calibri" panose="020F0502020204030204" pitchFamily="34" charset="0"/>
                <a:ea typeface="Calibri" panose="020F0502020204030204" pitchFamily="34" charset="0"/>
                <a:cs typeface="Calibri" panose="020F0502020204030204" pitchFamily="34" charset="0"/>
              </a:rPr>
              <a:t> : Cécile Artus comme représentante du Secteur au Copil</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Bef>
                <a:spcPts val="0"/>
              </a:spcBef>
              <a:buFont typeface="Wingdings" panose="05000000000000000000" pitchFamily="2" charset="2"/>
              <a:buChar char=""/>
            </a:pPr>
            <a:r>
              <a:rPr lang="fr-FR" sz="1400" i="1" kern="100" dirty="0">
                <a:effectLst/>
                <a:latin typeface="Calibri" panose="020F0502020204030204" pitchFamily="34" charset="0"/>
                <a:ea typeface="Calibri" panose="020F0502020204030204" pitchFamily="34" charset="0"/>
                <a:cs typeface="Calibri" panose="020F0502020204030204" pitchFamily="34" charset="0"/>
              </a:rPr>
              <a:t>Clôture de l’Audit par Impact et présentation du rapport final et recommandations au secteur en octobre 2024</a:t>
            </a:r>
          </a:p>
          <a:p>
            <a:pPr marL="914400" lvl="2" indent="0">
              <a:lnSpc>
                <a:spcPct val="107000"/>
              </a:lnSpc>
              <a:spcBef>
                <a:spcPts val="0"/>
              </a:spcBef>
              <a:buNone/>
            </a:pPr>
            <a:endParaRPr lang="en-US" sz="14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5000"/>
              </a:lnSpc>
              <a:spcBef>
                <a:spcPts val="0"/>
              </a:spcBef>
              <a:buFont typeface="Courier New" panose="02070309020205020404" pitchFamily="49" charset="0"/>
              <a:buChar char="o"/>
            </a:pPr>
            <a:r>
              <a:rPr lang="fr-FR" sz="1400" kern="100" dirty="0">
                <a:effectLst/>
                <a:latin typeface="Calibri" panose="020F0502020204030204" pitchFamily="34" charset="0"/>
                <a:ea typeface="Calibri" panose="020F0502020204030204" pitchFamily="34" charset="0"/>
                <a:cs typeface="Calibri" panose="020F0502020204030204" pitchFamily="34" charset="0"/>
              </a:rPr>
              <a:t>Rencontres avec l’AVIQ : rencontre DDF, suivi des subsides,…</a:t>
            </a:r>
          </a:p>
          <a:p>
            <a:pPr marL="1200150" lvl="2" indent="-285750">
              <a:lnSpc>
                <a:spcPct val="105000"/>
              </a:lnSpc>
              <a:spcBef>
                <a:spcPts val="0"/>
              </a:spcBef>
              <a:buFont typeface="Courier New" panose="02070309020205020404" pitchFamily="49" charset="0"/>
              <a:buChar char="o"/>
            </a:pPr>
            <a:r>
              <a:rPr lang="fr-FR" sz="1400" i="1" kern="100" dirty="0">
                <a:effectLst/>
                <a:latin typeface="Calibri" panose="020F0502020204030204" pitchFamily="34" charset="0"/>
                <a:ea typeface="Calibri" panose="020F0502020204030204" pitchFamily="34" charset="0"/>
                <a:cs typeface="Calibri" panose="020F0502020204030204" pitchFamily="34" charset="0"/>
              </a:rPr>
              <a:t>Evolution du Rash et du Projet de centre </a:t>
            </a:r>
          </a:p>
          <a:p>
            <a:pPr marL="914400" lvl="2" indent="0">
              <a:lnSpc>
                <a:spcPct val="105000"/>
              </a:lnSpc>
              <a:spcBef>
                <a:spcPts val="0"/>
              </a:spcBef>
              <a:buNone/>
            </a:pPr>
            <a:endParaRPr lang="fr-FR" sz="1400" i="1" kern="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5000"/>
              </a:lnSpc>
              <a:spcBef>
                <a:spcPts val="0"/>
              </a:spcBef>
              <a:buFont typeface="Courier New" panose="02070309020205020404" pitchFamily="49" charset="0"/>
              <a:buChar char="o"/>
            </a:pPr>
            <a:r>
              <a:rPr lang="fr-FR" sz="1400" kern="100" dirty="0">
                <a:effectLst/>
                <a:latin typeface="Calibri" panose="020F0502020204030204" pitchFamily="34" charset="0"/>
                <a:ea typeface="Calibri" panose="020F0502020204030204" pitchFamily="34" charset="0"/>
                <a:cs typeface="Calibri" panose="020F0502020204030204" pitchFamily="34" charset="0"/>
              </a:rPr>
              <a:t>Négociations avec l’INAMI et finalisation de la nouvelle convention </a:t>
            </a:r>
            <a:r>
              <a:rPr lang="fr-FR" sz="1400" kern="100" dirty="0">
                <a:latin typeface="Calibri" panose="020F0502020204030204" pitchFamily="34" charset="0"/>
                <a:cs typeface="Calibri" panose="020F0502020204030204" pitchFamily="34" charset="0"/>
              </a:rPr>
              <a:t>en cas de grossesse non désirée.</a:t>
            </a:r>
          </a:p>
          <a:p>
            <a:pPr marL="1200150" lvl="2" indent="-285750">
              <a:lnSpc>
                <a:spcPct val="105000"/>
              </a:lnSpc>
              <a:spcBef>
                <a:spcPts val="0"/>
              </a:spcBef>
              <a:buFont typeface="Courier New" panose="02070309020205020404" pitchFamily="49" charset="0"/>
              <a:buChar char="o"/>
            </a:pPr>
            <a:endParaRPr lang="en-US" sz="14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5000"/>
              </a:lnSpc>
              <a:spcBef>
                <a:spcPts val="0"/>
              </a:spcBef>
              <a:buFont typeface="Courier New" panose="02070309020205020404" pitchFamily="49" charset="0"/>
              <a:buChar char="o"/>
            </a:pPr>
            <a:r>
              <a:rPr lang="fr-FR" sz="1400" b="1" kern="100" dirty="0">
                <a:effectLst/>
                <a:latin typeface="Calibri" panose="020F0502020204030204" pitchFamily="34" charset="0"/>
                <a:ea typeface="Calibri" panose="020F0502020204030204" pitchFamily="34" charset="0"/>
                <a:cs typeface="Calibri" panose="020F0502020204030204" pitchFamily="34" charset="0"/>
              </a:rPr>
              <a:t>Réunions en inter-Fédérations </a:t>
            </a:r>
            <a:r>
              <a:rPr lang="fr-FR" sz="1400" kern="100" dirty="0">
                <a:effectLst/>
                <a:latin typeface="Calibri" panose="020F0502020204030204" pitchFamily="34" charset="0"/>
                <a:ea typeface="Calibri" panose="020F0502020204030204" pitchFamily="34" charset="0"/>
                <a:cs typeface="Calibri" panose="020F0502020204030204" pitchFamily="34" charset="0"/>
              </a:rPr>
              <a:t>(préparation commune, partage d’infos…)</a:t>
            </a:r>
          </a:p>
          <a:p>
            <a:pPr marL="457200" lvl="1" indent="0">
              <a:lnSpc>
                <a:spcPct val="105000"/>
              </a:lnSpc>
              <a:spcBef>
                <a:spcPts val="0"/>
              </a:spcBef>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Bef>
                <a:spcPts val="0"/>
              </a:spcBef>
              <a:buFont typeface="Calibri" panose="020F0502020204030204" pitchFamily="34" charset="0"/>
              <a:buChar char="-"/>
            </a:pPr>
            <a:r>
              <a:rPr lang="fr-FR" sz="1400" kern="100" dirty="0">
                <a:effectLst/>
                <a:latin typeface="Calibri" panose="020F0502020204030204" pitchFamily="34" charset="0"/>
                <a:ea typeface="Calibri" panose="020F0502020204030204" pitchFamily="34" charset="0"/>
                <a:cs typeface="Calibri" panose="020F0502020204030204" pitchFamily="34" charset="0"/>
              </a:rPr>
              <a:t>Représentation </a:t>
            </a:r>
            <a:r>
              <a:rPr lang="fr-FR" sz="1400" b="1" kern="100" dirty="0">
                <a:effectLst/>
                <a:latin typeface="Calibri" panose="020F0502020204030204" pitchFamily="34" charset="0"/>
                <a:ea typeface="Calibri" panose="020F0502020204030204" pitchFamily="34" charset="0"/>
                <a:cs typeface="Calibri" panose="020F0502020204030204" pitchFamily="34" charset="0"/>
              </a:rPr>
              <a:t>Employeurs</a:t>
            </a:r>
            <a:r>
              <a:rPr lang="fr-FR" sz="14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5000"/>
              </a:lnSpc>
              <a:spcBef>
                <a:spcPts val="0"/>
              </a:spcBef>
              <a:buFont typeface="Courier New" panose="02070309020205020404" pitchFamily="49" charset="0"/>
              <a:buChar char="o"/>
            </a:pPr>
            <a:r>
              <a:rPr lang="fr-FR" sz="1400" b="1" kern="100" dirty="0">
                <a:latin typeface="Calibri" panose="020F0502020204030204" pitchFamily="34" charset="0"/>
                <a:ea typeface="Calibri" panose="020F0502020204030204" pitchFamily="34" charset="0"/>
                <a:cs typeface="Calibri" panose="020F0502020204030204" pitchFamily="34" charset="0"/>
              </a:rPr>
              <a:t>UNIPSO : implication pré et post-électorale </a:t>
            </a: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5000"/>
              </a:lnSpc>
              <a:spcBef>
                <a:spcPts val="0"/>
              </a:spcBef>
              <a:buFont typeface="Courier New" panose="02070309020205020404" pitchFamily="49" charset="0"/>
              <a:buChar char="o"/>
            </a:pPr>
            <a:r>
              <a:rPr lang="fr-FR" sz="1400" kern="100" dirty="0">
                <a:effectLst/>
                <a:latin typeface="Calibri" panose="020F0502020204030204" pitchFamily="34" charset="0"/>
                <a:ea typeface="Calibri" panose="020F0502020204030204" pitchFamily="34" charset="0"/>
                <a:cs typeface="Calibri" panose="020F0502020204030204" pitchFamily="34" charset="0"/>
              </a:rPr>
              <a:t>suivi mise en œuvre ANM RW</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5000"/>
              </a:lnSpc>
              <a:spcBef>
                <a:spcPts val="0"/>
              </a:spcBef>
              <a:buFont typeface="Courier New" panose="02070309020205020404" pitchFamily="49" charset="0"/>
              <a:buChar char="o"/>
            </a:pPr>
            <a:r>
              <a:rPr lang="fr-FR" sz="1400" kern="100" dirty="0">
                <a:effectLst/>
                <a:latin typeface="Calibri" panose="020F0502020204030204" pitchFamily="34" charset="0"/>
                <a:ea typeface="Calibri" panose="020F0502020204030204" pitchFamily="34" charset="0"/>
                <a:cs typeface="Calibri" panose="020F0502020204030204" pitchFamily="34" charset="0"/>
              </a:rPr>
              <a:t>CP332, deal à l’emploi : suivi des nouvelles obligations Employeurs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5000"/>
              </a:lnSpc>
              <a:spcBef>
                <a:spcPts val="0"/>
              </a:spcBef>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Calibri" panose="020F0502020204030204" pitchFamily="34" charset="0"/>
              <a:buChar char="-"/>
            </a:pPr>
            <a:r>
              <a:rPr lang="fr-FR" sz="1400" b="1" kern="100" dirty="0">
                <a:effectLst/>
                <a:latin typeface="Calibri" panose="020F0502020204030204" pitchFamily="34" charset="0"/>
                <a:ea typeface="Calibri" panose="020F0502020204030204" pitchFamily="34" charset="0"/>
                <a:cs typeface="Calibri" panose="020F0502020204030204" pitchFamily="34" charset="0"/>
              </a:rPr>
              <a:t>Travail politique en année électorale :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Bef>
                <a:spcPts val="0"/>
              </a:spcBef>
              <a:buFont typeface="Wingdings" panose="05000000000000000000" pitchFamily="2" charset="2"/>
              <a:buChar char=""/>
            </a:pPr>
            <a:r>
              <a:rPr lang="fr-FR" sz="1400" kern="100" dirty="0">
                <a:effectLst/>
                <a:latin typeface="Calibri" panose="020F0502020204030204" pitchFamily="34" charset="0"/>
                <a:ea typeface="Calibri" panose="020F0502020204030204" pitchFamily="34" charset="0"/>
                <a:cs typeface="Calibri" panose="020F0502020204030204" pitchFamily="34" charset="0"/>
              </a:rPr>
              <a:t>Rencontre avec les chefs des partis politiques vainqueurs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Bef>
                <a:spcPts val="0"/>
              </a:spcBef>
              <a:buFont typeface="Wingdings" panose="05000000000000000000" pitchFamily="2" charset="2"/>
              <a:buChar char=""/>
            </a:pPr>
            <a:r>
              <a:rPr lang="fr-FR" sz="1400" kern="100" dirty="0">
                <a:effectLst/>
                <a:latin typeface="Calibri" panose="020F0502020204030204" pitchFamily="34" charset="0"/>
                <a:ea typeface="Calibri" panose="020F0502020204030204" pitchFamily="34" charset="0"/>
                <a:cs typeface="Calibri" panose="020F0502020204030204" pitchFamily="34" charset="0"/>
              </a:rPr>
              <a:t>Analyse des déclarations politiques (DPR/DPC/DPF)</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Bef>
                <a:spcPts val="0"/>
              </a:spcBef>
              <a:buFont typeface="Wingdings" panose="05000000000000000000" pitchFamily="2" charset="2"/>
              <a:buChar char=""/>
            </a:pPr>
            <a:r>
              <a:rPr lang="fr-FR" sz="1400" kern="100" dirty="0">
                <a:effectLst/>
                <a:latin typeface="Calibri" panose="020F0502020204030204" pitchFamily="34" charset="0"/>
                <a:ea typeface="Calibri" panose="020F0502020204030204" pitchFamily="34" charset="0"/>
                <a:cs typeface="Calibri" panose="020F0502020204030204" pitchFamily="34" charset="0"/>
              </a:rPr>
              <a:t>Rencontres politiques pré et post électorales (tout parti confondu) autour de nos mémorandums</a:t>
            </a:r>
          </a:p>
          <a:p>
            <a:pPr marL="914400" lvl="2" indent="0">
              <a:lnSpc>
                <a:spcPct val="107000"/>
              </a:lnSpc>
              <a:spcBef>
                <a:spcPts val="0"/>
              </a:spcBef>
              <a:buNone/>
            </a:pPr>
            <a:endParaRPr lang="fr-FR"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5000"/>
              </a:lnSpc>
              <a:spcBef>
                <a:spcPts val="0"/>
              </a:spcBef>
              <a:buFont typeface="Calibri" panose="020F0502020204030204" pitchFamily="34" charset="0"/>
              <a:buChar char="-"/>
            </a:pPr>
            <a:r>
              <a:rPr lang="fr-FR" sz="1400" kern="100" dirty="0">
                <a:effectLst/>
                <a:latin typeface="Calibri" panose="020F0502020204030204" pitchFamily="34" charset="0"/>
                <a:ea typeface="Calibri" panose="020F0502020204030204" pitchFamily="34" charset="0"/>
                <a:cs typeface="Calibri" panose="020F0502020204030204" pitchFamily="34" charset="0"/>
              </a:rPr>
              <a:t>Plaidoyer et projets </a:t>
            </a:r>
            <a:r>
              <a:rPr lang="fr-FR" sz="1400" b="1" kern="100" dirty="0">
                <a:effectLst/>
                <a:latin typeface="Calibri" panose="020F0502020204030204" pitchFamily="34" charset="0"/>
                <a:ea typeface="Calibri" panose="020F0502020204030204" pitchFamily="34" charset="0"/>
                <a:cs typeface="Calibri" panose="020F0502020204030204" pitchFamily="34" charset="0"/>
              </a:rPr>
              <a:t>thématiques</a:t>
            </a:r>
            <a:r>
              <a:rPr lang="fr-FR" sz="1400" kern="100" dirty="0">
                <a:effectLst/>
                <a:latin typeface="Calibri" panose="020F0502020204030204" pitchFamily="34" charset="0"/>
                <a:ea typeface="Calibri" panose="020F0502020204030204" pitchFamily="34" charset="0"/>
                <a:cs typeface="Calibri" panose="020F0502020204030204" pitchFamily="34" charset="0"/>
              </a:rPr>
              <a:t> (IVG, violences, EVRAS…)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fr-FR" sz="1400" kern="100" dirty="0">
                <a:effectLst/>
                <a:latin typeface="Calibri" panose="020F0502020204030204" pitchFamily="34" charset="0"/>
                <a:ea typeface="Calibri" panose="020F0502020204030204" pitchFamily="34" charset="0"/>
                <a:cs typeface="Calibri" panose="020F0502020204030204" pitchFamily="34" charset="0"/>
              </a:rPr>
              <a:t>Interpellations des politiques en période pré et post-électorale sur l’IVG </a:t>
            </a:r>
          </a:p>
          <a:p>
            <a:pPr marL="742950" lvl="1" indent="-285750">
              <a:lnSpc>
                <a:spcPct val="107000"/>
              </a:lnSpc>
              <a:spcBef>
                <a:spcPts val="0"/>
              </a:spcBef>
              <a:buFont typeface="Courier New" panose="02070309020205020404" pitchFamily="49" charset="0"/>
              <a:buChar char="o"/>
            </a:pPr>
            <a:r>
              <a:rPr lang="fr-FR" sz="1400" kern="100" dirty="0">
                <a:latin typeface="Calibri" panose="020F0502020204030204" pitchFamily="34" charset="0"/>
                <a:ea typeface="Calibri" panose="020F0502020204030204" pitchFamily="34" charset="0"/>
                <a:cs typeface="Calibri" panose="020F0502020204030204" pitchFamily="34" charset="0"/>
              </a:rPr>
              <a:t>Interpellations des ministres compétents dans la mise en œuvre de l’AC EVRAS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Une image contenant texte, Police, Graphique, logo&#10;&#10;Description générée automatiquement">
            <a:extLst>
              <a:ext uri="{FF2B5EF4-FFF2-40B4-BE49-F238E27FC236}">
                <a16:creationId xmlns:a16="http://schemas.microsoft.com/office/drawing/2014/main" id="{5D23A8EB-364F-DA6E-C489-577534DCE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642" y="6270429"/>
            <a:ext cx="1314859" cy="360426"/>
          </a:xfrm>
          <a:prstGeom prst="rect">
            <a:avLst/>
          </a:prstGeom>
        </p:spPr>
      </p:pic>
    </p:spTree>
    <p:extLst>
      <p:ext uri="{BB962C8B-B14F-4D97-AF65-F5344CB8AC3E}">
        <p14:creationId xmlns:p14="http://schemas.microsoft.com/office/powerpoint/2010/main" val="264998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Rectangle 78">
            <a:extLst>
              <a:ext uri="{FF2B5EF4-FFF2-40B4-BE49-F238E27FC236}">
                <a16:creationId xmlns:a16="http://schemas.microsoft.com/office/drawing/2014/main" id="{7E9A2B51-223D-1BB8-5890-C33214DD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0206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0682FCA-D7A5-810D-9B72-A1CE26D0C16A}"/>
              </a:ext>
            </a:extLst>
          </p:cNvPr>
          <p:cNvSpPr>
            <a:spLocks noGrp="1"/>
          </p:cNvSpPr>
          <p:nvPr>
            <p:ph type="title"/>
          </p:nvPr>
        </p:nvSpPr>
        <p:spPr>
          <a:xfrm>
            <a:off x="761994" y="671053"/>
            <a:ext cx="3881126" cy="4815347"/>
          </a:xfrm>
        </p:spPr>
        <p:txBody>
          <a:bodyPr anchor="ctr">
            <a:normAutofit/>
          </a:bodyPr>
          <a:lstStyle/>
          <a:p>
            <a:pPr>
              <a:spcBef>
                <a:spcPts val="1000"/>
              </a:spcBef>
            </a:pPr>
            <a:r>
              <a:rPr lang="nl-BE" sz="5600" dirty="0">
                <a:solidFill>
                  <a:srgbClr val="9966FF"/>
                </a:solidFill>
              </a:rPr>
              <a:t>Soutien </a:t>
            </a:r>
            <a:r>
              <a:rPr lang="nl-BE" sz="5600" dirty="0" err="1">
                <a:solidFill>
                  <a:srgbClr val="9966FF"/>
                </a:solidFill>
              </a:rPr>
              <a:t>aux</a:t>
            </a:r>
            <a:r>
              <a:rPr lang="nl-BE" sz="5600" dirty="0">
                <a:solidFill>
                  <a:srgbClr val="9966FF"/>
                </a:solidFill>
              </a:rPr>
              <a:t> CPF en 2024</a:t>
            </a:r>
            <a:endParaRPr lang="fr-FR" sz="5600" dirty="0">
              <a:solidFill>
                <a:srgbClr val="9966FF"/>
              </a:solidFill>
            </a:endParaRPr>
          </a:p>
        </p:txBody>
      </p:sp>
      <p:sp>
        <p:nvSpPr>
          <p:cNvPr id="5" name="Espace réservé du contenu 4">
            <a:extLst>
              <a:ext uri="{FF2B5EF4-FFF2-40B4-BE49-F238E27FC236}">
                <a16:creationId xmlns:a16="http://schemas.microsoft.com/office/drawing/2014/main" id="{6B1B0B44-5138-8BFE-22DE-B7A75DA683F2}"/>
              </a:ext>
            </a:extLst>
          </p:cNvPr>
          <p:cNvSpPr>
            <a:spLocks noGrp="1"/>
          </p:cNvSpPr>
          <p:nvPr>
            <p:ph idx="1"/>
          </p:nvPr>
        </p:nvSpPr>
        <p:spPr>
          <a:xfrm>
            <a:off x="6096000" y="671052"/>
            <a:ext cx="4998080" cy="5515897"/>
          </a:xfrm>
        </p:spPr>
        <p:txBody>
          <a:bodyPr anchor="ctr">
            <a:normAutofit/>
          </a:bodyPr>
          <a:lstStyle/>
          <a:p>
            <a:pPr marL="342900" lvl="0" indent="-342900">
              <a:lnSpc>
                <a:spcPct val="105000"/>
              </a:lnSpc>
              <a:buFont typeface="Calibri" panose="020F0502020204030204" pitchFamily="34" charset="0"/>
              <a:buChar char="-"/>
            </a:pPr>
            <a:r>
              <a:rPr lang="fr-FR" sz="1800" b="1" kern="100" dirty="0">
                <a:effectLst/>
                <a:latin typeface="Calibri" panose="020F0502020204030204" pitchFamily="34" charset="0"/>
                <a:ea typeface="Calibri" panose="020F0502020204030204" pitchFamily="34" charset="0"/>
                <a:cs typeface="Calibri" panose="020F0502020204030204" pitchFamily="34" charset="0"/>
              </a:rPr>
              <a:t>Circulation de l’information </a:t>
            </a:r>
            <a:r>
              <a:rPr lang="fr-FR"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5000"/>
              </a:lnSpc>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Calibri" panose="020F0502020204030204" pitchFamily="34" charset="0"/>
              </a:rPr>
              <a:t>Circulation de l’information entre CPF, CA… + Réunions de coordination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5000"/>
              </a:lnSpc>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Calibri" panose="020F0502020204030204" pitchFamily="34" charset="0"/>
              </a:rPr>
              <a:t>Veille législative et réglementaire et création de documents de travail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5000"/>
              </a:lnSpc>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Calibri" panose="020F0502020204030204" pitchFamily="34" charset="0"/>
              </a:rPr>
              <a:t>Suivi de l’actualité (revue de presse hebdomadaire).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buFont typeface="Calibri" panose="020F0502020204030204" pitchFamily="34" charset="0"/>
              <a:buChar char="-"/>
            </a:pPr>
            <a:r>
              <a:rPr lang="fr-FR" sz="1800" kern="100" dirty="0">
                <a:effectLst/>
                <a:latin typeface="Calibri" panose="020F0502020204030204" pitchFamily="34" charset="0"/>
                <a:ea typeface="Calibri" panose="020F0502020204030204" pitchFamily="34" charset="0"/>
                <a:cs typeface="Calibri" panose="020F0502020204030204" pitchFamily="34" charset="0"/>
              </a:rPr>
              <a:t>Soutien communicationnel et promotionnel aux CPF affiliés.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buFont typeface="Calibri" panose="020F0502020204030204" pitchFamily="34" charset="0"/>
              <a:buChar char="-"/>
            </a:pPr>
            <a:r>
              <a:rPr lang="fr-FR" sz="1800" kern="100" dirty="0">
                <a:effectLst/>
                <a:latin typeface="Calibri" panose="020F0502020204030204" pitchFamily="34" charset="0"/>
                <a:ea typeface="Calibri" panose="020F0502020204030204" pitchFamily="34" charset="0"/>
                <a:cs typeface="Calibri" panose="020F0502020204030204" pitchFamily="34" charset="0"/>
              </a:rPr>
              <a:t>Accompagnement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r-FR" sz="1800" b="1" kern="100" dirty="0">
                <a:effectLst/>
                <a:latin typeface="Calibri" panose="020F0502020204030204" pitchFamily="34" charset="0"/>
                <a:ea typeface="Calibri" panose="020F0502020204030204" pitchFamily="34" charset="0"/>
                <a:cs typeface="Calibri" panose="020F0502020204030204" pitchFamily="34" charset="0"/>
              </a:rPr>
              <a:t>Réponses aux questions ciblées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Calibri" panose="020F0502020204030204" pitchFamily="34" charset="0"/>
              </a:rPr>
              <a:t>Accompagnement autour du nouveau cadre légal et réglementaire RW</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r-FR" sz="1800" dirty="0">
                <a:effectLst/>
                <a:latin typeface="Calibri" panose="020F0502020204030204" pitchFamily="34" charset="0"/>
                <a:ea typeface="Calibri" panose="020F0502020204030204" pitchFamily="34" charset="0"/>
              </a:rPr>
              <a:t>Accompagnement et soutien autour de la nouvelle convention INAMI sur les IVG</a:t>
            </a:r>
            <a:endParaRPr lang="fr-BE" sz="1800" dirty="0"/>
          </a:p>
        </p:txBody>
      </p:sp>
      <p:pic>
        <p:nvPicPr>
          <p:cNvPr id="4" name="Image 3" descr="Une image contenant texte, Police, Graphique, logo&#10;&#10;Description générée automatiquement">
            <a:extLst>
              <a:ext uri="{FF2B5EF4-FFF2-40B4-BE49-F238E27FC236}">
                <a16:creationId xmlns:a16="http://schemas.microsoft.com/office/drawing/2014/main" id="{5D23A8EB-364F-DA6E-C489-577534DCE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192" y="6213279"/>
            <a:ext cx="1314859" cy="360426"/>
          </a:xfrm>
          <a:prstGeom prst="rect">
            <a:avLst/>
          </a:prstGeom>
        </p:spPr>
      </p:pic>
    </p:spTree>
    <p:extLst>
      <p:ext uri="{BB962C8B-B14F-4D97-AF65-F5344CB8AC3E}">
        <p14:creationId xmlns:p14="http://schemas.microsoft.com/office/powerpoint/2010/main" val="389827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1B0733-756B-D9E2-F901-E71F857AAA06}"/>
              </a:ext>
            </a:extLst>
          </p:cNvPr>
          <p:cNvSpPr>
            <a:spLocks noGrp="1"/>
          </p:cNvSpPr>
          <p:nvPr>
            <p:ph type="title"/>
          </p:nvPr>
        </p:nvSpPr>
        <p:spPr>
          <a:xfrm>
            <a:off x="337038" y="147473"/>
            <a:ext cx="10515600" cy="610821"/>
          </a:xfrm>
        </p:spPr>
        <p:txBody>
          <a:bodyPr>
            <a:normAutofit fontScale="90000"/>
          </a:bodyPr>
          <a:lstStyle/>
          <a:p>
            <a:r>
              <a:rPr lang="nl-BE" dirty="0">
                <a:solidFill>
                  <a:srgbClr val="9966FF"/>
                </a:solidFill>
              </a:rPr>
              <a:t>Les </a:t>
            </a:r>
            <a:r>
              <a:rPr lang="nl-BE" dirty="0" err="1">
                <a:solidFill>
                  <a:srgbClr val="9966FF"/>
                </a:solidFill>
              </a:rPr>
              <a:t>mandats</a:t>
            </a:r>
            <a:r>
              <a:rPr lang="nl-BE" dirty="0">
                <a:solidFill>
                  <a:srgbClr val="9966FF"/>
                </a:solidFill>
              </a:rPr>
              <a:t> 2024</a:t>
            </a:r>
            <a:endParaRPr lang="en-US" dirty="0">
              <a:solidFill>
                <a:srgbClr val="9966FF"/>
              </a:solidFill>
            </a:endParaRPr>
          </a:p>
        </p:txBody>
      </p:sp>
      <p:sp>
        <p:nvSpPr>
          <p:cNvPr id="3" name="Espace réservé du contenu 2">
            <a:extLst>
              <a:ext uri="{FF2B5EF4-FFF2-40B4-BE49-F238E27FC236}">
                <a16:creationId xmlns:a16="http://schemas.microsoft.com/office/drawing/2014/main" id="{AAAF2E84-EC31-70D7-76F8-7E4D23304385}"/>
              </a:ext>
            </a:extLst>
          </p:cNvPr>
          <p:cNvSpPr>
            <a:spLocks noGrp="1"/>
          </p:cNvSpPr>
          <p:nvPr>
            <p:ph idx="1"/>
          </p:nvPr>
        </p:nvSpPr>
        <p:spPr>
          <a:xfrm>
            <a:off x="228803" y="758294"/>
            <a:ext cx="12155354" cy="5952233"/>
          </a:xfrm>
        </p:spPr>
        <p:txBody>
          <a:bodyPr numCol="2">
            <a:noAutofit/>
          </a:bodyPr>
          <a:lstStyle/>
          <a:p>
            <a:pPr marL="0" marR="141605" indent="0">
              <a:lnSpc>
                <a:spcPct val="107000"/>
              </a:lnSpc>
              <a:spcBef>
                <a:spcPts val="0"/>
              </a:spcBef>
              <a:buNone/>
              <a:tabLst>
                <a:tab pos="448945" algn="l"/>
              </a:tabLst>
            </a:pPr>
            <a:r>
              <a:rPr lang="fr-BE" sz="2000" b="1" i="1" kern="100" dirty="0">
                <a:effectLst/>
                <a:latin typeface="Calibri" panose="020F0502020204030204" pitchFamily="34" charset="0"/>
                <a:ea typeface="Calibri" panose="020F0502020204030204" pitchFamily="34" charset="0"/>
                <a:cs typeface="Calibri" panose="020F0502020204030204" pitchFamily="34" charset="0"/>
              </a:rPr>
              <a:t>Mandats employeurs/sectoriels : </a:t>
            </a: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Commission Paritaire 332 (mandat SANTHEA)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Comité d'entente entre employeurs de la CP 332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Fonds de formation Action sociale et soins de santé – ASSS (mandat SANTHEA)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Fonds </a:t>
            </a:r>
            <a:r>
              <a:rPr lang="fr-BE" sz="2000" kern="100" dirty="0" err="1">
                <a:effectLst/>
                <a:latin typeface="Calibri" panose="020F0502020204030204" pitchFamily="34" charset="0"/>
                <a:ea typeface="Calibri" panose="020F0502020204030204" pitchFamily="34" charset="0"/>
                <a:cs typeface="Calibri" panose="020F0502020204030204" pitchFamily="34" charset="0"/>
              </a:rPr>
              <a:t>Maribel</a:t>
            </a:r>
            <a:r>
              <a:rPr lang="fr-BE" sz="2000" kern="100" dirty="0">
                <a:effectLst/>
                <a:latin typeface="Calibri" panose="020F0502020204030204" pitchFamily="34" charset="0"/>
                <a:ea typeface="Calibri" panose="020F0502020204030204" pitchFamily="34" charset="0"/>
                <a:cs typeface="Calibri" panose="020F0502020204030204" pitchFamily="34" charset="0"/>
              </a:rPr>
              <a:t> social (mandat SANTHEA)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Conseil Supérieur de l’Education permanente (suppléance + analyse des dossiers)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b="1" kern="100" dirty="0">
                <a:effectLst/>
                <a:latin typeface="Calibri" panose="020F0502020204030204" pitchFamily="34" charset="0"/>
                <a:ea typeface="Calibri" panose="020F0502020204030204" pitchFamily="34" charset="0"/>
                <a:cs typeface="Calibri" panose="020F0502020204030204" pitchFamily="34" charset="0"/>
              </a:rPr>
              <a:t>CA UNIPSO</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AG UNIPO</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AG CFFB</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AG SANTHEA</a:t>
            </a:r>
          </a:p>
          <a:p>
            <a:pPr marR="141605">
              <a:lnSpc>
                <a:spcPct val="107000"/>
              </a:lnSpc>
              <a:spcBef>
                <a:spcPts val="0"/>
              </a:spcBef>
              <a:tabLst>
                <a:tab pos="448945" algn="l"/>
              </a:tabLst>
            </a:pPr>
            <a:r>
              <a:rPr lang="fr-BE" sz="2000" kern="100" dirty="0">
                <a:latin typeface="Calibri" panose="020F0502020204030204" pitchFamily="34" charset="0"/>
                <a:ea typeface="Calibri" panose="020F0502020204030204" pitchFamily="34" charset="0"/>
                <a:cs typeface="Calibri" panose="020F0502020204030204" pitchFamily="34" charset="0"/>
              </a:rPr>
              <a:t>Comité d'alignement UNIPSO au sein de </a:t>
            </a:r>
            <a:r>
              <a:rPr lang="fr-BE" sz="2000" kern="100" dirty="0" err="1">
                <a:latin typeface="Calibri" panose="020F0502020204030204" pitchFamily="34" charset="0"/>
                <a:ea typeface="Calibri" panose="020F0502020204030204" pitchFamily="34" charset="0"/>
                <a:cs typeface="Calibri" panose="020F0502020204030204" pitchFamily="34" charset="0"/>
              </a:rPr>
              <a:t>Solidaris</a:t>
            </a:r>
            <a:endParaRPr lang="fr-BE" sz="2000" kern="100" dirty="0">
              <a:latin typeface="Calibri" panose="020F0502020204030204" pitchFamily="34" charset="0"/>
              <a:ea typeface="Calibri" panose="020F0502020204030204" pitchFamily="34" charset="0"/>
              <a:cs typeface="Calibri" panose="020F0502020204030204" pitchFamily="34" charset="0"/>
            </a:endParaRPr>
          </a:p>
          <a:p>
            <a:pPr marR="141605">
              <a:lnSpc>
                <a:spcPct val="107000"/>
              </a:lnSpc>
              <a:spcBef>
                <a:spcPts val="0"/>
              </a:spcBef>
              <a:tabLst>
                <a:tab pos="448945" algn="l"/>
              </a:tabLst>
            </a:pPr>
            <a:r>
              <a:rPr lang="fr-FR" sz="2000" dirty="0">
                <a:solidFill>
                  <a:srgbClr val="000000"/>
                </a:solidFill>
                <a:effectLst/>
                <a:latin typeface="Calibri" panose="020F0502020204030204" pitchFamily="34" charset="0"/>
                <a:ea typeface="Times New Roman" panose="02020603050405020304" pitchFamily="18" charset="0"/>
              </a:rPr>
              <a:t>Comité d’alignement représentation </a:t>
            </a:r>
            <a:r>
              <a:rPr lang="fr-FR" sz="2000" dirty="0" err="1">
                <a:solidFill>
                  <a:srgbClr val="000000"/>
                </a:solidFill>
                <a:effectLst/>
                <a:latin typeface="Calibri" panose="020F0502020204030204" pitchFamily="34" charset="0"/>
                <a:ea typeface="Times New Roman" panose="02020603050405020304" pitchFamily="18" charset="0"/>
              </a:rPr>
              <a:t>Solidaris</a:t>
            </a:r>
            <a:r>
              <a:rPr lang="fr-FR" sz="2000" dirty="0">
                <a:solidFill>
                  <a:srgbClr val="000000"/>
                </a:solidFill>
                <a:effectLst/>
                <a:latin typeface="Calibri" panose="020F0502020204030204" pitchFamily="34" charset="0"/>
                <a:ea typeface="Times New Roman" panose="02020603050405020304" pitchFamily="18" charset="0"/>
              </a:rPr>
              <a:t> à l’AVIQ</a:t>
            </a:r>
          </a:p>
          <a:p>
            <a:pPr marR="141605">
              <a:lnSpc>
                <a:spcPct val="107000"/>
              </a:lnSpc>
              <a:spcBef>
                <a:spcPts val="0"/>
              </a:spcBef>
              <a:tabLst>
                <a:tab pos="448945" algn="l"/>
              </a:tabLst>
            </a:pPr>
            <a:r>
              <a:rPr lang="fr-FR" sz="2000" b="1" dirty="0">
                <a:effectLst/>
                <a:highlight>
                  <a:srgbClr val="FFFF00"/>
                </a:highlight>
                <a:latin typeface="Calibri" panose="020F0502020204030204" pitchFamily="34" charset="0"/>
                <a:ea typeface="Times New Roman" panose="02020603050405020304" pitchFamily="18" charset="0"/>
              </a:rPr>
              <a:t>Comité de pilotage soins intégrés </a:t>
            </a:r>
            <a:r>
              <a:rPr lang="fr-FR" sz="2000" b="1" dirty="0" err="1">
                <a:effectLst/>
                <a:highlight>
                  <a:srgbClr val="FFFF00"/>
                </a:highlight>
                <a:latin typeface="Calibri" panose="020F0502020204030204" pitchFamily="34" charset="0"/>
                <a:ea typeface="Times New Roman" panose="02020603050405020304" pitchFamily="18" charset="0"/>
              </a:rPr>
              <a:t>Solidaris</a:t>
            </a:r>
            <a:r>
              <a:rPr lang="fr-FR" sz="2000" b="1" dirty="0">
                <a:effectLst/>
                <a:highlight>
                  <a:srgbClr val="FFFF00"/>
                </a:highlight>
                <a:latin typeface="Calibri" panose="020F0502020204030204" pitchFamily="34" charset="0"/>
                <a:ea typeface="Times New Roman" panose="02020603050405020304" pitchFamily="18" charset="0"/>
              </a:rPr>
              <a:t> </a:t>
            </a:r>
            <a:endParaRPr lang="en-US" sz="2000" b="1" kern="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141605" indent="0" algn="just">
              <a:lnSpc>
                <a:spcPct val="107000"/>
              </a:lnSpc>
              <a:spcBef>
                <a:spcPts val="0"/>
              </a:spcBef>
              <a:buNone/>
              <a:tabLst>
                <a:tab pos="448945" algn="l"/>
              </a:tabLst>
            </a:pPr>
            <a:endParaRPr lang="fr-BE" sz="2000" b="1" i="1" kern="100" dirty="0">
              <a:latin typeface="Calibri" panose="020F0502020204030204" pitchFamily="34" charset="0"/>
              <a:ea typeface="Calibri" panose="020F0502020204030204" pitchFamily="34" charset="0"/>
              <a:cs typeface="Calibri" panose="020F0502020204030204" pitchFamily="34" charset="0"/>
            </a:endParaRPr>
          </a:p>
          <a:p>
            <a:pPr marL="0" marR="141605" indent="0" algn="just">
              <a:lnSpc>
                <a:spcPct val="107000"/>
              </a:lnSpc>
              <a:spcBef>
                <a:spcPts val="0"/>
              </a:spcBef>
              <a:buNone/>
              <a:tabLst>
                <a:tab pos="448945" algn="l"/>
              </a:tabLst>
            </a:pPr>
            <a:r>
              <a:rPr lang="fr-BE" sz="2000" b="1" i="1" kern="100" dirty="0">
                <a:latin typeface="Calibri" panose="020F0502020204030204" pitchFamily="34" charset="0"/>
                <a:ea typeface="Calibri" panose="020F0502020204030204" pitchFamily="34" charset="0"/>
                <a:cs typeface="Calibri" panose="020F0502020204030204" pitchFamily="34" charset="0"/>
              </a:rPr>
              <a:t>Mandats thématiques : </a:t>
            </a:r>
          </a:p>
          <a:p>
            <a:pPr marR="141605" algn="just">
              <a:lnSpc>
                <a:spcPct val="107000"/>
              </a:lnSpc>
              <a:spcBef>
                <a:spcPts val="0"/>
              </a:spcBef>
              <a:tabLst>
                <a:tab pos="448945" algn="l"/>
              </a:tabLst>
            </a:pPr>
            <a:r>
              <a:rPr lang="fr-BE" sz="2000" b="1" kern="100" dirty="0">
                <a:effectLst/>
                <a:latin typeface="Calibri" panose="020F0502020204030204" pitchFamily="34" charset="0"/>
                <a:ea typeface="Calibri" panose="020F0502020204030204" pitchFamily="34" charset="0"/>
                <a:cs typeface="Calibri" panose="020F0502020204030204" pitchFamily="34" charset="0"/>
              </a:rPr>
              <a:t>Plateforme Nationale représentative de la société civile belge pour évaluer le PAN 2021-2025 </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Plateforme Mirabal - violences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FR" sz="2000" b="1" dirty="0">
                <a:solidFill>
                  <a:srgbClr val="000000"/>
                </a:solidFill>
                <a:effectLst/>
                <a:highlight>
                  <a:srgbClr val="FFFF00"/>
                </a:highlight>
                <a:latin typeface="Calibri" panose="020F0502020204030204" pitchFamily="34" charset="0"/>
                <a:ea typeface="Times New Roman" panose="02020603050405020304" pitchFamily="18" charset="0"/>
              </a:rPr>
              <a:t>Plateforme Féministe contre les Violences Faites aux Femmes*</a:t>
            </a:r>
            <a:endParaRPr lang="fr-BE" sz="20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Comité de suivi de Love Attitude/</a:t>
            </a:r>
            <a:r>
              <a:rPr lang="fr-BE" sz="2000" kern="100" dirty="0" err="1">
                <a:effectLst/>
                <a:latin typeface="Calibri" panose="020F0502020204030204" pitchFamily="34" charset="0"/>
                <a:ea typeface="Calibri" panose="020F0502020204030204" pitchFamily="34" charset="0"/>
                <a:cs typeface="Calibri" panose="020F0502020204030204" pitchFamily="34" charset="0"/>
              </a:rPr>
              <a:t>Monplanningfamilial</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Plateforme Abortion Right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Plateforme EVRAS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Stratégies Concertées EVRAS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b="1" kern="100" dirty="0">
                <a:effectLst/>
                <a:latin typeface="Calibri" panose="020F0502020204030204" pitchFamily="34" charset="0"/>
                <a:ea typeface="Calibri" panose="020F0502020204030204" pitchFamily="34" charset="0"/>
                <a:cs typeface="Calibri" panose="020F0502020204030204" pitchFamily="34" charset="0"/>
              </a:rPr>
              <a:t>Comité d'accompagnement AC EVRAS </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b="1" kern="100" dirty="0">
                <a:effectLst/>
                <a:latin typeface="Calibri" panose="020F0502020204030204" pitchFamily="34" charset="0"/>
                <a:ea typeface="Calibri" panose="020F0502020204030204" pitchFamily="34" charset="0"/>
                <a:cs typeface="Calibri" panose="020F0502020204030204" pitchFamily="34" charset="0"/>
              </a:rPr>
              <a:t>Comité d'attribution AC EVRAS </a:t>
            </a: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Suivi inter-fédé AC EVRAS (financement et formation)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Comité de suivi du projet Moncontraceptif.be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Commission d’évaluation IVG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141605" algn="just">
              <a:lnSpc>
                <a:spcPct val="107000"/>
              </a:lnSpc>
              <a:spcBef>
                <a:spcPts val="0"/>
              </a:spcBef>
              <a:tabLst>
                <a:tab pos="448945" algn="l"/>
              </a:tabLst>
            </a:pPr>
            <a:r>
              <a:rPr lang="fr-BE" sz="2000" kern="100" dirty="0">
                <a:effectLst/>
                <a:latin typeface="Calibri" panose="020F0502020204030204" pitchFamily="34" charset="0"/>
                <a:ea typeface="Calibri" panose="020F0502020204030204" pitchFamily="34" charset="0"/>
                <a:cs typeface="Calibri" panose="020F0502020204030204" pitchFamily="34" charset="0"/>
              </a:rPr>
              <a:t>AG MAC Namur</a:t>
            </a:r>
          </a:p>
          <a:p>
            <a:pPr marR="141605" algn="just">
              <a:lnSpc>
                <a:spcPct val="107000"/>
              </a:lnSpc>
              <a:spcBef>
                <a:spcPts val="0"/>
              </a:spcBef>
              <a:tabLst>
                <a:tab pos="448945" algn="l"/>
              </a:tabLst>
            </a:pPr>
            <a:r>
              <a:rPr lang="fr-BE"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EVRAS.BE</a:t>
            </a:r>
          </a:p>
          <a:p>
            <a:pPr marR="141605" algn="just">
              <a:lnSpc>
                <a:spcPct val="107000"/>
              </a:lnSpc>
              <a:spcBef>
                <a:spcPts val="0"/>
              </a:spcBef>
              <a:tabLst>
                <a:tab pos="448945" algn="l"/>
              </a:tabLst>
            </a:pPr>
            <a:r>
              <a:rPr lang="fr-BE"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Comité de pilotage du plan wallon de promotion de la santé en ce compris la prévention</a:t>
            </a:r>
            <a:r>
              <a:rPr lang="fr-B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rPr>
              <a:t>- Mandat pour les 4 fédérations porté pour la FCPF et la FLCPF)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2000" dirty="0"/>
          </a:p>
        </p:txBody>
      </p:sp>
    </p:spTree>
    <p:extLst>
      <p:ext uri="{BB962C8B-B14F-4D97-AF65-F5344CB8AC3E}">
        <p14:creationId xmlns:p14="http://schemas.microsoft.com/office/powerpoint/2010/main" val="626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1A5572D-9E42-F7DF-FD1F-3D1704AC6A61}"/>
              </a:ext>
            </a:extLst>
          </p:cNvPr>
          <p:cNvSpPr>
            <a:spLocks noGrp="1"/>
          </p:cNvSpPr>
          <p:nvPr>
            <p:ph type="title"/>
          </p:nvPr>
        </p:nvSpPr>
        <p:spPr>
          <a:xfrm>
            <a:off x="761800" y="762001"/>
            <a:ext cx="5334197" cy="1708242"/>
          </a:xfrm>
        </p:spPr>
        <p:txBody>
          <a:bodyPr anchor="ctr">
            <a:normAutofit/>
          </a:bodyPr>
          <a:lstStyle/>
          <a:p>
            <a:r>
              <a:rPr lang="fr-BE" sz="4000" dirty="0">
                <a:solidFill>
                  <a:srgbClr val="9966FF"/>
                </a:solidFill>
              </a:rPr>
              <a:t>Sofélia en tant qu’actrice en EP</a:t>
            </a:r>
          </a:p>
        </p:txBody>
      </p:sp>
      <p:sp>
        <p:nvSpPr>
          <p:cNvPr id="3" name="Espace réservé du contenu 2">
            <a:extLst>
              <a:ext uri="{FF2B5EF4-FFF2-40B4-BE49-F238E27FC236}">
                <a16:creationId xmlns:a16="http://schemas.microsoft.com/office/drawing/2014/main" id="{55BF31BD-530D-3B86-0842-15B14C3082ED}"/>
              </a:ext>
            </a:extLst>
          </p:cNvPr>
          <p:cNvSpPr>
            <a:spLocks noGrp="1"/>
          </p:cNvSpPr>
          <p:nvPr>
            <p:ph idx="1"/>
          </p:nvPr>
        </p:nvSpPr>
        <p:spPr>
          <a:xfrm>
            <a:off x="844826" y="2117036"/>
            <a:ext cx="5251171" cy="4123044"/>
          </a:xfrm>
        </p:spPr>
        <p:txBody>
          <a:bodyPr anchor="ctr">
            <a:normAutofit/>
          </a:bodyPr>
          <a:lstStyle/>
          <a:p>
            <a:pPr marL="0" indent="0">
              <a:buNone/>
            </a:pPr>
            <a:r>
              <a:rPr lang="fr-BE" b="1" dirty="0"/>
              <a:t>Mention spéciale en </a:t>
            </a:r>
            <a:r>
              <a:rPr lang="fr-FR" b="1" kern="100" dirty="0">
                <a:latin typeface="Calibri" panose="020F0502020204030204" pitchFamily="34" charset="0"/>
                <a:ea typeface="Calibri" panose="020F0502020204030204" pitchFamily="34" charset="0"/>
                <a:cs typeface="Calibri" panose="020F0502020204030204" pitchFamily="34" charset="0"/>
              </a:rPr>
              <a:t>Education permanente </a:t>
            </a:r>
            <a:r>
              <a:rPr lang="fr-FR" kern="1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fr-FR" kern="100" dirty="0">
                <a:latin typeface="Calibri" panose="020F0502020204030204" pitchFamily="34" charset="0"/>
                <a:ea typeface="Calibri" panose="020F0502020204030204" pitchFamily="34" charset="0"/>
                <a:cs typeface="Calibri" panose="020F0502020204030204" pitchFamily="34" charset="0"/>
              </a:rPr>
              <a:t>Remise de notre Rapport </a:t>
            </a:r>
            <a:r>
              <a:rPr lang="fr-FR" dirty="0">
                <a:effectLst/>
                <a:latin typeface="Calibri" panose="020F0502020204030204" pitchFamily="34" charset="0"/>
                <a:ea typeface="Calibri" panose="020F0502020204030204" pitchFamily="34" charset="0"/>
              </a:rPr>
              <a:t>général d’exécution 2019-2023 et notre Plan d’action pluriannuel 2026-2030</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BE" sz="2000" dirty="0"/>
          </a:p>
        </p:txBody>
      </p:sp>
      <p:pic>
        <p:nvPicPr>
          <p:cNvPr id="5" name="Image 4" descr="Une image contenant intérieur, mur, habits, homme&#10;&#10;Le contenu généré par l’IA peut être incorrect.">
            <a:extLst>
              <a:ext uri="{FF2B5EF4-FFF2-40B4-BE49-F238E27FC236}">
                <a16:creationId xmlns:a16="http://schemas.microsoft.com/office/drawing/2014/main" id="{16BADD49-D81B-BF4E-AA05-19590BDEEF59}"/>
              </a:ext>
            </a:extLst>
          </p:cNvPr>
          <p:cNvPicPr>
            <a:picLocks noChangeAspect="1"/>
          </p:cNvPicPr>
          <p:nvPr/>
        </p:nvPicPr>
        <p:blipFill>
          <a:blip r:embed="rId2">
            <a:extLst>
              <a:ext uri="{28A0092B-C50C-407E-A947-70E740481C1C}">
                <a14:useLocalDpi xmlns:a14="http://schemas.microsoft.com/office/drawing/2010/main" val="0"/>
              </a:ext>
            </a:extLst>
          </a:blip>
          <a:srcRect t="20360" r="2" b="7208"/>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4601616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 dockstate="right" visibility="0" width="525" row="5">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30EB3133-6AC7-418B-B141-BFA3530FD0D3}">
  <we:reference id="22ff87a5-132f-4d52-9e97-94d888e4dd91" version="3.4.0.0" store="EXCatalog" storeType="EXCatalog"/>
  <we:alternateReferences>
    <we:reference id="WA104380050" version="3.4.0.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ED21791C-FFEA-44EB-A4FA-E6A4A6E3D348}">
  <we:reference id="c5b0e2c7-d298-4334-8696-b01541701a7b" version="1.1.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8231</TotalTime>
  <Words>4592</Words>
  <Application>Microsoft Office PowerPoint</Application>
  <PresentationFormat>Grand écran</PresentationFormat>
  <Paragraphs>781</Paragraphs>
  <Slides>47</Slides>
  <Notes>14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47</vt:i4>
      </vt:variant>
    </vt:vector>
  </HeadingPairs>
  <TitlesOfParts>
    <vt:vector size="57" baseType="lpstr">
      <vt:lpstr>Aptos</vt:lpstr>
      <vt:lpstr>Arial</vt:lpstr>
      <vt:lpstr>Calibri</vt:lpstr>
      <vt:lpstr>Calibri Light</vt:lpstr>
      <vt:lpstr>Circular</vt:lpstr>
      <vt:lpstr>Courier New</vt:lpstr>
      <vt:lpstr>Roboto</vt:lpstr>
      <vt:lpstr>Symbol</vt:lpstr>
      <vt:lpstr>Wingdings</vt:lpstr>
      <vt:lpstr>Thème Office</vt:lpstr>
      <vt:lpstr>Présentation des activités 2024</vt:lpstr>
      <vt:lpstr>Ce qui sera abordé dans cette présentation</vt:lpstr>
      <vt:lpstr>Mouvements au sein du personnel Sofélia au SG</vt:lpstr>
      <vt:lpstr>Présentation PowerPoint</vt:lpstr>
      <vt:lpstr>Mouvements au sein du personnel Sofélia au CPF Soralia Verviers</vt:lpstr>
      <vt:lpstr>Missions sectorielles et employeurs en 2024</vt:lpstr>
      <vt:lpstr>Soutien aux CPF en 2024</vt:lpstr>
      <vt:lpstr>Les mandats 2024</vt:lpstr>
      <vt:lpstr>Sofélia en tant qu’actrice en EP</vt:lpstr>
      <vt:lpstr>Priorités thématiques en 2024 </vt:lpstr>
      <vt:lpstr>IVG</vt:lpstr>
      <vt:lpstr>Violences</vt:lpstr>
      <vt:lpstr>EVRAS</vt:lpstr>
      <vt:lpstr>La Campagne Education Permanente 2024</vt:lpstr>
      <vt:lpstr>Pourquoi une campagne sur l’EVRAS ? </vt:lpstr>
      <vt:lpstr>Présentation PowerPoint</vt:lpstr>
      <vt:lpstr> Supports, actions, communication autour de la campagne           « Relations, Sexualités, Identités » de 2024</vt:lpstr>
      <vt:lpstr>Quels apprentissages pour 2025? </vt:lpstr>
      <vt:lpstr>Présentation PowerPoint</vt:lpstr>
      <vt:lpstr>Formation continue des travailleuses.eurs des Centres de Planning familial Soralia/Solidaris</vt:lpstr>
      <vt:lpstr>La 8ème édition de la Journée inter-CPF</vt:lpstr>
      <vt:lpstr>Formation pour les Coordinatrices.teurs de CPF</vt:lpstr>
      <vt:lpstr>Formations pour les CPF - AC EVRAS </vt:lpstr>
      <vt:lpstr>Mobilisations et actions externes en 2024</vt:lpstr>
      <vt:lpstr>Présence sur le web :</vt:lpstr>
      <vt:lpstr>Présence sur les réseaux sociaux :  Facebook</vt:lpstr>
      <vt:lpstr>Présence sur les réseaux sociaux :  Instagram</vt:lpstr>
      <vt:lpstr>Perspectives 2025  </vt:lpstr>
      <vt:lpstr>Présentation des activités 2024 du CPF Willy Peers </vt:lpstr>
      <vt:lpstr>Activités CPF Willy Peers 2022-2023-2024</vt:lpstr>
      <vt:lpstr>Présentation des activités 2024 du CPF Soralia de Verviers </vt:lpstr>
      <vt:lpstr>Activités CPF Soralia de Verviers 2022-2023-2024</vt:lpstr>
      <vt:lpstr>ANALYSE DES DONNÉES DES CENTRES DE PLANNING FAMILIAL  Soralia-Solidaris 2024 </vt:lpstr>
      <vt:lpstr>Contextualisation</vt:lpstr>
      <vt:lpstr>Présentation PowerPoint</vt:lpstr>
      <vt:lpstr>L’accueil en CPF </vt:lpstr>
      <vt:lpstr>Les consultations en CPF (hors accueil, IVG et animations)</vt:lpstr>
      <vt:lpstr>Comparaison des types de demandes  2021-2022-2023-2024 </vt:lpstr>
      <vt:lpstr>Les IVG en CPF de 2021 à 2024</vt:lpstr>
      <vt:lpstr>Profil des bénéficiaires</vt:lpstr>
      <vt:lpstr>Consultations fréquentées en fonction du genre</vt:lpstr>
      <vt:lpstr>L’EVRAS  en 2024</vt:lpstr>
      <vt:lpstr>Merci pour votre attention !  Avez-vous des questions?   Validez-vous la présentation des activités EP 2024 de Sofélia?  </vt:lpstr>
      <vt:lpstr>Animations EVRAS</vt:lpstr>
      <vt:lpstr>Comparaison des animations 2018-2023</vt:lpstr>
      <vt:lpstr>Animations scolaires par type d’enseignement</vt:lpstr>
      <vt:lpstr>Public touché par les animations EVRAS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Brève présentation des activités 2022</dc:title>
  <dc:creator>Gérard, Pauline</dc:creator>
  <cp:lastModifiedBy>Seniora, Jihan</cp:lastModifiedBy>
  <cp:revision>94</cp:revision>
  <cp:lastPrinted>2025-06-06T08:53:38Z</cp:lastPrinted>
  <dcterms:created xsi:type="dcterms:W3CDTF">2023-05-23T14:45:27Z</dcterms:created>
  <dcterms:modified xsi:type="dcterms:W3CDTF">2025-06-17T08:42:41Z</dcterms:modified>
</cp:coreProperties>
</file>