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418" r:id="rId3"/>
    <p:sldId id="427" r:id="rId4"/>
    <p:sldId id="428" r:id="rId5"/>
    <p:sldId id="429" r:id="rId6"/>
    <p:sldId id="276" r:id="rId7"/>
    <p:sldId id="442" r:id="rId8"/>
    <p:sldId id="460" r:id="rId9"/>
    <p:sldId id="422" r:id="rId10"/>
    <p:sldId id="423" r:id="rId11"/>
    <p:sldId id="426" r:id="rId12"/>
    <p:sldId id="444" r:id="rId13"/>
    <p:sldId id="447" r:id="rId14"/>
    <p:sldId id="448" r:id="rId15"/>
    <p:sldId id="449" r:id="rId16"/>
    <p:sldId id="450" r:id="rId17"/>
    <p:sldId id="451" r:id="rId18"/>
    <p:sldId id="452" r:id="rId19"/>
    <p:sldId id="438" r:id="rId20"/>
    <p:sldId id="453" r:id="rId21"/>
    <p:sldId id="454" r:id="rId22"/>
    <p:sldId id="455" r:id="rId23"/>
    <p:sldId id="437" r:id="rId24"/>
    <p:sldId id="456" r:id="rId25"/>
    <p:sldId id="458" r:id="rId26"/>
    <p:sldId id="459" r:id="rId27"/>
    <p:sldId id="417" r:id="rId28"/>
    <p:sldId id="419" r:id="rId29"/>
    <p:sldId id="283" r:id="rId30"/>
    <p:sldId id="420" r:id="rId31"/>
    <p:sldId id="285" r:id="rId32"/>
    <p:sldId id="392" r:id="rId33"/>
    <p:sldId id="411" r:id="rId34"/>
    <p:sldId id="379" r:id="rId35"/>
    <p:sldId id="390" r:id="rId36"/>
    <p:sldId id="381" r:id="rId37"/>
    <p:sldId id="391" r:id="rId38"/>
    <p:sldId id="380" r:id="rId39"/>
    <p:sldId id="430" r:id="rId40"/>
    <p:sldId id="431" r:id="rId41"/>
    <p:sldId id="432" r:id="rId42"/>
    <p:sldId id="414" r:id="rId43"/>
    <p:sldId id="433" r:id="rId44"/>
    <p:sldId id="434" r:id="rId45"/>
    <p:sldId id="435" r:id="rId46"/>
    <p:sldId id="416"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AA6BC-8A83-8D9B-FBB4-9BC91F8B49FB}" name="Foubert, Margot" initials="FM" userId="S::Margot.Foubert@solidaris.be::a253fb25-9674-4e3b-99e8-98991cccf8b6" providerId="AD"/>
  <p188:author id="{B029DEBF-3BB0-480C-5221-C7B4F93DB558}" name="Seniora, Jihan" initials="SJ" userId="S::Jihan.Seniora@solidaris.be::8e0c4c39-2641-4a2c-a2e2-2756ab0e39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3792" autoAdjust="0"/>
  </p:normalViewPr>
  <p:slideViewPr>
    <p:cSldViewPr snapToGrid="0">
      <p:cViewPr varScale="1">
        <p:scale>
          <a:sx n="67" d="100"/>
          <a:sy n="67" d="100"/>
        </p:scale>
        <p:origin x="2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Animations%20EVRAS\animations%20EVRAS%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Rapport2Demandes_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Rapport2Demandes_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Rapport2Demandes_V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BE" sz="2200" b="1" i="0" u="none" strike="noStrike" kern="1200" spc="0" baseline="0" dirty="0" smtClean="0">
                <a:solidFill>
                  <a:prstClr val="black">
                    <a:lumMod val="75000"/>
                    <a:lumOff val="25000"/>
                  </a:prstClr>
                </a:solidFill>
                <a:latin typeface="Roboto" panose="02000000000000000000" pitchFamily="2" charset="0"/>
                <a:ea typeface="Roboto" panose="02000000000000000000" pitchFamily="2" charset="0"/>
                <a:cs typeface="+mn-cs"/>
              </a:defRPr>
            </a:pPr>
            <a:r>
              <a:rPr lang="fr-BE" sz="2200" b="1" i="0" u="none" strike="noStrike" kern="1200" baseline="0" dirty="0">
                <a:solidFill>
                  <a:prstClr val="black">
                    <a:lumMod val="75000"/>
                    <a:lumOff val="25000"/>
                  </a:prstClr>
                </a:solidFill>
                <a:latin typeface="Roboto" panose="02000000000000000000" pitchFamily="2" charset="0"/>
                <a:ea typeface="Roboto" panose="02000000000000000000" pitchFamily="2" charset="0"/>
                <a:cs typeface="+mn-cs"/>
              </a:rPr>
              <a:t>2023</a:t>
            </a:r>
          </a:p>
        </c:rich>
      </c:tx>
      <c:layout>
        <c:manualLayout>
          <c:xMode val="edge"/>
          <c:yMode val="edge"/>
          <c:x val="0.35473229348419377"/>
          <c:y val="6.4125457515330775E-2"/>
        </c:manualLayout>
      </c:layout>
      <c:overlay val="0"/>
      <c:spPr>
        <a:noFill/>
        <a:ln>
          <a:noFill/>
        </a:ln>
        <a:effectLst/>
      </c:spPr>
      <c:txPr>
        <a:bodyPr rot="0" spcFirstLastPara="1" vertOverflow="ellipsis" vert="horz" wrap="square" anchor="ctr" anchorCtr="1"/>
        <a:lstStyle/>
        <a:p>
          <a:pPr algn="ctr" rtl="0">
            <a:defRPr lang="fr-BE" sz="2200" b="1" i="0" u="none" strike="noStrike" kern="1200" spc="0" baseline="0" dirty="0" smtClean="0">
              <a:solidFill>
                <a:prstClr val="black">
                  <a:lumMod val="75000"/>
                  <a:lumOff val="25000"/>
                </a:prstClr>
              </a:solidFill>
              <a:latin typeface="Roboto" panose="02000000000000000000" pitchFamily="2" charset="0"/>
              <a:ea typeface="Roboto" panose="02000000000000000000" pitchFamily="2" charset="0"/>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16-4CB6-8B91-5E52B850E9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16-4CB6-8B91-5E52B850E9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16-4CB6-8B91-5E52B850E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(Accueils!$B$1:$C$1,Accueils!$E$1)</c:f>
              <c:strCache>
                <c:ptCount val="3"/>
                <c:pt idx="0">
                  <c:v>Physique</c:v>
                </c:pt>
                <c:pt idx="1">
                  <c:v>Téléphonique</c:v>
                </c:pt>
                <c:pt idx="2">
                  <c:v>Autre</c:v>
                </c:pt>
              </c:strCache>
              <c:extLst/>
            </c:strRef>
          </c:cat>
          <c:val>
            <c:numRef>
              <c:f>(Accueils!$B$23:$C$23,Accueils!$E$23)</c:f>
              <c:numCache>
                <c:formatCode>General</c:formatCode>
                <c:ptCount val="3"/>
                <c:pt idx="0">
                  <c:v>5535</c:v>
                </c:pt>
                <c:pt idx="1">
                  <c:v>12045</c:v>
                </c:pt>
                <c:pt idx="2">
                  <c:v>868</c:v>
                </c:pt>
              </c:numCache>
              <c:extLst/>
            </c:numRef>
          </c:val>
          <c:extLst>
            <c:ext xmlns:c16="http://schemas.microsoft.com/office/drawing/2014/chart" uri="{C3380CC4-5D6E-409C-BE32-E72D297353CC}">
              <c16:uniqueId val="{00000006-3C16-4CB6-8B91-5E52B850E94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DD-44C0-B935-4030F92FA3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DD-44C0-B935-4030F92FA37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Animations!$D$31:$E$31</c:f>
              <c:strCache>
                <c:ptCount val="2"/>
                <c:pt idx="0">
                  <c:v>Scolaires</c:v>
                </c:pt>
                <c:pt idx="1">
                  <c:v>Non-scolaires</c:v>
                </c:pt>
              </c:strCache>
            </c:strRef>
          </c:cat>
          <c:val>
            <c:numRef>
              <c:f>Animations!$D$53:$E$53</c:f>
              <c:numCache>
                <c:formatCode>General</c:formatCode>
                <c:ptCount val="2"/>
                <c:pt idx="0">
                  <c:v>2037</c:v>
                </c:pt>
                <c:pt idx="1">
                  <c:v>637</c:v>
                </c:pt>
              </c:numCache>
            </c:numRef>
          </c:val>
          <c:extLst>
            <c:ext xmlns:c16="http://schemas.microsoft.com/office/drawing/2014/chart" uri="{C3380CC4-5D6E-409C-BE32-E72D297353CC}">
              <c16:uniqueId val="{00000004-6BDD-44C0-B935-4030F92FA37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90-45AE-9061-6B02B2302E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90-45AE-9061-6B02B2302E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90-45AE-9061-6B02B2302E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90-45AE-9061-6B02B2302E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90-45AE-9061-6B02B2302E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790-45AE-9061-6B02B2302E1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790-45AE-9061-6B02B2302E1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790-45AE-9061-6B02B2302E1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790-45AE-9061-6B02B2302E1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790-45AE-9061-6B02B2302E1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'Publics animations'!$B$2:$K$2</c:f>
              <c:strCache>
                <c:ptCount val="10"/>
                <c:pt idx="0">
                  <c:v>Maternelle</c:v>
                </c:pt>
                <c:pt idx="1">
                  <c:v>Maternel spécialisé</c:v>
                </c:pt>
                <c:pt idx="2">
                  <c:v>Primaire ordinaire</c:v>
                </c:pt>
                <c:pt idx="3">
                  <c:v>Primaire spécialisé</c:v>
                </c:pt>
                <c:pt idx="4">
                  <c:v>Secondaire général</c:v>
                </c:pt>
                <c:pt idx="5">
                  <c:v>Secondaire technique, professionnel et spécialisé</c:v>
                </c:pt>
                <c:pt idx="6">
                  <c:v>CEFA</c:v>
                </c:pt>
                <c:pt idx="7">
                  <c:v>Supérieur</c:v>
                </c:pt>
                <c:pt idx="8">
                  <c:v>Promotion sociale</c:v>
                </c:pt>
                <c:pt idx="9">
                  <c:v>IFAPME</c:v>
                </c:pt>
              </c:strCache>
            </c:strRef>
          </c:cat>
          <c:val>
            <c:numRef>
              <c:f>'Publics animations'!$B$24:$K$24</c:f>
              <c:numCache>
                <c:formatCode>General</c:formatCode>
                <c:ptCount val="10"/>
                <c:pt idx="0">
                  <c:v>14</c:v>
                </c:pt>
                <c:pt idx="1">
                  <c:v>0</c:v>
                </c:pt>
                <c:pt idx="2">
                  <c:v>425</c:v>
                </c:pt>
                <c:pt idx="3">
                  <c:v>41</c:v>
                </c:pt>
                <c:pt idx="4">
                  <c:v>1017</c:v>
                </c:pt>
                <c:pt idx="5">
                  <c:v>274</c:v>
                </c:pt>
                <c:pt idx="6">
                  <c:v>34</c:v>
                </c:pt>
                <c:pt idx="7">
                  <c:v>28</c:v>
                </c:pt>
                <c:pt idx="8">
                  <c:v>3</c:v>
                </c:pt>
                <c:pt idx="9">
                  <c:v>0</c:v>
                </c:pt>
              </c:numCache>
            </c:numRef>
          </c:val>
          <c:extLst>
            <c:ext xmlns:c16="http://schemas.microsoft.com/office/drawing/2014/chart" uri="{C3380CC4-5D6E-409C-BE32-E72D297353CC}">
              <c16:uniqueId val="{00000014-D790-45AE-9061-6B02B2302E1C}"/>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txPr>
          <a:bodyPr rot="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Entry>
      <c:legendEntry>
        <c:idx val="4"/>
        <c:txPr>
          <a:bodyPr rot="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Entry>
      <c:legendEntry>
        <c:idx val="5"/>
        <c:txPr>
          <a:bodyPr rot="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Entry>
      <c:layout>
        <c:manualLayout>
          <c:xMode val="edge"/>
          <c:yMode val="edge"/>
          <c:x val="0.62340485937017376"/>
          <c:y val="6.8289360184872208E-2"/>
          <c:w val="0.3091544234098943"/>
          <c:h val="0.815834593174258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35091185902628E-2"/>
          <c:y val="4.8712746003909534E-2"/>
          <c:w val="0.78858546451362121"/>
          <c:h val="0.9435957677849468"/>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50-447C-B4D7-779AF93109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50-447C-B4D7-779AF93109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50-447C-B4D7-779AF931095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Animations!$H$1:$J$1</c:f>
              <c:strCache>
                <c:ptCount val="3"/>
                <c:pt idx="0">
                  <c:v>Féminin</c:v>
                </c:pt>
                <c:pt idx="1">
                  <c:v>Masculin</c:v>
                </c:pt>
                <c:pt idx="2">
                  <c:v>Autre</c:v>
                </c:pt>
              </c:strCache>
            </c:strRef>
          </c:cat>
          <c:val>
            <c:numRef>
              <c:f>Animations!$H$23:$J$23</c:f>
              <c:numCache>
                <c:formatCode>General</c:formatCode>
                <c:ptCount val="3"/>
                <c:pt idx="0">
                  <c:v>17975</c:v>
                </c:pt>
                <c:pt idx="1">
                  <c:v>16928</c:v>
                </c:pt>
                <c:pt idx="2">
                  <c:v>5</c:v>
                </c:pt>
              </c:numCache>
            </c:numRef>
          </c:val>
          <c:extLst>
            <c:ext xmlns:c16="http://schemas.microsoft.com/office/drawing/2014/chart" uri="{C3380CC4-5D6E-409C-BE32-E72D297353CC}">
              <c16:uniqueId val="{00000006-B950-447C-B4D7-779AF931095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517104607557739"/>
          <c:y val="0.27705451118267688"/>
          <c:w val="0.1994630358705162"/>
          <c:h val="0.281954872293258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dynamique53</c:name>
    <c:fmtId val="-1"/>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r>
              <a:rPr lang="en-US" sz="2200" dirty="0">
                <a:latin typeface="Roboto" panose="02000000000000000000" pitchFamily="2" charset="0"/>
                <a:ea typeface="Roboto" panose="02000000000000000000" pitchFamily="2" charset="0"/>
              </a:rPr>
              <a:t>2022</a:t>
            </a:r>
            <a:endParaRPr lang="fr-FR" sz="2200" dirty="0">
              <a:latin typeface="Roboto" panose="02000000000000000000" pitchFamily="2" charset="0"/>
              <a:ea typeface="Roboto" panose="02000000000000000000" pitchFamily="2" charset="0"/>
            </a:endParaRPr>
          </a:p>
        </c:rich>
      </c:tx>
      <c:layout>
        <c:manualLayout>
          <c:xMode val="edge"/>
          <c:yMode val="edge"/>
          <c:x val="0.40890979173434794"/>
          <c:y val="2.456069553826923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title>
    <c:autoTitleDeleted val="0"/>
    <c:pivotFmts>
      <c:pivotFmt>
        <c:idx val="0"/>
      </c:pivotFmt>
      <c:pivotFmt>
        <c:idx val="1"/>
      </c:pivotFmt>
      <c:pivotFmt>
        <c:idx val="2"/>
      </c:pivotFmt>
      <c:pivotFmt>
        <c:idx val="3"/>
      </c:pivotFmt>
      <c:pivotFmt>
        <c:idx val="4"/>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6.6438046332261006E-3"/>
          <c:y val="0.12540155546740733"/>
          <c:w val="0.99335619536677389"/>
          <c:h val="0.84464278270256987"/>
        </c:manualLayout>
      </c:layout>
      <c:pieChart>
        <c:varyColors val="1"/>
        <c:ser>
          <c:idx val="0"/>
          <c:order val="0"/>
          <c:tx>
            <c:strRef>
              <c:f>'Chiffres consultations'!$B$610</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509-4C2A-9782-42397AC735A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509-4C2A-9782-42397AC735A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509-4C2A-9782-42397AC735A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'Chiffres consultations'!$A$611:$A$613</c:f>
              <c:strCache>
                <c:ptCount val="3"/>
                <c:pt idx="0">
                  <c:v>Présentiel/physique</c:v>
                </c:pt>
                <c:pt idx="1">
                  <c:v>Téléphonique</c:v>
                </c:pt>
                <c:pt idx="2">
                  <c:v>Mail/Internet</c:v>
                </c:pt>
              </c:strCache>
            </c:strRef>
          </c:cat>
          <c:val>
            <c:numRef>
              <c:f>'Chiffres consultations'!$B$611:$B$613</c:f>
              <c:numCache>
                <c:formatCode>General</c:formatCode>
                <c:ptCount val="3"/>
                <c:pt idx="0">
                  <c:v>5127</c:v>
                </c:pt>
                <c:pt idx="1">
                  <c:v>6867</c:v>
                </c:pt>
                <c:pt idx="2">
                  <c:v>758</c:v>
                </c:pt>
              </c:numCache>
            </c:numRef>
          </c:val>
          <c:extLst>
            <c:ext xmlns:c16="http://schemas.microsoft.com/office/drawing/2014/chart" uri="{C3380CC4-5D6E-409C-BE32-E72D297353CC}">
              <c16:uniqueId val="{00000006-9509-4C2A-9782-42397AC735A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BE" sz="1800" b="1" i="0" u="none" strike="noStrike" kern="1200" spc="0" baseline="0" dirty="0" smtClean="0">
                <a:solidFill>
                  <a:prstClr val="black">
                    <a:lumMod val="75000"/>
                    <a:lumOff val="25000"/>
                  </a:prstClr>
                </a:solidFill>
                <a:latin typeface="+mn-lt"/>
                <a:ea typeface="+mn-ea"/>
                <a:cs typeface="+mn-cs"/>
              </a:defRPr>
            </a:pPr>
            <a:r>
              <a:rPr lang="fr-BE" sz="1800" b="1" i="0" u="none" strike="noStrike" kern="1200" baseline="0" dirty="0">
                <a:solidFill>
                  <a:prstClr val="black">
                    <a:lumMod val="75000"/>
                    <a:lumOff val="25000"/>
                  </a:prstClr>
                </a:solidFill>
                <a:latin typeface="+mn-lt"/>
                <a:ea typeface="+mn-ea"/>
                <a:cs typeface="+mn-cs"/>
              </a:rPr>
              <a:t>2023</a:t>
            </a:r>
          </a:p>
        </c:rich>
      </c:tx>
      <c:layout>
        <c:manualLayout>
          <c:xMode val="edge"/>
          <c:yMode val="edge"/>
          <c:x val="0.36574972863193184"/>
          <c:y val="6.1954357913065014E-2"/>
        </c:manualLayout>
      </c:layout>
      <c:overlay val="0"/>
      <c:spPr>
        <a:noFill/>
        <a:ln>
          <a:noFill/>
        </a:ln>
        <a:effectLst/>
      </c:spPr>
      <c:txPr>
        <a:bodyPr rot="0" spcFirstLastPara="1" vertOverflow="ellipsis" vert="horz" wrap="square" anchor="ctr" anchorCtr="1"/>
        <a:lstStyle/>
        <a:p>
          <a:pPr algn="ctr" rtl="0">
            <a:defRPr lang="fr-BE" sz="1800" b="1" i="0" u="none" strike="noStrike" kern="1200" spc="0" baseline="0" dirty="0" smtClean="0">
              <a:solidFill>
                <a:prstClr val="black">
                  <a:lumMod val="75000"/>
                  <a:lumOff val="25000"/>
                </a:prst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7-4A45-A19F-A5809C41D4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77-4A45-A19F-A5809C41D4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7-4A45-A19F-A5809C41D4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77-4A45-A19F-A5809C41D47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C77-4A45-A19F-A5809C41D47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77-4A45-A19F-A5809C41D47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C77-4A45-A19F-A5809C41D47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C77-4A45-A19F-A5809C41D47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Consultations!$B$1:$I$1</c:f>
              <c:strCache>
                <c:ptCount val="8"/>
                <c:pt idx="0">
                  <c:v>Médicale</c:v>
                </c:pt>
                <c:pt idx="1">
                  <c:v>Psychologique</c:v>
                </c:pt>
                <c:pt idx="2">
                  <c:v>Juridique</c:v>
                </c:pt>
                <c:pt idx="3">
                  <c:v>Sociale</c:v>
                </c:pt>
                <c:pt idx="4">
                  <c:v>Conjugale</c:v>
                </c:pt>
                <c:pt idx="5">
                  <c:v>Sexologique</c:v>
                </c:pt>
                <c:pt idx="6">
                  <c:v>Médiation</c:v>
                </c:pt>
                <c:pt idx="7">
                  <c:v>IVG</c:v>
                </c:pt>
              </c:strCache>
            </c:strRef>
          </c:cat>
          <c:val>
            <c:numRef>
              <c:f>Consultations!$B$23:$I$23</c:f>
              <c:numCache>
                <c:formatCode>General</c:formatCode>
                <c:ptCount val="8"/>
                <c:pt idx="0">
                  <c:v>9981</c:v>
                </c:pt>
                <c:pt idx="1">
                  <c:v>13845</c:v>
                </c:pt>
                <c:pt idx="2">
                  <c:v>973</c:v>
                </c:pt>
                <c:pt idx="3">
                  <c:v>1336</c:v>
                </c:pt>
                <c:pt idx="4">
                  <c:v>550</c:v>
                </c:pt>
                <c:pt idx="5">
                  <c:v>229</c:v>
                </c:pt>
                <c:pt idx="6">
                  <c:v>8</c:v>
                </c:pt>
                <c:pt idx="7">
                  <c:v>7332</c:v>
                </c:pt>
              </c:numCache>
            </c:numRef>
          </c:val>
          <c:extLst>
            <c:ext xmlns:c16="http://schemas.microsoft.com/office/drawing/2014/chart" uri="{C3380CC4-5D6E-409C-BE32-E72D297353CC}">
              <c16:uniqueId val="{00000010-3C77-4A45-A19F-A5809C41D47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dynamique31</c:name>
    <c:fmtId val="20"/>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marker>
          <c:spPr>
            <a:solidFill>
              <a:schemeClr val="accent1">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4"/>
      </c:pivotFmt>
      <c:pivotFmt>
        <c:idx val="25"/>
      </c:pivotFmt>
      <c:pivotFmt>
        <c:idx val="26"/>
      </c:pivotFmt>
      <c:pivotFmt>
        <c:idx val="27"/>
      </c:pivotFmt>
      <c:pivotFmt>
        <c:idx val="28"/>
      </c:pivotFmt>
      <c:pivotFmt>
        <c:idx val="29"/>
      </c:pivotFmt>
      <c:pivotFmt>
        <c:idx val="3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pivotFmt>
      <c:pivotFmt>
        <c:idx val="4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2"/>
        <c:spPr>
          <a:solidFill>
            <a:schemeClr val="accent1"/>
          </a:solidFill>
          <a:ln>
            <a:noFill/>
          </a:ln>
          <a:effectLst>
            <a:outerShdw blurRad="254000" sx="102000" sy="102000" algn="ctr" rotWithShape="0">
              <a:prstClr val="black">
                <a:alpha val="20000"/>
              </a:prstClr>
            </a:outerShdw>
          </a:effectLst>
        </c:spPr>
      </c:pivotFmt>
      <c:pivotFmt>
        <c:idx val="53"/>
        <c:spPr>
          <a:solidFill>
            <a:schemeClr val="accent1"/>
          </a:solidFill>
          <a:ln>
            <a:noFill/>
          </a:ln>
          <a:effectLst>
            <a:outerShdw blurRad="254000" sx="102000" sy="102000" algn="ctr" rotWithShape="0">
              <a:prstClr val="black">
                <a:alpha val="20000"/>
              </a:prstClr>
            </a:outerShdw>
          </a:effectLst>
        </c:spPr>
      </c:pivotFmt>
      <c:pivotFmt>
        <c:idx val="54"/>
        <c:spPr>
          <a:solidFill>
            <a:schemeClr val="accent1"/>
          </a:solidFill>
          <a:ln>
            <a:noFill/>
          </a:ln>
          <a:effectLst>
            <a:outerShdw blurRad="254000" sx="102000" sy="102000" algn="ctr" rotWithShape="0">
              <a:prstClr val="black">
                <a:alpha val="20000"/>
              </a:prstClr>
            </a:outerShdw>
          </a:effectLst>
        </c:spPr>
      </c:pivotFmt>
      <c:pivotFmt>
        <c:idx val="55"/>
        <c:spPr>
          <a:solidFill>
            <a:schemeClr val="accent1"/>
          </a:solidFill>
          <a:ln>
            <a:noFill/>
          </a:ln>
          <a:effectLst>
            <a:outerShdw blurRad="254000" sx="102000" sy="102000" algn="ctr" rotWithShape="0">
              <a:prstClr val="black">
                <a:alpha val="20000"/>
              </a:prstClr>
            </a:outerShdw>
          </a:effectLst>
        </c:spPr>
      </c:pivotFmt>
      <c:pivotFmt>
        <c:idx val="56"/>
        <c:spPr>
          <a:solidFill>
            <a:schemeClr val="accent1"/>
          </a:solidFill>
          <a:ln>
            <a:noFill/>
          </a:ln>
          <a:effectLst>
            <a:outerShdw blurRad="254000" sx="102000" sy="102000" algn="ctr" rotWithShape="0">
              <a:prstClr val="black">
                <a:alpha val="20000"/>
              </a:prstClr>
            </a:outerShdw>
          </a:effectLst>
        </c:spPr>
      </c:pivotFmt>
      <c:pivotFmt>
        <c:idx val="57"/>
        <c:spPr>
          <a:solidFill>
            <a:schemeClr val="accent1"/>
          </a:solidFill>
          <a:ln>
            <a:noFill/>
          </a:ln>
          <a:effectLst>
            <a:outerShdw blurRad="254000" sx="102000" sy="102000" algn="ctr" rotWithShape="0">
              <a:prstClr val="black">
                <a:alpha val="20000"/>
              </a:prstClr>
            </a:outerShdw>
          </a:effectLst>
        </c:spPr>
      </c:pivotFmt>
      <c:pivotFmt>
        <c:idx val="5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9"/>
        <c:spPr>
          <a:solidFill>
            <a:schemeClr val="accent1"/>
          </a:solidFill>
          <a:ln>
            <a:noFill/>
          </a:ln>
          <a:effectLst>
            <a:outerShdw blurRad="254000" sx="102000" sy="102000" algn="ctr" rotWithShape="0">
              <a:prstClr val="black">
                <a:alpha val="20000"/>
              </a:prstClr>
            </a:outerShdw>
          </a:effectLst>
        </c:spPr>
      </c:pivotFmt>
      <c:pivotFmt>
        <c:idx val="60"/>
        <c:spPr>
          <a:solidFill>
            <a:schemeClr val="accent1"/>
          </a:solidFill>
          <a:ln>
            <a:noFill/>
          </a:ln>
          <a:effectLst>
            <a:outerShdw blurRad="254000" sx="102000" sy="102000" algn="ctr" rotWithShape="0">
              <a:prstClr val="black">
                <a:alpha val="20000"/>
              </a:prstClr>
            </a:outerShdw>
          </a:effectLst>
        </c:spPr>
      </c:pivotFmt>
      <c:pivotFmt>
        <c:idx val="61"/>
        <c:spPr>
          <a:solidFill>
            <a:schemeClr val="accent1"/>
          </a:solidFill>
          <a:ln>
            <a:noFill/>
          </a:ln>
          <a:effectLst>
            <a:outerShdw blurRad="254000" sx="102000" sy="102000" algn="ctr" rotWithShape="0">
              <a:prstClr val="black">
                <a:alpha val="20000"/>
              </a:prstClr>
            </a:outerShdw>
          </a:effectLst>
        </c:spPr>
      </c:pivotFmt>
      <c:pivotFmt>
        <c:idx val="62"/>
        <c:spPr>
          <a:solidFill>
            <a:schemeClr val="accent1"/>
          </a:solidFill>
          <a:ln>
            <a:noFill/>
          </a:ln>
          <a:effectLst>
            <a:outerShdw blurRad="254000" sx="102000" sy="102000" algn="ctr" rotWithShape="0">
              <a:prstClr val="black">
                <a:alpha val="20000"/>
              </a:prstClr>
            </a:outerShdw>
          </a:effectLst>
        </c:spPr>
      </c:pivotFmt>
      <c:pivotFmt>
        <c:idx val="63"/>
        <c:spPr>
          <a:solidFill>
            <a:schemeClr val="accent1"/>
          </a:solidFill>
          <a:ln>
            <a:noFill/>
          </a:ln>
          <a:effectLst>
            <a:outerShdw blurRad="254000" sx="102000" sy="102000" algn="ctr" rotWithShape="0">
              <a:prstClr val="black">
                <a:alpha val="20000"/>
              </a:prstClr>
            </a:outerShdw>
          </a:effectLst>
        </c:spPr>
      </c:pivotFmt>
      <c:pivotFmt>
        <c:idx val="64"/>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0475370450740899"/>
          <c:y val="6.9410995075766591E-2"/>
          <c:w val="0.58469480438960886"/>
          <c:h val="0.89735637652544198"/>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564069378138756"/>
          <c:y val="0.57548213235767542"/>
          <c:w val="0.20973479446958898"/>
          <c:h val="0.420398220615172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78738237529272"/>
          <c:y val="9.5536263577136876E-2"/>
          <c:w val="0.56706666676728934"/>
          <c:h val="0.8144335483882155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B8-4B90-926A-6EEDB8DE53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B8-4B90-926A-6EEDB8DE53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B8-4B90-926A-6EEDB8DE53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B8-4B90-926A-6EEDB8DE53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B8-4B90-926A-6EEDB8DE533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Genre!$B$1:$F$1</c:f>
              <c:strCache>
                <c:ptCount val="5"/>
                <c:pt idx="0">
                  <c:v>Féminin</c:v>
                </c:pt>
                <c:pt idx="1">
                  <c:v>Masculin</c:v>
                </c:pt>
                <c:pt idx="2">
                  <c:v>Autre</c:v>
                </c:pt>
                <c:pt idx="3">
                  <c:v>Couple</c:v>
                </c:pt>
                <c:pt idx="4">
                  <c:v>Familles</c:v>
                </c:pt>
              </c:strCache>
            </c:strRef>
          </c:cat>
          <c:val>
            <c:numRef>
              <c:f>Genre!$B$23:$F$23</c:f>
              <c:numCache>
                <c:formatCode>General</c:formatCode>
                <c:ptCount val="5"/>
                <c:pt idx="0">
                  <c:v>8711</c:v>
                </c:pt>
                <c:pt idx="1">
                  <c:v>2051</c:v>
                </c:pt>
                <c:pt idx="2">
                  <c:v>162</c:v>
                </c:pt>
                <c:pt idx="3">
                  <c:v>86</c:v>
                </c:pt>
                <c:pt idx="4">
                  <c:v>36</c:v>
                </c:pt>
              </c:numCache>
            </c:numRef>
          </c:val>
          <c:extLst>
            <c:ext xmlns:c16="http://schemas.microsoft.com/office/drawing/2014/chart" uri="{C3380CC4-5D6E-409C-BE32-E72D297353CC}">
              <c16:uniqueId val="{0000000A-9CB8-4B90-926A-6EEDB8DE533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949396377434466"/>
          <c:y val="0.58073966104252117"/>
          <c:w val="0.15996326267863975"/>
          <c:h val="0.368690503493756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[Rapport2Demandes_V1.xlsx]Chiffres consultations!Tableau croisé dynamique6</c:name>
    <c:fmtId val="7"/>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w="19050">
            <a:noFill/>
          </a:ln>
          <a:effectLst>
            <a:outerShdw blurRad="254000" sx="102000" sy="102000" algn="ctr" rotWithShape="0">
              <a:prstClr val="black">
                <a:alpha val="20000"/>
              </a:prstClr>
            </a:outerShdw>
          </a:effectLst>
        </c:spPr>
      </c:pivotFmt>
      <c:pivotFmt>
        <c:idx val="18"/>
        <c:spPr>
          <a:solidFill>
            <a:schemeClr val="accent1"/>
          </a:solidFill>
          <a:ln w="19050">
            <a:noFill/>
          </a:ln>
          <a:effectLst>
            <a:outerShdw blurRad="254000" sx="102000" sy="102000" algn="ctr" rotWithShape="0">
              <a:prstClr val="black">
                <a:alpha val="20000"/>
              </a:prstClr>
            </a:outerShdw>
          </a:effectLst>
        </c:spPr>
      </c:pivotFmt>
      <c:pivotFmt>
        <c:idx val="19"/>
        <c:spPr>
          <a:solidFill>
            <a:schemeClr val="accent1"/>
          </a:solidFill>
          <a:ln w="19050">
            <a:noFill/>
          </a:ln>
          <a:effectLst>
            <a:outerShdw blurRad="254000" sx="102000" sy="102000" algn="ctr" rotWithShape="0">
              <a:prstClr val="black">
                <a:alpha val="20000"/>
              </a:prstClr>
            </a:outerShdw>
          </a:effectLst>
        </c:spPr>
      </c:pivotFmt>
      <c:pivotFmt>
        <c:idx val="20"/>
        <c:spPr>
          <a:solidFill>
            <a:schemeClr val="accent1"/>
          </a:solidFill>
          <a:ln w="19050">
            <a:noFill/>
          </a:ln>
          <a:effectLst>
            <a:outerShdw blurRad="254000" sx="102000" sy="102000" algn="ctr" rotWithShape="0">
              <a:prstClr val="black">
                <a:alpha val="20000"/>
              </a:prstClr>
            </a:outerShdw>
          </a:effectLst>
        </c:spPr>
      </c:pivotFmt>
      <c:pivotFmt>
        <c:idx val="21"/>
        <c:spPr>
          <a:solidFill>
            <a:schemeClr val="accent1"/>
          </a:solidFill>
          <a:ln w="19050">
            <a:noFill/>
          </a:ln>
          <a:effectLst>
            <a:outerShdw blurRad="254000" sx="102000" sy="102000" algn="ctr" rotWithShape="0">
              <a:prstClr val="black">
                <a:alpha val="20000"/>
              </a:prstClr>
            </a:outerShdw>
          </a:effectLst>
        </c:spPr>
      </c:pivotFmt>
      <c:pivotFmt>
        <c:idx val="22"/>
        <c:spPr>
          <a:solidFill>
            <a:schemeClr val="accent1"/>
          </a:solidFill>
          <a:ln w="19050">
            <a:noFill/>
          </a:ln>
          <a:effectLst>
            <a:outerShdw blurRad="254000" sx="102000" sy="102000" algn="ctr" rotWithShape="0">
              <a:prstClr val="black">
                <a:alpha val="20000"/>
              </a:prstClr>
            </a:outerShdw>
          </a:effectLst>
        </c:spPr>
      </c:pivotFmt>
      <c:pivotFmt>
        <c:idx val="23"/>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4"/>
        <c:spPr>
          <a:solidFill>
            <a:schemeClr val="accent1"/>
          </a:solidFill>
          <a:ln w="19050">
            <a:noFill/>
          </a:ln>
          <a:effectLst>
            <a:outerShdw blurRad="254000" sx="102000" sy="102000" algn="ctr" rotWithShape="0">
              <a:prstClr val="black">
                <a:alpha val="20000"/>
              </a:prstClr>
            </a:outerShdw>
          </a:effectLst>
        </c:spPr>
      </c:pivotFmt>
      <c:pivotFmt>
        <c:idx val="25"/>
        <c:spPr>
          <a:solidFill>
            <a:schemeClr val="accent1"/>
          </a:solidFill>
          <a:ln w="19050">
            <a:noFill/>
          </a:ln>
          <a:effectLst>
            <a:outerShdw blurRad="254000" sx="102000" sy="102000" algn="ctr" rotWithShape="0">
              <a:prstClr val="black">
                <a:alpha val="20000"/>
              </a:prstClr>
            </a:outerShdw>
          </a:effectLst>
        </c:spPr>
      </c:pivotFmt>
      <c:pivotFmt>
        <c:idx val="26"/>
        <c:spPr>
          <a:solidFill>
            <a:schemeClr val="accent1"/>
          </a:solidFill>
          <a:ln w="19050">
            <a:noFill/>
          </a:ln>
          <a:effectLst>
            <a:outerShdw blurRad="254000" sx="102000" sy="102000" algn="ctr" rotWithShape="0">
              <a:prstClr val="black">
                <a:alpha val="20000"/>
              </a:prstClr>
            </a:outerShdw>
          </a:effectLst>
        </c:spPr>
      </c:pivotFmt>
      <c:pivotFmt>
        <c:idx val="27"/>
        <c:spPr>
          <a:solidFill>
            <a:schemeClr val="accent1"/>
          </a:solidFill>
          <a:ln w="19050">
            <a:noFill/>
          </a:ln>
          <a:effectLst>
            <a:outerShdw blurRad="254000" sx="102000" sy="102000" algn="ctr" rotWithShape="0">
              <a:prstClr val="black">
                <a:alpha val="20000"/>
              </a:prstClr>
            </a:outerShdw>
          </a:effectLst>
        </c:spPr>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pivotFmt>
      <c:pivotFmt>
        <c:idx val="30"/>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w="19050">
            <a:noFill/>
          </a:ln>
          <a:effectLst>
            <a:outerShdw blurRad="254000" sx="102000" sy="102000" algn="ctr" rotWithShape="0">
              <a:prstClr val="black">
                <a:alpha val="20000"/>
              </a:prstClr>
            </a:outerShdw>
          </a:effectLst>
        </c:spPr>
      </c:pivotFmt>
      <c:pivotFmt>
        <c:idx val="32"/>
        <c:spPr>
          <a:solidFill>
            <a:schemeClr val="accent1"/>
          </a:solidFill>
          <a:ln w="19050">
            <a:noFill/>
          </a:ln>
          <a:effectLst>
            <a:outerShdw blurRad="254000" sx="102000" sy="102000" algn="ctr" rotWithShape="0">
              <a:prstClr val="black">
                <a:alpha val="20000"/>
              </a:prstClr>
            </a:outerShdw>
          </a:effectLst>
        </c:spPr>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pivotFmt>
      <c:pivotFmt>
        <c:idx val="35"/>
        <c:spPr>
          <a:solidFill>
            <a:schemeClr val="accent1"/>
          </a:solidFill>
          <a:ln w="19050">
            <a:noFill/>
          </a:ln>
          <a:effectLst>
            <a:outerShdw blurRad="254000" sx="102000" sy="102000" algn="ctr" rotWithShape="0">
              <a:prstClr val="black">
                <a:alpha val="20000"/>
              </a:prstClr>
            </a:outerShdw>
          </a:effectLst>
        </c:spPr>
      </c:pivotFmt>
      <c:pivotFmt>
        <c:idx val="36"/>
        <c:spPr>
          <a:solidFill>
            <a:schemeClr val="accent1"/>
          </a:solidFill>
          <a:ln w="19050">
            <a:noFill/>
          </a:ln>
          <a:effectLst>
            <a:outerShdw blurRad="254000" sx="102000" sy="102000" algn="ctr" rotWithShape="0">
              <a:prstClr val="black">
                <a:alpha val="20000"/>
              </a:prstClr>
            </a:outerShdw>
          </a:effectLst>
        </c:spPr>
      </c:pivotFmt>
      <c:pivotFmt>
        <c:idx val="37"/>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pivotFmt>
      <c:pivotFmt>
        <c:idx val="43"/>
        <c:spPr>
          <a:solidFill>
            <a:schemeClr val="accent1"/>
          </a:solidFill>
          <a:ln w="19050">
            <a:noFill/>
          </a:ln>
          <a:effectLst>
            <a:outerShdw blurRad="254000" sx="102000" sy="102000" algn="ctr" rotWithShape="0">
              <a:prstClr val="black">
                <a:alpha val="20000"/>
              </a:prstClr>
            </a:outerShdw>
          </a:effectLst>
        </c:spPr>
      </c:pivotFmt>
      <c:pivotFmt>
        <c:idx val="44"/>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w="19050">
            <a:noFill/>
          </a:ln>
          <a:effectLst>
            <a:outerShdw blurRad="254000" sx="102000" sy="102000" algn="ctr" rotWithShape="0">
              <a:prstClr val="black">
                <a:alpha val="20000"/>
              </a:prstClr>
            </a:outerShdw>
          </a:effectLst>
        </c:spPr>
      </c:pivotFmt>
      <c:pivotFmt>
        <c:idx val="46"/>
        <c:spPr>
          <a:solidFill>
            <a:schemeClr val="accent1"/>
          </a:solidFill>
          <a:ln w="19050">
            <a:noFill/>
          </a:ln>
          <a:effectLst>
            <a:outerShdw blurRad="254000" sx="102000" sy="102000" algn="ctr" rotWithShape="0">
              <a:prstClr val="black">
                <a:alpha val="20000"/>
              </a:prstClr>
            </a:outerShdw>
          </a:effectLst>
        </c:spPr>
      </c:pivotFmt>
      <c:pivotFmt>
        <c:idx val="47"/>
        <c:spPr>
          <a:solidFill>
            <a:schemeClr val="accent1"/>
          </a:solidFill>
          <a:ln w="19050">
            <a:noFill/>
          </a:ln>
          <a:effectLst>
            <a:outerShdw blurRad="254000" sx="102000" sy="102000" algn="ctr" rotWithShape="0">
              <a:prstClr val="black">
                <a:alpha val="20000"/>
              </a:prstClr>
            </a:outerShdw>
          </a:effectLst>
        </c:spPr>
      </c:pivotFmt>
      <c:pivotFmt>
        <c:idx val="48"/>
        <c:spPr>
          <a:solidFill>
            <a:schemeClr val="accent1"/>
          </a:solidFill>
          <a:ln w="19050">
            <a:noFill/>
          </a:ln>
          <a:effectLst>
            <a:outerShdw blurRad="254000" sx="102000" sy="102000" algn="ctr" rotWithShape="0">
              <a:prstClr val="black">
                <a:alpha val="20000"/>
              </a:prstClr>
            </a:outerShdw>
          </a:effectLst>
        </c:spPr>
      </c:pivotFmt>
      <c:pivotFmt>
        <c:idx val="49"/>
        <c:spPr>
          <a:solidFill>
            <a:schemeClr val="accent1"/>
          </a:solidFill>
          <a:ln w="19050">
            <a:noFill/>
          </a:ln>
          <a:effectLst>
            <a:outerShdw blurRad="254000" sx="102000" sy="102000" algn="ctr" rotWithShape="0">
              <a:prstClr val="black">
                <a:alpha val="20000"/>
              </a:prstClr>
            </a:outerShdw>
          </a:effectLst>
        </c:spPr>
      </c:pivotFmt>
      <c:pivotFmt>
        <c:idx val="50"/>
        <c:spPr>
          <a:solidFill>
            <a:schemeClr val="accent1"/>
          </a:solidFill>
          <a:ln w="19050">
            <a:noFill/>
          </a:ln>
          <a:effectLst>
            <a:outerShdw blurRad="254000" sx="102000" sy="102000" algn="ctr" rotWithShape="0">
              <a:prstClr val="black">
                <a:alpha val="20000"/>
              </a:prstClr>
            </a:outerShdw>
          </a:effectLst>
        </c:spPr>
      </c:pivotFmt>
      <c:pivotFmt>
        <c:idx val="51"/>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2"/>
        <c:spPr>
          <a:solidFill>
            <a:schemeClr val="accent1"/>
          </a:solidFill>
          <a:ln w="19050">
            <a:noFill/>
          </a:ln>
          <a:effectLst>
            <a:outerShdw blurRad="254000" sx="102000" sy="102000" algn="ctr" rotWithShape="0">
              <a:prstClr val="black">
                <a:alpha val="20000"/>
              </a:prstClr>
            </a:outerShdw>
          </a:effectLst>
        </c:spPr>
      </c:pivotFmt>
      <c:pivotFmt>
        <c:idx val="53"/>
        <c:spPr>
          <a:solidFill>
            <a:schemeClr val="accent1"/>
          </a:solidFill>
          <a:ln w="19050">
            <a:noFill/>
          </a:ln>
          <a:effectLst>
            <a:outerShdw blurRad="254000" sx="102000" sy="102000" algn="ctr" rotWithShape="0">
              <a:prstClr val="black">
                <a:alpha val="20000"/>
              </a:prstClr>
            </a:outerShdw>
          </a:effectLst>
        </c:spPr>
      </c:pivotFmt>
      <c:pivotFmt>
        <c:idx val="54"/>
        <c:spPr>
          <a:solidFill>
            <a:schemeClr val="accent1"/>
          </a:solidFill>
          <a:ln w="19050">
            <a:noFill/>
          </a:ln>
          <a:effectLst>
            <a:outerShdw blurRad="254000" sx="102000" sy="102000" algn="ctr" rotWithShape="0">
              <a:prstClr val="black">
                <a:alpha val="20000"/>
              </a:prstClr>
            </a:outerShdw>
          </a:effectLst>
        </c:spPr>
      </c:pivotFmt>
      <c:pivotFmt>
        <c:idx val="55"/>
        <c:spPr>
          <a:solidFill>
            <a:schemeClr val="accent1"/>
          </a:solidFill>
          <a:ln w="19050">
            <a:noFill/>
          </a:ln>
          <a:effectLst>
            <a:outerShdw blurRad="254000" sx="102000" sy="102000" algn="ctr" rotWithShape="0">
              <a:prstClr val="black">
                <a:alpha val="20000"/>
              </a:prstClr>
            </a:outerShdw>
          </a:effectLst>
        </c:spPr>
      </c:pivotFmt>
      <c:pivotFmt>
        <c:idx val="56"/>
        <c:spPr>
          <a:solidFill>
            <a:schemeClr val="accent1"/>
          </a:solidFill>
          <a:ln w="19050">
            <a:noFill/>
          </a:ln>
          <a:effectLst>
            <a:outerShdw blurRad="254000" sx="102000" sy="102000" algn="ctr" rotWithShape="0">
              <a:prstClr val="black">
                <a:alpha val="20000"/>
              </a:prstClr>
            </a:outerShdw>
          </a:effectLst>
        </c:spPr>
      </c:pivotFmt>
      <c:pivotFmt>
        <c:idx val="57"/>
        <c:spPr>
          <a:solidFill>
            <a:schemeClr val="accent1"/>
          </a:solidFill>
          <a:ln w="19050">
            <a:noFill/>
          </a:ln>
          <a:effectLst>
            <a:outerShdw blurRad="254000" sx="102000" sy="102000" algn="ctr" rotWithShape="0">
              <a:prstClr val="black">
                <a:alpha val="20000"/>
              </a:prstClr>
            </a:outerShdw>
          </a:effectLst>
        </c:spPr>
      </c:pivotFmt>
    </c:pivotFmts>
    <c:plotArea>
      <c:layout/>
      <c:pieChart>
        <c:varyColors val="1"/>
        <c:ser>
          <c:idx val="0"/>
          <c:order val="0"/>
          <c:tx>
            <c:strRef>
              <c:f>'Chiffres consultations'!$B$5</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59-4EEF-A528-34E071E7E5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59-4EEF-A528-34E071E7E5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59-4EEF-A528-34E071E7E5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59-4EEF-A528-34E071E7E57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59-4EEF-A528-34E071E7E57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59-4EEF-A528-34E071E7E5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consultations'!$A$6:$A$12</c:f>
              <c:strCache>
                <c:ptCount val="6"/>
                <c:pt idx="0">
                  <c:v>18 ans et moins</c:v>
                </c:pt>
                <c:pt idx="1">
                  <c:v>19-29 ans</c:v>
                </c:pt>
                <c:pt idx="2">
                  <c:v>30-39 ans</c:v>
                </c:pt>
                <c:pt idx="3">
                  <c:v>40-49 ans</c:v>
                </c:pt>
                <c:pt idx="4">
                  <c:v>50-59 ans</c:v>
                </c:pt>
                <c:pt idx="5">
                  <c:v>60 ans et plus</c:v>
                </c:pt>
              </c:strCache>
            </c:strRef>
          </c:cat>
          <c:val>
            <c:numRef>
              <c:f>'Chiffres consultations'!$B$6:$B$12</c:f>
              <c:numCache>
                <c:formatCode>General</c:formatCode>
                <c:ptCount val="6"/>
                <c:pt idx="0">
                  <c:v>6980</c:v>
                </c:pt>
                <c:pt idx="1">
                  <c:v>19359</c:v>
                </c:pt>
                <c:pt idx="2">
                  <c:v>14626</c:v>
                </c:pt>
                <c:pt idx="3">
                  <c:v>6738</c:v>
                </c:pt>
                <c:pt idx="4">
                  <c:v>3575</c:v>
                </c:pt>
                <c:pt idx="5">
                  <c:v>1971</c:v>
                </c:pt>
              </c:numCache>
            </c:numRef>
          </c:val>
          <c:extLst>
            <c:ext xmlns:c16="http://schemas.microsoft.com/office/drawing/2014/chart" uri="{C3380CC4-5D6E-409C-BE32-E72D297353CC}">
              <c16:uniqueId val="{0000000C-4F59-4EEF-A528-34E071E7E572}"/>
            </c:ext>
          </c:extLst>
        </c:ser>
        <c:ser>
          <c:idx val="1"/>
          <c:order val="1"/>
          <c:tx>
            <c:strRef>
              <c:f>'Chiffres consultations'!$C$5</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4F59-4EEF-A528-34E071E7E5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4F59-4EEF-A528-34E071E7E5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4F59-4EEF-A528-34E071E7E5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4F59-4EEF-A528-34E071E7E57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4F59-4EEF-A528-34E071E7E57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4F59-4EEF-A528-34E071E7E5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consultations'!$A$6:$A$12</c:f>
              <c:strCache>
                <c:ptCount val="6"/>
                <c:pt idx="0">
                  <c:v>18 ans et moins</c:v>
                </c:pt>
                <c:pt idx="1">
                  <c:v>19-29 ans</c:v>
                </c:pt>
                <c:pt idx="2">
                  <c:v>30-39 ans</c:v>
                </c:pt>
                <c:pt idx="3">
                  <c:v>40-49 ans</c:v>
                </c:pt>
                <c:pt idx="4">
                  <c:v>50-59 ans</c:v>
                </c:pt>
                <c:pt idx="5">
                  <c:v>60 ans et plus</c:v>
                </c:pt>
              </c:strCache>
            </c:strRef>
          </c:cat>
          <c:val>
            <c:numRef>
              <c:f>'Chiffres consultations'!$C$6:$C$12</c:f>
              <c:numCache>
                <c:formatCode>0.00%</c:formatCode>
                <c:ptCount val="6"/>
                <c:pt idx="0">
                  <c:v>0.13108227384551824</c:v>
                </c:pt>
                <c:pt idx="1">
                  <c:v>0.36355612311968299</c:v>
                </c:pt>
                <c:pt idx="2">
                  <c:v>0.2746718248230014</c:v>
                </c:pt>
                <c:pt idx="3">
                  <c:v>0.12653758756032976</c:v>
                </c:pt>
                <c:pt idx="4">
                  <c:v>6.713741103119307E-2</c:v>
                </c:pt>
                <c:pt idx="5">
                  <c:v>3.7014779620274559E-2</c:v>
                </c:pt>
              </c:numCache>
            </c:numRef>
          </c:val>
          <c:extLst>
            <c:ext xmlns:c16="http://schemas.microsoft.com/office/drawing/2014/chart" uri="{C3380CC4-5D6E-409C-BE32-E72D297353CC}">
              <c16:uniqueId val="{00000019-4F59-4EEF-A528-34E071E7E57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945642199830462"/>
          <c:y val="0.561908205233976"/>
          <c:w val="0.26722504304054112"/>
          <c:h val="0.418556470887980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dynamique14</c:name>
    <c:fmtId val="27"/>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
        <c:idx val="52"/>
        <c:spPr>
          <a:solidFill>
            <a:schemeClr val="accent1"/>
          </a:solidFill>
          <a:ln>
            <a:noFill/>
          </a:ln>
          <a:effectLst>
            <a:outerShdw blurRad="254000" sx="102000" sy="102000" algn="ctr" rotWithShape="0">
              <a:prstClr val="black">
                <a:alpha val="20000"/>
              </a:prstClr>
            </a:outerShdw>
          </a:effectLst>
        </c:spPr>
      </c:pivotFmt>
      <c:pivotFmt>
        <c:idx val="53"/>
        <c:spPr>
          <a:solidFill>
            <a:schemeClr val="accent1"/>
          </a:solidFill>
          <a:ln>
            <a:noFill/>
          </a:ln>
          <a:effectLst>
            <a:outerShdw blurRad="254000" sx="102000" sy="102000" algn="ctr" rotWithShape="0">
              <a:prstClr val="black">
                <a:alpha val="20000"/>
              </a:prstClr>
            </a:outerShdw>
          </a:effectLst>
        </c:spPr>
      </c:pivotFmt>
      <c:pivotFmt>
        <c:idx val="54"/>
        <c:spPr>
          <a:solidFill>
            <a:schemeClr val="accent1"/>
          </a:solidFill>
          <a:ln>
            <a:noFill/>
          </a:ln>
          <a:effectLst>
            <a:outerShdw blurRad="254000" sx="102000" sy="102000" algn="ctr" rotWithShape="0">
              <a:prstClr val="black">
                <a:alpha val="20000"/>
              </a:prstClr>
            </a:outerShdw>
          </a:effectLst>
        </c:spPr>
      </c:pivotFmt>
      <c:pivotFmt>
        <c:idx val="5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6"/>
        <c:spPr>
          <a:solidFill>
            <a:schemeClr val="accent1"/>
          </a:solidFill>
          <a:ln>
            <a:noFill/>
          </a:ln>
          <a:effectLst>
            <a:outerShdw blurRad="254000" sx="102000" sy="102000" algn="ctr" rotWithShape="0">
              <a:prstClr val="black">
                <a:alpha val="20000"/>
              </a:prstClr>
            </a:outerShdw>
          </a:effectLst>
        </c:spPr>
      </c:pivotFmt>
      <c:pivotFmt>
        <c:idx val="57"/>
        <c:spPr>
          <a:solidFill>
            <a:schemeClr val="accent1"/>
          </a:solidFill>
          <a:ln>
            <a:noFill/>
          </a:ln>
          <a:effectLst>
            <a:outerShdw blurRad="254000" sx="102000" sy="102000" algn="ctr" rotWithShape="0">
              <a:prstClr val="black">
                <a:alpha val="20000"/>
              </a:prstClr>
            </a:outerShdw>
          </a:effectLst>
        </c:spPr>
      </c:pivotFmt>
      <c:pivotFmt>
        <c:idx val="58"/>
        <c:spPr>
          <a:solidFill>
            <a:schemeClr val="accent1"/>
          </a:solidFill>
          <a:ln>
            <a:noFill/>
          </a:ln>
          <a:effectLst>
            <a:outerShdw blurRad="254000" sx="102000" sy="102000" algn="ctr" rotWithShape="0">
              <a:prstClr val="black">
                <a:alpha val="20000"/>
              </a:prstClr>
            </a:outerShdw>
          </a:effectLst>
        </c:spPr>
      </c:pivotFmt>
      <c:pivotFmt>
        <c:idx val="59"/>
        <c:spPr>
          <a:solidFill>
            <a:schemeClr val="accent1"/>
          </a:solidFill>
          <a:ln>
            <a:noFill/>
          </a:ln>
          <a:effectLst>
            <a:outerShdw blurRad="254000" sx="102000" sy="102000" algn="ctr" rotWithShape="0">
              <a:prstClr val="black">
                <a:alpha val="20000"/>
              </a:prstClr>
            </a:outerShdw>
          </a:effectLst>
        </c:spPr>
      </c:pivotFmt>
      <c:pivotFmt>
        <c:idx val="60"/>
        <c:spPr>
          <a:solidFill>
            <a:schemeClr val="accent1"/>
          </a:solidFill>
          <a:ln>
            <a:noFill/>
          </a:ln>
          <a:effectLst>
            <a:outerShdw blurRad="254000" sx="102000" sy="102000" algn="ctr" rotWithShape="0">
              <a:prstClr val="black">
                <a:alpha val="20000"/>
              </a:prstClr>
            </a:outerShdw>
          </a:effectLst>
        </c:spPr>
      </c:pivotFmt>
      <c:pivotFmt>
        <c:idx val="61"/>
        <c:spPr>
          <a:solidFill>
            <a:schemeClr val="accent1"/>
          </a:solidFill>
          <a:ln>
            <a:noFill/>
          </a:ln>
          <a:effectLst>
            <a:outerShdw blurRad="254000" sx="102000" sy="102000" algn="ctr" rotWithShape="0">
              <a:prstClr val="black">
                <a:alpha val="20000"/>
              </a:prstClr>
            </a:outerShdw>
          </a:effectLst>
        </c:spPr>
      </c:pivotFmt>
      <c:pivotFmt>
        <c:idx val="62"/>
        <c:spPr>
          <a:solidFill>
            <a:schemeClr val="accent1"/>
          </a:solidFill>
          <a:ln>
            <a:noFill/>
          </a:ln>
          <a:effectLst>
            <a:outerShdw blurRad="254000" sx="102000" sy="102000" algn="ctr" rotWithShape="0">
              <a:prstClr val="black">
                <a:alpha val="20000"/>
              </a:prstClr>
            </a:outerShdw>
          </a:effectLst>
        </c:spPr>
      </c:pivotFmt>
      <c:pivotFmt>
        <c:idx val="63"/>
        <c:spPr>
          <a:solidFill>
            <a:schemeClr val="accent1"/>
          </a:solidFill>
          <a:ln>
            <a:noFill/>
          </a:ln>
          <a:effectLst>
            <a:outerShdw blurRad="254000" sx="102000" sy="102000" algn="ctr" rotWithShape="0">
              <a:prstClr val="black">
                <a:alpha val="20000"/>
              </a:prstClr>
            </a:outerShdw>
          </a:effectLst>
        </c:spPr>
      </c:pivotFmt>
      <c:pivotFmt>
        <c:idx val="6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5"/>
        <c:spPr>
          <a:solidFill>
            <a:schemeClr val="accent1"/>
          </a:solidFill>
          <a:ln>
            <a:noFill/>
          </a:ln>
          <a:effectLst>
            <a:outerShdw blurRad="254000" sx="102000" sy="102000" algn="ctr" rotWithShape="0">
              <a:prstClr val="black">
                <a:alpha val="20000"/>
              </a:prstClr>
            </a:outerShdw>
          </a:effectLst>
        </c:spPr>
      </c:pivotFmt>
      <c:pivotFmt>
        <c:idx val="66"/>
        <c:spPr>
          <a:solidFill>
            <a:schemeClr val="accent1"/>
          </a:solidFill>
          <a:ln>
            <a:noFill/>
          </a:ln>
          <a:effectLst>
            <a:outerShdw blurRad="254000" sx="102000" sy="102000" algn="ctr" rotWithShape="0">
              <a:prstClr val="black">
                <a:alpha val="20000"/>
              </a:prstClr>
            </a:outerShdw>
          </a:effectLst>
        </c:spPr>
      </c:pivotFmt>
      <c:pivotFmt>
        <c:idx val="67"/>
        <c:spPr>
          <a:solidFill>
            <a:schemeClr val="accent1"/>
          </a:solidFill>
          <a:ln>
            <a:noFill/>
          </a:ln>
          <a:effectLst>
            <a:outerShdw blurRad="254000" sx="102000" sy="102000" algn="ctr" rotWithShape="0">
              <a:prstClr val="black">
                <a:alpha val="20000"/>
              </a:prstClr>
            </a:outerShdw>
          </a:effectLst>
        </c:spPr>
      </c:pivotFmt>
      <c:pivotFmt>
        <c:idx val="68"/>
        <c:spPr>
          <a:solidFill>
            <a:schemeClr val="accent1"/>
          </a:solidFill>
          <a:ln>
            <a:noFill/>
          </a:ln>
          <a:effectLst>
            <a:outerShdw blurRad="254000" sx="102000" sy="102000" algn="ctr" rotWithShape="0">
              <a:prstClr val="black">
                <a:alpha val="20000"/>
              </a:prstClr>
            </a:outerShdw>
          </a:effectLst>
        </c:spPr>
      </c:pivotFmt>
      <c:pivotFmt>
        <c:idx val="69"/>
        <c:spPr>
          <a:solidFill>
            <a:schemeClr val="accent1"/>
          </a:solidFill>
          <a:ln>
            <a:noFill/>
          </a:ln>
          <a:effectLst>
            <a:outerShdw blurRad="254000" sx="102000" sy="102000" algn="ctr" rotWithShape="0">
              <a:prstClr val="black">
                <a:alpha val="20000"/>
              </a:prstClr>
            </a:outerShdw>
          </a:effectLst>
        </c:spPr>
      </c:pivotFmt>
      <c:pivotFmt>
        <c:idx val="70"/>
        <c:spPr>
          <a:solidFill>
            <a:schemeClr val="accent1"/>
          </a:solidFill>
          <a:ln>
            <a:noFill/>
          </a:ln>
          <a:effectLst>
            <a:outerShdw blurRad="254000" sx="102000" sy="102000" algn="ctr" rotWithShape="0">
              <a:prstClr val="black">
                <a:alpha val="20000"/>
              </a:prstClr>
            </a:outerShdw>
          </a:effectLst>
        </c:spPr>
      </c:pivotFmt>
      <c:pivotFmt>
        <c:idx val="71"/>
        <c:spPr>
          <a:solidFill>
            <a:schemeClr val="accent1"/>
          </a:solidFill>
          <a:ln>
            <a:noFill/>
          </a:ln>
          <a:effectLst>
            <a:outerShdw blurRad="254000" sx="102000" sy="102000" algn="ctr" rotWithShape="0">
              <a:prstClr val="black">
                <a:alpha val="20000"/>
              </a:prstClr>
            </a:outerShdw>
          </a:effectLst>
        </c:spPr>
      </c:pivotFmt>
      <c:pivotFmt>
        <c:idx val="72"/>
        <c:spPr>
          <a:solidFill>
            <a:schemeClr val="accent1"/>
          </a:solidFill>
          <a:ln>
            <a:noFill/>
          </a:ln>
          <a:effectLst>
            <a:outerShdw blurRad="254000" sx="102000" sy="102000" algn="ctr" rotWithShape="0">
              <a:prstClr val="black">
                <a:alpha val="20000"/>
              </a:prstClr>
            </a:outerShdw>
          </a:effectLst>
        </c:spPr>
      </c:pivotFmt>
      <c:pivotFmt>
        <c:idx val="7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4"/>
        <c:spPr>
          <a:solidFill>
            <a:schemeClr val="accent1"/>
          </a:solidFill>
          <a:ln>
            <a:noFill/>
          </a:ln>
          <a:effectLst>
            <a:outerShdw blurRad="254000" sx="102000" sy="102000" algn="ctr" rotWithShape="0">
              <a:prstClr val="black">
                <a:alpha val="20000"/>
              </a:prstClr>
            </a:outerShdw>
          </a:effectLst>
        </c:spPr>
      </c:pivotFmt>
      <c:pivotFmt>
        <c:idx val="75"/>
        <c:spPr>
          <a:solidFill>
            <a:schemeClr val="accent1"/>
          </a:solidFill>
          <a:ln>
            <a:noFill/>
          </a:ln>
          <a:effectLst>
            <a:outerShdw blurRad="254000" sx="102000" sy="102000" algn="ctr" rotWithShape="0">
              <a:prstClr val="black">
                <a:alpha val="20000"/>
              </a:prstClr>
            </a:outerShdw>
          </a:effectLst>
        </c:spPr>
      </c:pivotFmt>
      <c:pivotFmt>
        <c:idx val="76"/>
        <c:spPr>
          <a:solidFill>
            <a:schemeClr val="accent1"/>
          </a:solidFill>
          <a:ln>
            <a:noFill/>
          </a:ln>
          <a:effectLst>
            <a:outerShdw blurRad="254000" sx="102000" sy="102000" algn="ctr" rotWithShape="0">
              <a:prstClr val="black">
                <a:alpha val="20000"/>
              </a:prstClr>
            </a:outerShdw>
          </a:effectLst>
        </c:spPr>
      </c:pivotFmt>
      <c:pivotFmt>
        <c:idx val="77"/>
        <c:spPr>
          <a:solidFill>
            <a:schemeClr val="accent1"/>
          </a:solidFill>
          <a:ln>
            <a:noFill/>
          </a:ln>
          <a:effectLst>
            <a:outerShdw blurRad="254000" sx="102000" sy="102000" algn="ctr" rotWithShape="0">
              <a:prstClr val="black">
                <a:alpha val="20000"/>
              </a:prstClr>
            </a:outerShdw>
          </a:effectLst>
        </c:spPr>
      </c:pivotFmt>
      <c:pivotFmt>
        <c:idx val="78"/>
        <c:spPr>
          <a:solidFill>
            <a:schemeClr val="accent1"/>
          </a:solidFill>
          <a:ln>
            <a:noFill/>
          </a:ln>
          <a:effectLst>
            <a:outerShdw blurRad="254000" sx="102000" sy="102000" algn="ctr" rotWithShape="0">
              <a:prstClr val="black">
                <a:alpha val="20000"/>
              </a:prstClr>
            </a:outerShdw>
          </a:effectLst>
        </c:spPr>
      </c:pivotFmt>
      <c:pivotFmt>
        <c:idx val="79"/>
        <c:spPr>
          <a:solidFill>
            <a:schemeClr val="accent1"/>
          </a:solidFill>
          <a:ln>
            <a:noFill/>
          </a:ln>
          <a:effectLst>
            <a:outerShdw blurRad="254000" sx="102000" sy="102000" algn="ctr" rotWithShape="0">
              <a:prstClr val="black">
                <a:alpha val="20000"/>
              </a:prstClr>
            </a:outerShdw>
          </a:effectLst>
        </c:spPr>
      </c:pivotFmt>
      <c:pivotFmt>
        <c:idx val="80"/>
        <c:spPr>
          <a:solidFill>
            <a:schemeClr val="accent1"/>
          </a:solidFill>
          <a:ln>
            <a:noFill/>
          </a:ln>
          <a:effectLst>
            <a:outerShdw blurRad="254000" sx="102000" sy="102000" algn="ctr" rotWithShape="0">
              <a:prstClr val="black">
                <a:alpha val="20000"/>
              </a:prstClr>
            </a:outerShdw>
          </a:effectLst>
        </c:spPr>
      </c:pivotFmt>
      <c:pivotFmt>
        <c:idx val="8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46409656605424321"/>
          <c:y val="0.91417350210735226"/>
          <c:w val="4.848600174978128E-2"/>
          <c:h val="8.5826497892647763E-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21473851706036745"/>
          <c:y val="5.2557976384332884E-4"/>
          <c:w val="0.78387259405074361"/>
          <c:h val="0.109492686794726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[Rapport2Demandes_V1.xlsx]Chiffres consultations!Tableau croisé dynamique8</c:name>
    <c:fmtId val="14"/>
  </c:pivotSource>
  <c:chart>
    <c:title>
      <c:tx>
        <c:rich>
          <a:bodyPr rot="0" spcFirstLastPara="1" vertOverflow="ellipsis" vert="horz" wrap="square" anchor="ctr" anchorCtr="1"/>
          <a:lstStyle/>
          <a:p>
            <a:pPr>
              <a:defRPr sz="2000" b="0" i="0" u="none" strike="noStrike" kern="1200" spc="0" baseline="0">
                <a:solidFill>
                  <a:schemeClr val="tx1"/>
                </a:solidFill>
                <a:latin typeface="Roboto" panose="02000000000000000000" pitchFamily="2" charset="0"/>
                <a:ea typeface="Roboto" panose="02000000000000000000" pitchFamily="2" charset="0"/>
                <a:cs typeface="+mn-cs"/>
              </a:defRPr>
            </a:pPr>
            <a:r>
              <a:rPr lang="en-US" sz="2000" dirty="0">
                <a:solidFill>
                  <a:schemeClr val="tx1"/>
                </a:solidFill>
                <a:latin typeface="Roboto" panose="02000000000000000000" pitchFamily="2" charset="0"/>
                <a:ea typeface="Roboto" panose="02000000000000000000" pitchFamily="2" charset="0"/>
              </a:rPr>
              <a:t>Par</a:t>
            </a:r>
            <a:r>
              <a:rPr lang="en-US" sz="2000" baseline="0" dirty="0">
                <a:solidFill>
                  <a:schemeClr val="tx1"/>
                </a:solidFill>
                <a:latin typeface="Roboto" panose="02000000000000000000" pitchFamily="2" charset="0"/>
                <a:ea typeface="Roboto" panose="02000000000000000000" pitchFamily="2" charset="0"/>
              </a:rPr>
              <a:t> les </a:t>
            </a:r>
            <a:r>
              <a:rPr lang="en-US" sz="2000" dirty="0">
                <a:solidFill>
                  <a:schemeClr val="tx1"/>
                </a:solidFill>
                <a:latin typeface="Roboto" panose="02000000000000000000" pitchFamily="2" charset="0"/>
                <a:ea typeface="Roboto" panose="02000000000000000000" pitchFamily="2" charset="0"/>
              </a:rPr>
              <a:t>femmes</a:t>
            </a:r>
            <a:endParaRPr lang="fr-FR" sz="2000" dirty="0">
              <a:solidFill>
                <a:schemeClr val="tx1"/>
              </a:solidFill>
              <a:latin typeface="Roboto" panose="02000000000000000000" pitchFamily="2" charset="0"/>
              <a:ea typeface="Roboto" panose="02000000000000000000" pitchFamily="2" charset="0"/>
            </a:endParaRPr>
          </a:p>
        </c:rich>
      </c:tx>
      <c:layout>
        <c:manualLayout>
          <c:xMode val="edge"/>
          <c:yMode val="edge"/>
          <c:x val="0.2532053538272761"/>
          <c:y val="1.357621091516667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Roboto" panose="02000000000000000000" pitchFamily="2" charset="0"/>
              <a:ea typeface="Roboto" panose="02000000000000000000" pitchFamily="2" charset="0"/>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w="19050">
            <a:noFill/>
          </a:ln>
          <a:effectLst>
            <a:outerShdw blurRad="254000" sx="102000" sy="102000" algn="ctr" rotWithShape="0">
              <a:prstClr val="black">
                <a:alpha val="20000"/>
              </a:prstClr>
            </a:outerShdw>
          </a:effectLst>
        </c:spPr>
      </c:pivotFmt>
      <c:pivotFmt>
        <c:idx val="24"/>
        <c:spPr>
          <a:solidFill>
            <a:schemeClr val="accent1"/>
          </a:solidFill>
          <a:ln w="19050">
            <a:noFill/>
          </a:ln>
          <a:effectLst>
            <a:outerShdw blurRad="254000" sx="102000" sy="102000" algn="ctr" rotWithShape="0">
              <a:prstClr val="black">
                <a:alpha val="20000"/>
              </a:prstClr>
            </a:outerShdw>
          </a:effectLst>
        </c:spPr>
      </c:pivotFmt>
      <c:pivotFmt>
        <c:idx val="25"/>
        <c:spPr>
          <a:solidFill>
            <a:schemeClr val="accent1"/>
          </a:solidFill>
          <a:ln w="19050">
            <a:noFill/>
          </a:ln>
          <a:effectLst>
            <a:outerShdw blurRad="254000" sx="102000" sy="102000" algn="ctr" rotWithShape="0">
              <a:prstClr val="black">
                <a:alpha val="20000"/>
              </a:prstClr>
            </a:outerShdw>
          </a:effectLst>
        </c:spPr>
      </c:pivotFmt>
      <c:pivotFmt>
        <c:idx val="26"/>
        <c:spPr>
          <a:solidFill>
            <a:schemeClr val="accent1"/>
          </a:solidFill>
          <a:ln w="19050">
            <a:noFill/>
          </a:ln>
          <a:effectLst>
            <a:outerShdw blurRad="254000" sx="102000" sy="102000" algn="ctr" rotWithShape="0">
              <a:prstClr val="black">
                <a:alpha val="20000"/>
              </a:prstClr>
            </a:outerShdw>
          </a:effectLst>
        </c:spPr>
      </c:pivotFmt>
      <c:pivotFmt>
        <c:idx val="27"/>
        <c:spPr>
          <a:solidFill>
            <a:schemeClr val="accent1"/>
          </a:solidFill>
          <a:ln w="19050">
            <a:noFill/>
          </a:ln>
          <a:effectLst>
            <a:outerShdw blurRad="254000" sx="102000" sy="102000" algn="ctr" rotWithShape="0">
              <a:prstClr val="black">
                <a:alpha val="20000"/>
              </a:prstClr>
            </a:outerShdw>
          </a:effectLst>
        </c:spPr>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pivotFmt>
      <c:pivotFmt>
        <c:idx val="30"/>
        <c:spPr>
          <a:solidFill>
            <a:schemeClr val="accent1"/>
          </a:solidFill>
          <a:ln w="19050">
            <a:noFill/>
          </a:ln>
          <a:effectLst>
            <a:outerShdw blurRad="254000" sx="102000" sy="102000" algn="ctr" rotWithShape="0">
              <a:prstClr val="black">
                <a:alpha val="20000"/>
              </a:prstClr>
            </a:outerShdw>
          </a:effectLst>
        </c:spPr>
      </c:pivotFmt>
      <c:pivotFmt>
        <c:idx val="31"/>
        <c:spPr>
          <a:solidFill>
            <a:schemeClr val="accent1"/>
          </a:solidFill>
          <a:ln w="19050">
            <a:noFill/>
          </a:ln>
          <a:effectLst>
            <a:outerShdw blurRad="254000" sx="102000" sy="102000" algn="ctr" rotWithShape="0">
              <a:prstClr val="black">
                <a:alpha val="20000"/>
              </a:prstClr>
            </a:outerShdw>
          </a:effectLst>
        </c:spPr>
      </c:pivotFmt>
      <c:pivotFmt>
        <c:idx val="3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pivotFmt>
      <c:pivotFmt>
        <c:idx val="35"/>
        <c:spPr>
          <a:solidFill>
            <a:schemeClr val="accent1"/>
          </a:solidFill>
          <a:ln w="19050">
            <a:noFill/>
          </a:ln>
          <a:effectLst>
            <a:outerShdw blurRad="254000" sx="102000" sy="102000" algn="ctr" rotWithShape="0">
              <a:prstClr val="black">
                <a:alpha val="20000"/>
              </a:prstClr>
            </a:outerShdw>
          </a:effectLst>
        </c:spPr>
      </c:pivotFmt>
      <c:pivotFmt>
        <c:idx val="36"/>
        <c:spPr>
          <a:solidFill>
            <a:schemeClr val="accent1"/>
          </a:solidFill>
          <a:ln w="19050">
            <a:noFill/>
          </a:ln>
          <a:effectLst>
            <a:outerShdw blurRad="254000" sx="102000" sy="102000" algn="ctr" rotWithShape="0">
              <a:prstClr val="black">
                <a:alpha val="20000"/>
              </a:prstClr>
            </a:outerShdw>
          </a:effectLst>
        </c:spPr>
      </c:pivotFmt>
      <c:pivotFmt>
        <c:idx val="37"/>
        <c:spPr>
          <a:solidFill>
            <a:schemeClr val="accent1"/>
          </a:solidFill>
          <a:ln w="19050">
            <a:noFill/>
          </a:ln>
          <a:effectLst>
            <a:outerShdw blurRad="254000" sx="102000" sy="102000" algn="ctr" rotWithShape="0">
              <a:prstClr val="black">
                <a:alpha val="20000"/>
              </a:prstClr>
            </a:outerShdw>
          </a:effectLst>
        </c:spPr>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w="19050">
            <a:noFill/>
          </a:ln>
          <a:effectLst>
            <a:outerShdw blurRad="254000" sx="102000" sy="102000" algn="ctr" rotWithShape="0">
              <a:prstClr val="black">
                <a:alpha val="20000"/>
              </a:prstClr>
            </a:outerShdw>
          </a:effectLst>
        </c:spPr>
      </c:pivotFmt>
      <c:pivotFmt>
        <c:idx val="44"/>
        <c:spPr>
          <a:solidFill>
            <a:schemeClr val="accent1"/>
          </a:solidFill>
          <a:ln w="19050">
            <a:noFill/>
          </a:ln>
          <a:effectLst>
            <a:outerShdw blurRad="254000" sx="102000" sy="102000" algn="ctr" rotWithShape="0">
              <a:prstClr val="black">
                <a:alpha val="20000"/>
              </a:prstClr>
            </a:outerShdw>
          </a:effectLst>
        </c:spPr>
      </c:pivotFmt>
      <c:pivotFmt>
        <c:idx val="45"/>
        <c:spPr>
          <a:solidFill>
            <a:schemeClr val="accent1"/>
          </a:solidFill>
          <a:ln w="19050">
            <a:noFill/>
          </a:ln>
          <a:effectLst>
            <a:outerShdw blurRad="254000" sx="102000" sy="102000" algn="ctr" rotWithShape="0">
              <a:prstClr val="black">
                <a:alpha val="20000"/>
              </a:prstClr>
            </a:outerShdw>
          </a:effectLst>
        </c:spPr>
      </c:pivotFmt>
      <c:pivotFmt>
        <c:idx val="46"/>
        <c:spPr>
          <a:solidFill>
            <a:schemeClr val="accent1"/>
          </a:solidFill>
          <a:ln w="19050">
            <a:noFill/>
          </a:ln>
          <a:effectLst>
            <a:outerShdw blurRad="254000" sx="102000" sy="102000" algn="ctr" rotWithShape="0">
              <a:prstClr val="black">
                <a:alpha val="20000"/>
              </a:prstClr>
            </a:outerShdw>
          </a:effectLst>
        </c:spPr>
      </c:pivotFmt>
      <c:pivotFmt>
        <c:idx val="47"/>
        <c:spPr>
          <a:solidFill>
            <a:schemeClr val="accent1"/>
          </a:solidFill>
          <a:ln w="19050">
            <a:noFill/>
          </a:ln>
          <a:effectLst>
            <a:outerShdw blurRad="254000" sx="102000" sy="102000" algn="ctr" rotWithShape="0">
              <a:prstClr val="black">
                <a:alpha val="20000"/>
              </a:prstClr>
            </a:outerShdw>
          </a:effectLst>
        </c:spPr>
      </c:pivotFmt>
      <c:pivotFmt>
        <c:idx val="48"/>
        <c:spPr>
          <a:solidFill>
            <a:schemeClr val="accent1"/>
          </a:solidFill>
          <a:ln w="19050">
            <a:noFill/>
          </a:ln>
          <a:effectLst>
            <a:outerShdw blurRad="254000" sx="102000" sy="102000" algn="ctr" rotWithShape="0">
              <a:prstClr val="black">
                <a:alpha val="20000"/>
              </a:prstClr>
            </a:outerShdw>
          </a:effectLst>
        </c:spPr>
      </c:pivotFmt>
      <c:pivotFmt>
        <c:idx val="49"/>
        <c:spPr>
          <a:solidFill>
            <a:schemeClr val="accent1"/>
          </a:solidFill>
          <a:ln w="19050">
            <a:noFill/>
          </a:ln>
          <a:effectLst>
            <a:outerShdw blurRad="254000" sx="102000" sy="102000" algn="ctr" rotWithShape="0">
              <a:prstClr val="black">
                <a:alpha val="20000"/>
              </a:prstClr>
            </a:outerShdw>
          </a:effectLst>
        </c:spPr>
      </c:pivotFmt>
      <c:pivotFmt>
        <c:idx val="50"/>
        <c:spPr>
          <a:solidFill>
            <a:schemeClr val="accent1"/>
          </a:solidFill>
          <a:ln w="19050">
            <a:noFill/>
          </a:ln>
          <a:effectLst>
            <a:outerShdw blurRad="254000" sx="102000" sy="102000" algn="ctr" rotWithShape="0">
              <a:prstClr val="black">
                <a:alpha val="20000"/>
              </a:prstClr>
            </a:outerShdw>
          </a:effectLst>
        </c:spPr>
      </c:pivotFmt>
      <c:pivotFmt>
        <c:idx val="51"/>
        <c:spPr>
          <a:solidFill>
            <a:schemeClr val="accent1"/>
          </a:solidFill>
          <a:ln w="19050">
            <a:noFill/>
          </a:ln>
          <a:effectLst>
            <a:outerShdw blurRad="254000" sx="102000" sy="102000" algn="ctr" rotWithShape="0">
              <a:prstClr val="black">
                <a:alpha val="20000"/>
              </a:prstClr>
            </a:outerShdw>
          </a:effectLst>
        </c:spPr>
      </c:pivotFmt>
      <c:pivotFmt>
        <c:idx val="5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53"/>
        <c:spPr>
          <a:solidFill>
            <a:schemeClr val="accent1"/>
          </a:solidFill>
          <a:ln w="19050">
            <a:noFill/>
          </a:ln>
          <a:effectLst>
            <a:outerShdw blurRad="254000" sx="102000" sy="102000" algn="ctr" rotWithShape="0">
              <a:prstClr val="black">
                <a:alpha val="20000"/>
              </a:prstClr>
            </a:outerShdw>
          </a:effectLst>
        </c:spPr>
      </c:pivotFmt>
      <c:pivotFmt>
        <c:idx val="54"/>
        <c:spPr>
          <a:solidFill>
            <a:schemeClr val="accent1"/>
          </a:solidFill>
          <a:ln w="19050">
            <a:noFill/>
          </a:ln>
          <a:effectLst>
            <a:outerShdw blurRad="254000" sx="102000" sy="102000" algn="ctr" rotWithShape="0">
              <a:prstClr val="black">
                <a:alpha val="20000"/>
              </a:prstClr>
            </a:outerShdw>
          </a:effectLst>
        </c:spPr>
      </c:pivotFmt>
      <c:pivotFmt>
        <c:idx val="55"/>
        <c:spPr>
          <a:solidFill>
            <a:schemeClr val="accent1"/>
          </a:solidFill>
          <a:ln w="19050">
            <a:noFill/>
          </a:ln>
          <a:effectLst>
            <a:outerShdw blurRad="254000" sx="102000" sy="102000" algn="ctr" rotWithShape="0">
              <a:prstClr val="black">
                <a:alpha val="20000"/>
              </a:prstClr>
            </a:outerShdw>
          </a:effectLst>
        </c:spPr>
      </c:pivotFmt>
      <c:pivotFmt>
        <c:idx val="56"/>
        <c:spPr>
          <a:solidFill>
            <a:schemeClr val="accent1"/>
          </a:solidFill>
          <a:ln w="19050">
            <a:noFill/>
          </a:ln>
          <a:effectLst>
            <a:outerShdw blurRad="254000" sx="102000" sy="102000" algn="ctr" rotWithShape="0">
              <a:prstClr val="black">
                <a:alpha val="20000"/>
              </a:prstClr>
            </a:outerShdw>
          </a:effectLst>
        </c:spPr>
      </c:pivotFmt>
      <c:pivotFmt>
        <c:idx val="57"/>
        <c:spPr>
          <a:solidFill>
            <a:schemeClr val="accent1"/>
          </a:solidFill>
          <a:ln w="19050">
            <a:noFill/>
          </a:ln>
          <a:effectLst>
            <a:outerShdw blurRad="254000" sx="102000" sy="102000" algn="ctr" rotWithShape="0">
              <a:prstClr val="black">
                <a:alpha val="20000"/>
              </a:prstClr>
            </a:outerShdw>
          </a:effectLst>
        </c:spPr>
      </c:pivotFmt>
      <c:pivotFmt>
        <c:idx val="58"/>
        <c:spPr>
          <a:solidFill>
            <a:schemeClr val="accent1"/>
          </a:solidFill>
          <a:ln w="19050">
            <a:noFill/>
          </a:ln>
          <a:effectLst>
            <a:outerShdw blurRad="254000" sx="102000" sy="102000" algn="ctr" rotWithShape="0">
              <a:prstClr val="black">
                <a:alpha val="20000"/>
              </a:prstClr>
            </a:outerShdw>
          </a:effectLst>
        </c:spPr>
      </c:pivotFmt>
      <c:pivotFmt>
        <c:idx val="59"/>
        <c:spPr>
          <a:solidFill>
            <a:schemeClr val="accent1"/>
          </a:solidFill>
          <a:ln w="19050">
            <a:noFill/>
          </a:ln>
          <a:effectLst>
            <a:outerShdw blurRad="254000" sx="102000" sy="102000" algn="ctr" rotWithShape="0">
              <a:prstClr val="black">
                <a:alpha val="20000"/>
              </a:prstClr>
            </a:outerShdw>
          </a:effectLst>
        </c:spPr>
      </c:pivotFmt>
      <c:pivotFmt>
        <c:idx val="60"/>
        <c:spPr>
          <a:solidFill>
            <a:schemeClr val="accent1"/>
          </a:solidFill>
          <a:ln w="19050">
            <a:noFill/>
          </a:ln>
          <a:effectLst>
            <a:outerShdw blurRad="254000" sx="102000" sy="102000" algn="ctr" rotWithShape="0">
              <a:prstClr val="black">
                <a:alpha val="20000"/>
              </a:prstClr>
            </a:outerShdw>
          </a:effectLst>
        </c:spPr>
      </c:pivotFmt>
      <c:pivotFmt>
        <c:idx val="61"/>
        <c:spPr>
          <a:solidFill>
            <a:schemeClr val="accent1"/>
          </a:solidFill>
          <a:ln w="19050">
            <a:noFill/>
          </a:ln>
          <a:effectLst>
            <a:outerShdw blurRad="254000" sx="102000" sy="102000" algn="ctr" rotWithShape="0">
              <a:prstClr val="black">
                <a:alpha val="20000"/>
              </a:prstClr>
            </a:outerShdw>
          </a:effectLst>
        </c:spPr>
      </c:pivotFmt>
      <c:pivotFmt>
        <c:idx val="6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w="19050">
            <a:noFill/>
          </a:ln>
          <a:effectLst>
            <a:outerShdw blurRad="254000" sx="102000" sy="102000" algn="ctr" rotWithShape="0">
              <a:prstClr val="black">
                <a:alpha val="20000"/>
              </a:prstClr>
            </a:outerShdw>
          </a:effectLst>
        </c:spPr>
      </c:pivotFmt>
      <c:pivotFmt>
        <c:idx val="64"/>
        <c:spPr>
          <a:solidFill>
            <a:schemeClr val="accent1"/>
          </a:solidFill>
          <a:ln w="19050">
            <a:noFill/>
          </a:ln>
          <a:effectLst>
            <a:outerShdw blurRad="254000" sx="102000" sy="102000" algn="ctr" rotWithShape="0">
              <a:prstClr val="black">
                <a:alpha val="20000"/>
              </a:prstClr>
            </a:outerShdw>
          </a:effectLst>
        </c:spPr>
      </c:pivotFmt>
      <c:pivotFmt>
        <c:idx val="65"/>
        <c:spPr>
          <a:solidFill>
            <a:schemeClr val="accent1"/>
          </a:solidFill>
          <a:ln w="19050">
            <a:noFill/>
          </a:ln>
          <a:effectLst>
            <a:outerShdw blurRad="254000" sx="102000" sy="102000" algn="ctr" rotWithShape="0">
              <a:prstClr val="black">
                <a:alpha val="20000"/>
              </a:prstClr>
            </a:outerShdw>
          </a:effectLst>
        </c:spPr>
      </c:pivotFmt>
      <c:pivotFmt>
        <c:idx val="66"/>
        <c:spPr>
          <a:solidFill>
            <a:schemeClr val="accent1"/>
          </a:solidFill>
          <a:ln w="19050">
            <a:noFill/>
          </a:ln>
          <a:effectLst>
            <a:outerShdw blurRad="254000" sx="102000" sy="102000" algn="ctr" rotWithShape="0">
              <a:prstClr val="black">
                <a:alpha val="20000"/>
              </a:prstClr>
            </a:outerShdw>
          </a:effectLst>
        </c:spPr>
      </c:pivotFmt>
      <c:pivotFmt>
        <c:idx val="67"/>
        <c:spPr>
          <a:solidFill>
            <a:schemeClr val="accent1"/>
          </a:solidFill>
          <a:ln w="19050">
            <a:noFill/>
          </a:ln>
          <a:effectLst>
            <a:outerShdw blurRad="254000" sx="102000" sy="102000" algn="ctr" rotWithShape="0">
              <a:prstClr val="black">
                <a:alpha val="20000"/>
              </a:prstClr>
            </a:outerShdw>
          </a:effectLst>
        </c:spPr>
      </c:pivotFmt>
      <c:pivotFmt>
        <c:idx val="68"/>
        <c:spPr>
          <a:solidFill>
            <a:schemeClr val="accent1"/>
          </a:solidFill>
          <a:ln w="19050">
            <a:noFill/>
          </a:ln>
          <a:effectLst>
            <a:outerShdw blurRad="254000" sx="102000" sy="102000" algn="ctr" rotWithShape="0">
              <a:prstClr val="black">
                <a:alpha val="20000"/>
              </a:prstClr>
            </a:outerShdw>
          </a:effectLst>
        </c:spPr>
      </c:pivotFmt>
      <c:pivotFmt>
        <c:idx val="69"/>
        <c:spPr>
          <a:solidFill>
            <a:schemeClr val="accent1"/>
          </a:solidFill>
          <a:ln w="19050">
            <a:noFill/>
          </a:ln>
          <a:effectLst>
            <a:outerShdw blurRad="254000" sx="102000" sy="102000" algn="ctr" rotWithShape="0">
              <a:prstClr val="black">
                <a:alpha val="20000"/>
              </a:prstClr>
            </a:outerShdw>
          </a:effectLst>
        </c:spPr>
      </c:pivotFmt>
      <c:pivotFmt>
        <c:idx val="70"/>
        <c:spPr>
          <a:solidFill>
            <a:schemeClr val="accent1"/>
          </a:solidFill>
          <a:ln w="19050">
            <a:noFill/>
          </a:ln>
          <a:effectLst>
            <a:outerShdw blurRad="254000" sx="102000" sy="102000" algn="ctr" rotWithShape="0">
              <a:prstClr val="black">
                <a:alpha val="20000"/>
              </a:prstClr>
            </a:outerShdw>
          </a:effectLst>
        </c:spPr>
      </c:pivotFmt>
      <c:pivotFmt>
        <c:idx val="71"/>
        <c:spPr>
          <a:solidFill>
            <a:schemeClr val="accent1"/>
          </a:solidFill>
          <a:ln w="19050">
            <a:noFill/>
          </a:ln>
          <a:effectLst>
            <a:outerShdw blurRad="254000" sx="102000" sy="102000" algn="ctr" rotWithShape="0">
              <a:prstClr val="black">
                <a:alpha val="20000"/>
              </a:prstClr>
            </a:outerShdw>
          </a:effectLst>
        </c:spPr>
      </c:pivotFmt>
      <c:pivotFmt>
        <c:idx val="7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73"/>
        <c:spPr>
          <a:solidFill>
            <a:schemeClr val="accent1"/>
          </a:solidFill>
          <a:ln w="19050">
            <a:noFill/>
          </a:ln>
          <a:effectLst>
            <a:outerShdw blurRad="254000" sx="102000" sy="102000" algn="ctr" rotWithShape="0">
              <a:prstClr val="black">
                <a:alpha val="20000"/>
              </a:prstClr>
            </a:outerShdw>
          </a:effectLst>
        </c:spPr>
      </c:pivotFmt>
      <c:pivotFmt>
        <c:idx val="74"/>
        <c:spPr>
          <a:solidFill>
            <a:schemeClr val="accent1"/>
          </a:solidFill>
          <a:ln w="19050">
            <a:noFill/>
          </a:ln>
          <a:effectLst>
            <a:outerShdw blurRad="254000" sx="102000" sy="102000" algn="ctr" rotWithShape="0">
              <a:prstClr val="black">
                <a:alpha val="20000"/>
              </a:prstClr>
            </a:outerShdw>
          </a:effectLst>
        </c:spPr>
      </c:pivotFmt>
      <c:pivotFmt>
        <c:idx val="75"/>
        <c:spPr>
          <a:solidFill>
            <a:schemeClr val="accent1"/>
          </a:solidFill>
          <a:ln w="19050">
            <a:noFill/>
          </a:ln>
          <a:effectLst>
            <a:outerShdw blurRad="254000" sx="102000" sy="102000" algn="ctr" rotWithShape="0">
              <a:prstClr val="black">
                <a:alpha val="20000"/>
              </a:prstClr>
            </a:outerShdw>
          </a:effectLst>
        </c:spPr>
      </c:pivotFmt>
      <c:pivotFmt>
        <c:idx val="76"/>
        <c:spPr>
          <a:solidFill>
            <a:schemeClr val="accent1"/>
          </a:solidFill>
          <a:ln w="19050">
            <a:noFill/>
          </a:ln>
          <a:effectLst>
            <a:outerShdw blurRad="254000" sx="102000" sy="102000" algn="ctr" rotWithShape="0">
              <a:prstClr val="black">
                <a:alpha val="20000"/>
              </a:prstClr>
            </a:outerShdw>
          </a:effectLst>
        </c:spPr>
      </c:pivotFmt>
      <c:pivotFmt>
        <c:idx val="77"/>
        <c:spPr>
          <a:solidFill>
            <a:schemeClr val="accent1"/>
          </a:solidFill>
          <a:ln w="19050">
            <a:noFill/>
          </a:ln>
          <a:effectLst>
            <a:outerShdw blurRad="254000" sx="102000" sy="102000" algn="ctr" rotWithShape="0">
              <a:prstClr val="black">
                <a:alpha val="20000"/>
              </a:prstClr>
            </a:outerShdw>
          </a:effectLst>
        </c:spPr>
      </c:pivotFmt>
      <c:pivotFmt>
        <c:idx val="78"/>
        <c:spPr>
          <a:solidFill>
            <a:schemeClr val="accent1"/>
          </a:solidFill>
          <a:ln w="19050">
            <a:noFill/>
          </a:ln>
          <a:effectLst>
            <a:outerShdw blurRad="254000" sx="102000" sy="102000" algn="ctr" rotWithShape="0">
              <a:prstClr val="black">
                <a:alpha val="20000"/>
              </a:prstClr>
            </a:outerShdw>
          </a:effectLst>
        </c:spPr>
      </c:pivotFmt>
      <c:pivotFmt>
        <c:idx val="79"/>
        <c:spPr>
          <a:solidFill>
            <a:schemeClr val="accent1"/>
          </a:solidFill>
          <a:ln w="19050">
            <a:noFill/>
          </a:ln>
          <a:effectLst>
            <a:outerShdw blurRad="254000" sx="102000" sy="102000" algn="ctr" rotWithShape="0">
              <a:prstClr val="black">
                <a:alpha val="20000"/>
              </a:prstClr>
            </a:outerShdw>
          </a:effectLst>
        </c:spPr>
      </c:pivotFmt>
      <c:pivotFmt>
        <c:idx val="80"/>
        <c:spPr>
          <a:solidFill>
            <a:schemeClr val="accent1"/>
          </a:solidFill>
          <a:ln w="19050">
            <a:noFill/>
          </a:ln>
          <a:effectLst>
            <a:outerShdw blurRad="254000" sx="102000" sy="102000" algn="ctr" rotWithShape="0">
              <a:prstClr val="black">
                <a:alpha val="20000"/>
              </a:prstClr>
            </a:outerShdw>
          </a:effectLst>
        </c:spPr>
      </c:pivotFmt>
      <c:pivotFmt>
        <c:idx val="81"/>
        <c:spPr>
          <a:solidFill>
            <a:schemeClr val="accent1"/>
          </a:solidFill>
          <a:ln w="19050">
            <a:noFill/>
          </a:ln>
          <a:effectLst>
            <a:outerShdw blurRad="254000" sx="102000" sy="102000" algn="ctr" rotWithShape="0">
              <a:prstClr val="black">
                <a:alpha val="20000"/>
              </a:prstClr>
            </a:outerShdw>
          </a:effectLst>
        </c:spPr>
      </c:pivotFmt>
    </c:pivotFmts>
    <c:plotArea>
      <c:layout>
        <c:manualLayout>
          <c:layoutTarget val="inner"/>
          <c:xMode val="edge"/>
          <c:yMode val="edge"/>
          <c:x val="0.1039734730451911"/>
          <c:y val="0.12189067800701936"/>
          <c:w val="0.44731538329695431"/>
          <c:h val="0.70212403561243242"/>
        </c:manualLayout>
      </c:layout>
      <c:pieChart>
        <c:varyColors val="1"/>
        <c:ser>
          <c:idx val="0"/>
          <c:order val="0"/>
          <c:tx>
            <c:strRef>
              <c:f>'Chiffres consultations'!$F$7</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6B-4735-9B05-E6415F54B9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6B-4735-9B05-E6415F54B9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6B-4735-9B05-E6415F54B9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6B-4735-9B05-E6415F54B9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F6B-4735-9B05-E6415F54B97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F6B-4735-9B05-E6415F54B97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F6B-4735-9B05-E6415F54B97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F6B-4735-9B05-E6415F54B97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F6B-4735-9B05-E6415F54B971}"/>
              </c:ext>
            </c:extLst>
          </c:dPt>
          <c:dLbls>
            <c:dLbl>
              <c:idx val="1"/>
              <c:layout>
                <c:manualLayout>
                  <c:x val="4.3064650323892934E-4"/>
                  <c:y val="-3.93052685853784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F6B-4735-9B05-E6415F54B971}"/>
                </c:ext>
              </c:extLst>
            </c:dLbl>
            <c:dLbl>
              <c:idx val="2"/>
              <c:layout>
                <c:manualLayout>
                  <c:x val="-7.3957691307955389E-2"/>
                  <c:y val="-8.209866128226777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6B-4735-9B05-E6415F54B971}"/>
                </c:ext>
              </c:extLst>
            </c:dLbl>
            <c:dLbl>
              <c:idx val="5"/>
              <c:layout>
                <c:manualLayout>
                  <c:x val="3.48511522688396E-2"/>
                  <c:y val="3.53095509712781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F6B-4735-9B05-E6415F54B971}"/>
                </c:ext>
              </c:extLst>
            </c:dLbl>
            <c:dLbl>
              <c:idx val="6"/>
              <c:layout>
                <c:manualLayout>
                  <c:x val="2.240633098032753E-3"/>
                  <c:y val="-7.3992131142634136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F6B-4735-9B05-E6415F54B9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consultations'!$E$8:$E$16</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consultations'!$F$8:$F$16</c:f>
              <c:numCache>
                <c:formatCode>General</c:formatCode>
                <c:ptCount val="8"/>
                <c:pt idx="0">
                  <c:v>11105</c:v>
                </c:pt>
                <c:pt idx="1">
                  <c:v>315</c:v>
                </c:pt>
                <c:pt idx="2">
                  <c:v>623</c:v>
                </c:pt>
                <c:pt idx="3">
                  <c:v>7541</c:v>
                </c:pt>
                <c:pt idx="4">
                  <c:v>10277</c:v>
                </c:pt>
                <c:pt idx="5">
                  <c:v>4</c:v>
                </c:pt>
                <c:pt idx="6">
                  <c:v>958</c:v>
                </c:pt>
                <c:pt idx="7">
                  <c:v>13218</c:v>
                </c:pt>
              </c:numCache>
            </c:numRef>
          </c:val>
          <c:extLst>
            <c:ext xmlns:c16="http://schemas.microsoft.com/office/drawing/2014/chart" uri="{C3380CC4-5D6E-409C-BE32-E72D297353CC}">
              <c16:uniqueId val="{00000012-9F6B-4735-9B05-E6415F54B971}"/>
            </c:ext>
          </c:extLst>
        </c:ser>
        <c:ser>
          <c:idx val="1"/>
          <c:order val="1"/>
          <c:tx>
            <c:strRef>
              <c:f>'Chiffres consultations'!$G$7</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9F6B-4735-9B05-E6415F54B9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9F6B-4735-9B05-E6415F54B9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9F6B-4735-9B05-E6415F54B9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9F6B-4735-9B05-E6415F54B9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9F6B-4735-9B05-E6415F54B97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9F6B-4735-9B05-E6415F54B97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9F6B-4735-9B05-E6415F54B97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9F6B-4735-9B05-E6415F54B97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9F6B-4735-9B05-E6415F54B9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consultations'!$E$8:$E$16</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consultations'!$G$8:$G$16</c:f>
              <c:numCache>
                <c:formatCode>0.00%</c:formatCode>
                <c:ptCount val="8"/>
                <c:pt idx="0">
                  <c:v>0.25215140437319772</c:v>
                </c:pt>
                <c:pt idx="1">
                  <c:v>7.1524261483617542E-3</c:v>
                </c:pt>
                <c:pt idx="2">
                  <c:v>1.4145909493426579E-2</c:v>
                </c:pt>
                <c:pt idx="3">
                  <c:v>0.17122681138030471</c:v>
                </c:pt>
                <c:pt idx="4">
                  <c:v>0.23335074135464681</c:v>
                </c:pt>
                <c:pt idx="5">
                  <c:v>9.0824459026815917E-5</c:v>
                </c:pt>
                <c:pt idx="6">
                  <c:v>2.1752457936922414E-2</c:v>
                </c:pt>
                <c:pt idx="7">
                  <c:v>0.3001294248541132</c:v>
                </c:pt>
              </c:numCache>
            </c:numRef>
          </c:val>
          <c:extLst>
            <c:ext xmlns:c16="http://schemas.microsoft.com/office/drawing/2014/chart" uri="{C3380CC4-5D6E-409C-BE32-E72D297353CC}">
              <c16:uniqueId val="{00000025-9F6B-4735-9B05-E6415F54B97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21306141724655697"/>
          <c:y val="0.86003763924301757"/>
          <c:w val="0.63441975481929325"/>
          <c:h val="0.108577401906296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[Rapport2Demandes_V1.xlsx]Chiffres consultations!Tableau croisé dynamique10</c:name>
    <c:fmtId val="9"/>
  </c:pivotSource>
  <c:chart>
    <c:title>
      <c:tx>
        <c:rich>
          <a:bodyPr rot="0" spcFirstLastPara="1" vertOverflow="ellipsis" vert="horz" wrap="square" anchor="ctr" anchorCtr="1"/>
          <a:lstStyle/>
          <a:p>
            <a:pPr>
              <a:defRPr sz="1862" b="0" i="0" u="none" strike="noStrike" kern="1200" spc="0" baseline="0">
                <a:solidFill>
                  <a:schemeClr val="tx1"/>
                </a:solidFill>
                <a:latin typeface="Roboto" panose="02000000000000000000" pitchFamily="2" charset="0"/>
                <a:ea typeface="Roboto" panose="02000000000000000000" pitchFamily="2" charset="0"/>
                <a:cs typeface="+mn-cs"/>
              </a:defRPr>
            </a:pPr>
            <a:r>
              <a:rPr lang="en-US" dirty="0">
                <a:solidFill>
                  <a:schemeClr val="tx1"/>
                </a:solidFill>
                <a:latin typeface="Roboto" panose="02000000000000000000" pitchFamily="2" charset="0"/>
                <a:ea typeface="Roboto" panose="02000000000000000000" pitchFamily="2" charset="0"/>
              </a:rPr>
              <a:t>Par les hommes</a:t>
            </a:r>
            <a:endParaRPr lang="fr-FR" dirty="0">
              <a:solidFill>
                <a:schemeClr val="tx1"/>
              </a:solidFill>
              <a:latin typeface="Roboto" panose="02000000000000000000" pitchFamily="2" charset="0"/>
              <a:ea typeface="Roboto" panose="02000000000000000000" pitchFamily="2" charset="0"/>
            </a:endParaRPr>
          </a:p>
        </c:rich>
      </c:tx>
      <c:layout>
        <c:manualLayout>
          <c:xMode val="edge"/>
          <c:yMode val="edge"/>
          <c:x val="0.37146520146520146"/>
          <c:y val="2.644364609156664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Roboto" panose="02000000000000000000" pitchFamily="2" charset="0"/>
              <a:ea typeface="Roboto" panose="02000000000000000000" pitchFamily="2" charset="0"/>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w="19050">
            <a:noFill/>
          </a:ln>
          <a:effectLst>
            <a:outerShdw blurRad="254000" sx="102000" sy="102000" algn="ctr" rotWithShape="0">
              <a:prstClr val="black">
                <a:alpha val="20000"/>
              </a:prstClr>
            </a:outerShdw>
          </a:effectLst>
        </c:spPr>
      </c:pivotFmt>
      <c:pivotFmt>
        <c:idx val="24"/>
        <c:spPr>
          <a:solidFill>
            <a:schemeClr val="accent1"/>
          </a:solidFill>
          <a:ln w="19050">
            <a:noFill/>
          </a:ln>
          <a:effectLst>
            <a:outerShdw blurRad="254000" sx="102000" sy="102000" algn="ctr" rotWithShape="0">
              <a:prstClr val="black">
                <a:alpha val="20000"/>
              </a:prstClr>
            </a:outerShdw>
          </a:effectLst>
        </c:spPr>
        <c:dLbl>
          <c:idx val="0"/>
          <c:layout>
            <c:manualLayout>
              <c:x val="3.0195119840789132E-2"/>
              <c:y val="-7.106368096989232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5"/>
        <c:spPr>
          <a:solidFill>
            <a:schemeClr val="accent1"/>
          </a:solidFill>
          <a:ln w="19050">
            <a:noFill/>
          </a:ln>
          <a:effectLst>
            <a:outerShdw blurRad="254000" sx="102000" sy="102000" algn="ctr" rotWithShape="0">
              <a:prstClr val="black">
                <a:alpha val="20000"/>
              </a:prstClr>
            </a:outerShdw>
          </a:effectLst>
        </c:spPr>
        <c:dLbl>
          <c:idx val="0"/>
          <c:layout>
            <c:manualLayout>
              <c:x val="4.1254939286435354E-3"/>
              <c:y val="-1.049967677324308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w="19050">
            <a:noFill/>
          </a:ln>
          <a:effectLst>
            <a:outerShdw blurRad="254000" sx="102000" sy="102000" algn="ctr" rotWithShape="0">
              <a:prstClr val="black">
                <a:alpha val="20000"/>
              </a:prstClr>
            </a:outerShdw>
          </a:effectLst>
        </c:spPr>
        <c:dLbl>
          <c:idx val="0"/>
          <c:layout>
            <c:manualLayout>
              <c:x val="-4.1866401315220209E-3"/>
              <c:y val="1.293860811140195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w="19050">
            <a:noFill/>
          </a:ln>
          <a:effectLst>
            <a:outerShdw blurRad="254000" sx="102000" sy="102000" algn="ctr" rotWithShape="0">
              <a:prstClr val="black">
                <a:alpha val="20000"/>
              </a:prstClr>
            </a:outerShdw>
          </a:effectLst>
        </c:spPr>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dLbl>
          <c:idx val="0"/>
          <c:layout>
            <c:manualLayout>
              <c:x val="-8.1310461192350955E-2"/>
              <c:y val="7.92024247305560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w="19050">
            <a:noFill/>
          </a:ln>
          <a:effectLst>
            <a:outerShdw blurRad="254000" sx="102000" sy="102000" algn="ctr" rotWithShape="0">
              <a:prstClr val="black">
                <a:alpha val="20000"/>
              </a:prstClr>
            </a:outerShdw>
          </a:effectLst>
        </c:spPr>
        <c:dLbl>
          <c:idx val="0"/>
          <c:layout>
            <c:manualLayout>
              <c:x val="-3.2696057223616314E-2"/>
              <c:y val="2.230964063543198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w="19050">
            <a:noFill/>
          </a:ln>
          <a:effectLst>
            <a:outerShdw blurRad="254000" sx="102000" sy="102000" algn="ctr" rotWithShape="0">
              <a:prstClr val="black">
                <a:alpha val="20000"/>
              </a:prstClr>
            </a:outerShdw>
          </a:effectLst>
        </c:spPr>
        <c:dLbl>
          <c:idx val="0"/>
          <c:layout>
            <c:manualLayout>
              <c:x val="8.5990020478209389E-2"/>
              <c:y val="1.76835769014741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pivotFmt>
      <c:pivotFmt>
        <c:idx val="35"/>
        <c:spPr>
          <a:solidFill>
            <a:schemeClr val="accent1"/>
          </a:solidFill>
          <a:ln w="19050">
            <a:noFill/>
          </a:ln>
          <a:effectLst>
            <a:outerShdw blurRad="254000" sx="102000" sy="102000" algn="ctr" rotWithShape="0">
              <a:prstClr val="black">
                <a:alpha val="20000"/>
              </a:prstClr>
            </a:outerShdw>
          </a:effectLst>
        </c:spPr>
      </c:pivotFmt>
      <c:pivotFmt>
        <c:idx val="36"/>
        <c:spPr>
          <a:solidFill>
            <a:schemeClr val="accent1"/>
          </a:solidFill>
          <a:ln w="19050">
            <a:noFill/>
          </a:ln>
          <a:effectLst>
            <a:outerShdw blurRad="254000" sx="102000" sy="102000" algn="ctr" rotWithShape="0">
              <a:prstClr val="black">
                <a:alpha val="20000"/>
              </a:prstClr>
            </a:outerShdw>
          </a:effectLst>
        </c:spPr>
      </c:pivotFmt>
      <c:pivotFmt>
        <c:idx val="37"/>
        <c:spPr>
          <a:solidFill>
            <a:schemeClr val="accent1"/>
          </a:solidFill>
          <a:ln w="19050">
            <a:noFill/>
          </a:ln>
          <a:effectLst>
            <a:outerShdw blurRad="254000" sx="102000" sy="102000" algn="ctr" rotWithShape="0">
              <a:prstClr val="black">
                <a:alpha val="20000"/>
              </a:prstClr>
            </a:outerShdw>
          </a:effectLst>
        </c:spPr>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w="19050">
            <a:noFill/>
          </a:ln>
          <a:effectLst>
            <a:outerShdw blurRad="254000" sx="102000" sy="102000" algn="ctr" rotWithShape="0">
              <a:prstClr val="black">
                <a:alpha val="20000"/>
              </a:prstClr>
            </a:outerShdw>
          </a:effectLst>
        </c:spPr>
      </c:pivotFmt>
      <c:pivotFmt>
        <c:idx val="44"/>
        <c:spPr>
          <a:solidFill>
            <a:schemeClr val="accent1"/>
          </a:solidFill>
          <a:ln w="19050">
            <a:noFill/>
          </a:ln>
          <a:effectLst>
            <a:outerShdw blurRad="254000" sx="102000" sy="102000" algn="ctr" rotWithShape="0">
              <a:prstClr val="black">
                <a:alpha val="20000"/>
              </a:prstClr>
            </a:outerShdw>
          </a:effectLst>
        </c:spPr>
        <c:dLbl>
          <c:idx val="0"/>
          <c:layout>
            <c:manualLayout>
              <c:x val="4.1254939286435354E-3"/>
              <c:y val="-1.049967677324308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w="19050">
            <a:noFill/>
          </a:ln>
          <a:effectLst>
            <a:outerShdw blurRad="254000" sx="102000" sy="102000" algn="ctr" rotWithShape="0">
              <a:prstClr val="black">
                <a:alpha val="20000"/>
              </a:prstClr>
            </a:outerShdw>
          </a:effectLst>
        </c:spPr>
        <c:dLbl>
          <c:idx val="0"/>
          <c:layout>
            <c:manualLayout>
              <c:x val="-4.1866401315220209E-3"/>
              <c:y val="1.293860811140195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w="19050">
            <a:noFill/>
          </a:ln>
          <a:effectLst>
            <a:outerShdw blurRad="254000" sx="102000" sy="102000" algn="ctr" rotWithShape="0">
              <a:prstClr val="black">
                <a:alpha val="20000"/>
              </a:prstClr>
            </a:outerShdw>
          </a:effectLst>
        </c:spPr>
      </c:pivotFmt>
      <c:pivotFmt>
        <c:idx val="47"/>
        <c:spPr>
          <a:solidFill>
            <a:schemeClr val="accent1"/>
          </a:solidFill>
          <a:ln w="19050">
            <a:noFill/>
          </a:ln>
          <a:effectLst>
            <a:outerShdw blurRad="254000" sx="102000" sy="102000" algn="ctr" rotWithShape="0">
              <a:prstClr val="black">
                <a:alpha val="20000"/>
              </a:prstClr>
            </a:outerShdw>
          </a:effectLst>
        </c:spPr>
      </c:pivotFmt>
      <c:pivotFmt>
        <c:idx val="48"/>
        <c:spPr>
          <a:solidFill>
            <a:schemeClr val="accent1"/>
          </a:solidFill>
          <a:ln w="19050">
            <a:noFill/>
          </a:ln>
          <a:effectLst>
            <a:outerShdw blurRad="254000" sx="102000" sy="102000" algn="ctr" rotWithShape="0">
              <a:prstClr val="black">
                <a:alpha val="20000"/>
              </a:prstClr>
            </a:outerShdw>
          </a:effectLst>
        </c:spPr>
        <c:dLbl>
          <c:idx val="0"/>
          <c:layout>
            <c:manualLayout>
              <c:x val="-8.1310461192350955E-2"/>
              <c:y val="7.92024247305560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w="19050">
            <a:noFill/>
          </a:ln>
          <a:effectLst>
            <a:outerShdw blurRad="254000" sx="102000" sy="102000" algn="ctr" rotWithShape="0">
              <a:prstClr val="black">
                <a:alpha val="20000"/>
              </a:prstClr>
            </a:outerShdw>
          </a:effectLst>
        </c:spPr>
        <c:dLbl>
          <c:idx val="0"/>
          <c:layout>
            <c:manualLayout>
              <c:x val="-3.2696057223616314E-2"/>
              <c:y val="2.230964063543198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w="19050">
            <a:noFill/>
          </a:ln>
          <a:effectLst>
            <a:outerShdw blurRad="254000" sx="102000" sy="102000" algn="ctr" rotWithShape="0">
              <a:prstClr val="black">
                <a:alpha val="20000"/>
              </a:prstClr>
            </a:outerShdw>
          </a:effectLst>
        </c:spPr>
        <c:dLbl>
          <c:idx val="0"/>
          <c:layout>
            <c:manualLayout>
              <c:x val="8.5990020478209389E-2"/>
              <c:y val="1.76835769014741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52"/>
        <c:spPr>
          <a:solidFill>
            <a:schemeClr val="accent1"/>
          </a:solidFill>
          <a:ln w="19050">
            <a:noFill/>
          </a:ln>
          <a:effectLst>
            <a:outerShdw blurRad="254000" sx="102000" sy="102000" algn="ctr" rotWithShape="0">
              <a:prstClr val="black">
                <a:alpha val="20000"/>
              </a:prstClr>
            </a:outerShdw>
          </a:effectLst>
        </c:spPr>
      </c:pivotFmt>
      <c:pivotFmt>
        <c:idx val="53"/>
        <c:spPr>
          <a:solidFill>
            <a:schemeClr val="accent1"/>
          </a:solidFill>
          <a:ln w="19050">
            <a:noFill/>
          </a:ln>
          <a:effectLst>
            <a:outerShdw blurRad="254000" sx="102000" sy="102000" algn="ctr" rotWithShape="0">
              <a:prstClr val="black">
                <a:alpha val="20000"/>
              </a:prstClr>
            </a:outerShdw>
          </a:effectLst>
        </c:spPr>
      </c:pivotFmt>
      <c:pivotFmt>
        <c:idx val="54"/>
        <c:spPr>
          <a:solidFill>
            <a:schemeClr val="accent1"/>
          </a:solidFill>
          <a:ln w="19050">
            <a:noFill/>
          </a:ln>
          <a:effectLst>
            <a:outerShdw blurRad="254000" sx="102000" sy="102000" algn="ctr" rotWithShape="0">
              <a:prstClr val="black">
                <a:alpha val="20000"/>
              </a:prstClr>
            </a:outerShdw>
          </a:effectLst>
        </c:spPr>
      </c:pivotFmt>
      <c:pivotFmt>
        <c:idx val="55"/>
        <c:spPr>
          <a:solidFill>
            <a:schemeClr val="accent1"/>
          </a:solidFill>
          <a:ln w="19050">
            <a:noFill/>
          </a:ln>
          <a:effectLst>
            <a:outerShdw blurRad="254000" sx="102000" sy="102000" algn="ctr" rotWithShape="0">
              <a:prstClr val="black">
                <a:alpha val="20000"/>
              </a:prstClr>
            </a:outerShdw>
          </a:effectLst>
        </c:spPr>
      </c:pivotFmt>
      <c:pivotFmt>
        <c:idx val="56"/>
        <c:spPr>
          <a:solidFill>
            <a:schemeClr val="accent1"/>
          </a:solidFill>
          <a:ln w="19050">
            <a:noFill/>
          </a:ln>
          <a:effectLst>
            <a:outerShdw blurRad="254000" sx="102000" sy="102000" algn="ctr" rotWithShape="0">
              <a:prstClr val="black">
                <a:alpha val="20000"/>
              </a:prstClr>
            </a:outerShdw>
          </a:effectLst>
        </c:spPr>
      </c:pivotFmt>
      <c:pivotFmt>
        <c:idx val="57"/>
        <c:spPr>
          <a:solidFill>
            <a:schemeClr val="accent1"/>
          </a:solidFill>
          <a:ln w="19050">
            <a:noFill/>
          </a:ln>
          <a:effectLst>
            <a:outerShdw blurRad="254000" sx="102000" sy="102000" algn="ctr" rotWithShape="0">
              <a:prstClr val="black">
                <a:alpha val="20000"/>
              </a:prstClr>
            </a:outerShdw>
          </a:effectLst>
        </c:spPr>
      </c:pivotFmt>
      <c:pivotFmt>
        <c:idx val="58"/>
        <c:spPr>
          <a:solidFill>
            <a:schemeClr val="accent1"/>
          </a:solidFill>
          <a:ln w="19050">
            <a:noFill/>
          </a:ln>
          <a:effectLst>
            <a:outerShdw blurRad="254000" sx="102000" sy="102000" algn="ctr" rotWithShape="0">
              <a:prstClr val="black">
                <a:alpha val="20000"/>
              </a:prstClr>
            </a:outerShdw>
          </a:effectLst>
        </c:spPr>
      </c:pivotFmt>
      <c:pivotFmt>
        <c:idx val="59"/>
        <c:spPr>
          <a:solidFill>
            <a:schemeClr val="accent1"/>
          </a:solidFill>
          <a:ln w="19050">
            <a:noFill/>
          </a:ln>
          <a:effectLst>
            <a:outerShdw blurRad="254000" sx="102000" sy="102000" algn="ctr" rotWithShape="0">
              <a:prstClr val="black">
                <a:alpha val="20000"/>
              </a:prstClr>
            </a:outerShdw>
          </a:effectLst>
        </c:spPr>
      </c:pivotFmt>
      <c:pivotFmt>
        <c:idx val="60"/>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1"/>
        <c:spPr>
          <a:solidFill>
            <a:schemeClr val="accent1"/>
          </a:solidFill>
          <a:ln w="19050">
            <a:noFill/>
          </a:ln>
          <a:effectLst>
            <a:outerShdw blurRad="254000" sx="102000" sy="102000" algn="ctr" rotWithShape="0">
              <a:prstClr val="black">
                <a:alpha val="20000"/>
              </a:prstClr>
            </a:outerShdw>
          </a:effectLst>
        </c:spPr>
      </c:pivotFmt>
      <c:pivotFmt>
        <c:idx val="62"/>
        <c:spPr>
          <a:solidFill>
            <a:schemeClr val="accent1"/>
          </a:solidFill>
          <a:ln w="19050">
            <a:noFill/>
          </a:ln>
          <a:effectLst>
            <a:outerShdw blurRad="254000" sx="102000" sy="102000" algn="ctr" rotWithShape="0">
              <a:prstClr val="black">
                <a:alpha val="20000"/>
              </a:prstClr>
            </a:outerShdw>
          </a:effectLst>
        </c:spPr>
        <c:dLbl>
          <c:idx val="0"/>
          <c:layout>
            <c:manualLayout>
              <c:x val="4.1254939286435354E-3"/>
              <c:y val="-1.0499676773243084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w="19050">
            <a:noFill/>
          </a:ln>
          <a:effectLst>
            <a:outerShdw blurRad="254000" sx="102000" sy="102000" algn="ctr" rotWithShape="0">
              <a:prstClr val="black">
                <a:alpha val="20000"/>
              </a:prstClr>
            </a:outerShdw>
          </a:effectLst>
        </c:spPr>
        <c:dLbl>
          <c:idx val="0"/>
          <c:layout>
            <c:manualLayout>
              <c:x val="-4.1866401315220209E-3"/>
              <c:y val="1.293860811140195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4"/>
        <c:spPr>
          <a:solidFill>
            <a:schemeClr val="accent1"/>
          </a:solidFill>
          <a:ln w="19050">
            <a:noFill/>
          </a:ln>
          <a:effectLst>
            <a:outerShdw blurRad="254000" sx="102000" sy="102000" algn="ctr" rotWithShape="0">
              <a:prstClr val="black">
                <a:alpha val="20000"/>
              </a:prstClr>
            </a:outerShdw>
          </a:effectLst>
        </c:spPr>
      </c:pivotFmt>
      <c:pivotFmt>
        <c:idx val="65"/>
        <c:spPr>
          <a:solidFill>
            <a:schemeClr val="accent1"/>
          </a:solidFill>
          <a:ln w="19050">
            <a:noFill/>
          </a:ln>
          <a:effectLst>
            <a:outerShdw blurRad="254000" sx="102000" sy="102000" algn="ctr" rotWithShape="0">
              <a:prstClr val="black">
                <a:alpha val="20000"/>
              </a:prstClr>
            </a:outerShdw>
          </a:effectLst>
        </c:spPr>
      </c:pivotFmt>
      <c:pivotFmt>
        <c:idx val="66"/>
        <c:spPr>
          <a:solidFill>
            <a:schemeClr val="accent1"/>
          </a:solidFill>
          <a:ln w="19050">
            <a:noFill/>
          </a:ln>
          <a:effectLst>
            <a:outerShdw blurRad="254000" sx="102000" sy="102000" algn="ctr" rotWithShape="0">
              <a:prstClr val="black">
                <a:alpha val="20000"/>
              </a:prstClr>
            </a:outerShdw>
          </a:effectLst>
        </c:spPr>
        <c:dLbl>
          <c:idx val="0"/>
          <c:layout>
            <c:manualLayout>
              <c:x val="-8.1310461192350955E-2"/>
              <c:y val="7.920242473055601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w="19050">
            <a:noFill/>
          </a:ln>
          <a:effectLst>
            <a:outerShdw blurRad="254000" sx="102000" sy="102000" algn="ctr" rotWithShape="0">
              <a:prstClr val="black">
                <a:alpha val="20000"/>
              </a:prstClr>
            </a:outerShdw>
          </a:effectLst>
        </c:spPr>
        <c:dLbl>
          <c:idx val="0"/>
          <c:layout>
            <c:manualLayout>
              <c:x val="-3.2696057223616314E-2"/>
              <c:y val="2.230964063543198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8"/>
        <c:spPr>
          <a:solidFill>
            <a:schemeClr val="accent1"/>
          </a:solidFill>
          <a:ln w="19050">
            <a:noFill/>
          </a:ln>
          <a:effectLst>
            <a:outerShdw blurRad="254000" sx="102000" sy="102000" algn="ctr" rotWithShape="0">
              <a:prstClr val="black">
                <a:alpha val="20000"/>
              </a:prstClr>
            </a:outerShdw>
          </a:effectLst>
        </c:spPr>
        <c:dLbl>
          <c:idx val="0"/>
          <c:layout>
            <c:manualLayout>
              <c:x val="8.5990020478209389E-2"/>
              <c:y val="1.76835769014741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9"/>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70"/>
        <c:spPr>
          <a:solidFill>
            <a:schemeClr val="accent1"/>
          </a:solidFill>
          <a:ln w="19050">
            <a:noFill/>
          </a:ln>
          <a:effectLst>
            <a:outerShdw blurRad="254000" sx="102000" sy="102000" algn="ctr" rotWithShape="0">
              <a:prstClr val="black">
                <a:alpha val="20000"/>
              </a:prstClr>
            </a:outerShdw>
          </a:effectLst>
        </c:spPr>
      </c:pivotFmt>
      <c:pivotFmt>
        <c:idx val="71"/>
        <c:spPr>
          <a:solidFill>
            <a:schemeClr val="accent1"/>
          </a:solidFill>
          <a:ln w="19050">
            <a:noFill/>
          </a:ln>
          <a:effectLst>
            <a:outerShdw blurRad="254000" sx="102000" sy="102000" algn="ctr" rotWithShape="0">
              <a:prstClr val="black">
                <a:alpha val="20000"/>
              </a:prstClr>
            </a:outerShdw>
          </a:effectLst>
        </c:spPr>
      </c:pivotFmt>
      <c:pivotFmt>
        <c:idx val="72"/>
        <c:spPr>
          <a:solidFill>
            <a:schemeClr val="accent1"/>
          </a:solidFill>
          <a:ln w="19050">
            <a:noFill/>
          </a:ln>
          <a:effectLst>
            <a:outerShdw blurRad="254000" sx="102000" sy="102000" algn="ctr" rotWithShape="0">
              <a:prstClr val="black">
                <a:alpha val="20000"/>
              </a:prstClr>
            </a:outerShdw>
          </a:effectLst>
        </c:spPr>
      </c:pivotFmt>
      <c:pivotFmt>
        <c:idx val="73"/>
        <c:spPr>
          <a:solidFill>
            <a:schemeClr val="accent1"/>
          </a:solidFill>
          <a:ln w="19050">
            <a:noFill/>
          </a:ln>
          <a:effectLst>
            <a:outerShdw blurRad="254000" sx="102000" sy="102000" algn="ctr" rotWithShape="0">
              <a:prstClr val="black">
                <a:alpha val="20000"/>
              </a:prstClr>
            </a:outerShdw>
          </a:effectLst>
        </c:spPr>
      </c:pivotFmt>
      <c:pivotFmt>
        <c:idx val="74"/>
        <c:spPr>
          <a:solidFill>
            <a:schemeClr val="accent1"/>
          </a:solidFill>
          <a:ln w="19050">
            <a:noFill/>
          </a:ln>
          <a:effectLst>
            <a:outerShdw blurRad="254000" sx="102000" sy="102000" algn="ctr" rotWithShape="0">
              <a:prstClr val="black">
                <a:alpha val="20000"/>
              </a:prstClr>
            </a:outerShdw>
          </a:effectLst>
        </c:spPr>
      </c:pivotFmt>
      <c:pivotFmt>
        <c:idx val="75"/>
        <c:spPr>
          <a:solidFill>
            <a:schemeClr val="accent1"/>
          </a:solidFill>
          <a:ln w="19050">
            <a:noFill/>
          </a:ln>
          <a:effectLst>
            <a:outerShdw blurRad="254000" sx="102000" sy="102000" algn="ctr" rotWithShape="0">
              <a:prstClr val="black">
                <a:alpha val="20000"/>
              </a:prstClr>
            </a:outerShdw>
          </a:effectLst>
        </c:spPr>
      </c:pivotFmt>
      <c:pivotFmt>
        <c:idx val="76"/>
        <c:spPr>
          <a:solidFill>
            <a:schemeClr val="accent1"/>
          </a:solidFill>
          <a:ln w="19050">
            <a:noFill/>
          </a:ln>
          <a:effectLst>
            <a:outerShdw blurRad="254000" sx="102000" sy="102000" algn="ctr" rotWithShape="0">
              <a:prstClr val="black">
                <a:alpha val="20000"/>
              </a:prstClr>
            </a:outerShdw>
          </a:effectLst>
        </c:spPr>
      </c:pivotFmt>
      <c:pivotFmt>
        <c:idx val="77"/>
        <c:spPr>
          <a:solidFill>
            <a:schemeClr val="accent1"/>
          </a:solidFill>
          <a:ln w="19050">
            <a:noFill/>
          </a:ln>
          <a:effectLst>
            <a:outerShdw blurRad="254000" sx="102000" sy="102000" algn="ctr" rotWithShape="0">
              <a:prstClr val="black">
                <a:alpha val="20000"/>
              </a:prstClr>
            </a:outerShdw>
          </a:effectLst>
        </c:spPr>
      </c:pivotFmt>
    </c:pivotFmts>
    <c:plotArea>
      <c:layout>
        <c:manualLayout>
          <c:layoutTarget val="inner"/>
          <c:xMode val="edge"/>
          <c:yMode val="edge"/>
          <c:x val="0.1952265582186842"/>
          <c:y val="0.11727757041609806"/>
          <c:w val="0.57841149663984315"/>
          <c:h val="0.835123866619082"/>
        </c:manualLayout>
      </c:layout>
      <c:pieChart>
        <c:varyColors val="1"/>
        <c:ser>
          <c:idx val="0"/>
          <c:order val="0"/>
          <c:tx>
            <c:strRef>
              <c:f>'Chiffres consultations'!$J$7</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60-42E1-ADA4-7CE516A785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60-42E1-ADA4-7CE516A78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60-42E1-ADA4-7CE516A78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60-42E1-ADA4-7CE516A785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860-42E1-ADA4-7CE516A785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860-42E1-ADA4-7CE516A785A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860-42E1-ADA4-7CE516A785A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860-42E1-ADA4-7CE516A785A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860-42E1-ADA4-7CE516A785A8}"/>
              </c:ext>
            </c:extLst>
          </c:dPt>
          <c:dLbls>
            <c:dLbl>
              <c:idx val="1"/>
              <c:layout>
                <c:manualLayout>
                  <c:x val="4.1254939286435354E-3"/>
                  <c:y val="-1.04996767732430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60-42E1-ADA4-7CE516A785A8}"/>
                </c:ext>
              </c:extLst>
            </c:dLbl>
            <c:dLbl>
              <c:idx val="2"/>
              <c:layout>
                <c:manualLayout>
                  <c:x val="-4.1866401315220209E-3"/>
                  <c:y val="1.293860811140195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60-42E1-ADA4-7CE516A785A8}"/>
                </c:ext>
              </c:extLst>
            </c:dLbl>
            <c:dLbl>
              <c:idx val="5"/>
              <c:layout>
                <c:manualLayout>
                  <c:x val="-8.1310461192350955E-2"/>
                  <c:y val="7.92024247305560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60-42E1-ADA4-7CE516A785A8}"/>
                </c:ext>
              </c:extLst>
            </c:dLbl>
            <c:dLbl>
              <c:idx val="6"/>
              <c:layout>
                <c:manualLayout>
                  <c:x val="-3.2696057223616314E-2"/>
                  <c:y val="2.23096406354319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860-42E1-ADA4-7CE516A785A8}"/>
                </c:ext>
              </c:extLst>
            </c:dLbl>
            <c:dLbl>
              <c:idx val="7"/>
              <c:layout>
                <c:manualLayout>
                  <c:x val="8.5990020478209389E-2"/>
                  <c:y val="1.76835769014741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860-42E1-ADA4-7CE516A785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consultations'!$I$8:$I$16</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consultations'!$J$8:$J$16</c:f>
              <c:numCache>
                <c:formatCode>General</c:formatCode>
                <c:ptCount val="8"/>
                <c:pt idx="0">
                  <c:v>2583</c:v>
                </c:pt>
                <c:pt idx="1">
                  <c:v>250</c:v>
                </c:pt>
                <c:pt idx="2">
                  <c:v>187</c:v>
                </c:pt>
                <c:pt idx="3">
                  <c:v>873</c:v>
                </c:pt>
                <c:pt idx="4">
                  <c:v>3726</c:v>
                </c:pt>
                <c:pt idx="5">
                  <c:v>1</c:v>
                </c:pt>
                <c:pt idx="6">
                  <c:v>399</c:v>
                </c:pt>
                <c:pt idx="7">
                  <c:v>51</c:v>
                </c:pt>
              </c:numCache>
            </c:numRef>
          </c:val>
          <c:extLst>
            <c:ext xmlns:c16="http://schemas.microsoft.com/office/drawing/2014/chart" uri="{C3380CC4-5D6E-409C-BE32-E72D297353CC}">
              <c16:uniqueId val="{00000012-3860-42E1-ADA4-7CE516A785A8}"/>
            </c:ext>
          </c:extLst>
        </c:ser>
        <c:ser>
          <c:idx val="1"/>
          <c:order val="1"/>
          <c:tx>
            <c:strRef>
              <c:f>'Chiffres consultations'!$K$7</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3860-42E1-ADA4-7CE516A785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3860-42E1-ADA4-7CE516A78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3860-42E1-ADA4-7CE516A78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3860-42E1-ADA4-7CE516A785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3860-42E1-ADA4-7CE516A785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3860-42E1-ADA4-7CE516A785A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3860-42E1-ADA4-7CE516A785A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3860-42E1-ADA4-7CE516A785A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3860-42E1-ADA4-7CE516A785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consultations'!$I$8:$I$16</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consultations'!$K$8:$K$16</c:f>
              <c:numCache>
                <c:formatCode>0.00%</c:formatCode>
                <c:ptCount val="8"/>
                <c:pt idx="0">
                  <c:v>0.32007434944237917</c:v>
                </c:pt>
                <c:pt idx="1">
                  <c:v>3.0978934324659233E-2</c:v>
                </c:pt>
                <c:pt idx="2">
                  <c:v>2.3172242874845105E-2</c:v>
                </c:pt>
                <c:pt idx="3">
                  <c:v>0.10817843866171004</c:v>
                </c:pt>
                <c:pt idx="4">
                  <c:v>0.4617100371747212</c:v>
                </c:pt>
                <c:pt idx="5">
                  <c:v>1.2391573729863693E-4</c:v>
                </c:pt>
                <c:pt idx="6">
                  <c:v>4.9442379182156132E-2</c:v>
                </c:pt>
                <c:pt idx="7">
                  <c:v>6.3197026022304833E-3</c:v>
                </c:pt>
              </c:numCache>
            </c:numRef>
          </c:val>
          <c:extLst>
            <c:ext xmlns:c16="http://schemas.microsoft.com/office/drawing/2014/chart" uri="{C3380CC4-5D6E-409C-BE32-E72D297353CC}">
              <c16:uniqueId val="{00000025-3860-42E1-ADA4-7CE516A785A8}"/>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877481AF-CF90-40AB-9DDA-B6B70D9257A7}">
      <dgm:prSet/>
      <dgm:spPr/>
      <dgm:t>
        <a:bodyPr/>
        <a:lstStyle/>
        <a:p>
          <a:r>
            <a:rPr lang="nl-BE"/>
            <a:t>IVG</a:t>
          </a:r>
          <a:endParaRPr lang="en-US"/>
        </a:p>
      </dgm:t>
    </dgm:pt>
    <dgm:pt modelId="{AB9EABD0-78E9-4400-8047-2985D1A96AB6}" type="parTrans" cxnId="{1BFE1C40-BA1A-4F26-85B5-49D4CED3AC14}">
      <dgm:prSet/>
      <dgm:spPr/>
      <dgm:t>
        <a:bodyPr/>
        <a:lstStyle/>
        <a:p>
          <a:endParaRPr lang="en-US"/>
        </a:p>
      </dgm:t>
    </dgm:pt>
    <dgm:pt modelId="{F8B5B2D9-D08A-49DA-8B5A-E2E232B86629}" type="sibTrans" cxnId="{1BFE1C40-BA1A-4F26-85B5-49D4CED3AC14}">
      <dgm:prSet/>
      <dgm:spPr/>
      <dgm:t>
        <a:bodyPr/>
        <a:lstStyle/>
        <a:p>
          <a:endParaRPr lang="en-US"/>
        </a:p>
      </dgm:t>
    </dgm:pt>
    <dgm:pt modelId="{24341231-B7E9-439D-BC2D-E1D056FAD1E6}">
      <dgm:prSet/>
      <dgm:spPr/>
      <dgm:t>
        <a:bodyPr/>
        <a:lstStyle/>
        <a:p>
          <a:r>
            <a:rPr lang="nl-BE" dirty="0" err="1"/>
            <a:t>Violence</a:t>
          </a:r>
          <a:r>
            <a:rPr lang="en-US" dirty="0"/>
            <a:t>s</a:t>
          </a:r>
        </a:p>
      </dgm:t>
    </dgm:pt>
    <dgm:pt modelId="{A24AA64B-79B2-4E43-9E54-536A760E2455}" type="parTrans" cxnId="{C46CA944-7955-471A-81E6-798717158192}">
      <dgm:prSet/>
      <dgm:spPr/>
      <dgm:t>
        <a:bodyPr/>
        <a:lstStyle/>
        <a:p>
          <a:endParaRPr lang="en-US"/>
        </a:p>
      </dgm:t>
    </dgm:pt>
    <dgm:pt modelId="{3A31D0CB-A572-4718-AA4D-CD0BA6311C62}" type="sibTrans" cxnId="{C46CA944-7955-471A-81E6-798717158192}">
      <dgm:prSet/>
      <dgm:spPr/>
      <dgm:t>
        <a:bodyPr/>
        <a:lstStyle/>
        <a:p>
          <a:endParaRPr lang="en-US"/>
        </a:p>
      </dgm:t>
    </dgm:pt>
    <dgm:pt modelId="{C9B365C0-2F3C-4DEC-BA2B-BE272FF92868}">
      <dgm:prSet/>
      <dgm:spPr/>
      <dgm:t>
        <a:bodyPr/>
        <a:lstStyle/>
        <a:p>
          <a:r>
            <a:rPr lang="en-US"/>
            <a:t>EVRAS</a:t>
          </a:r>
        </a:p>
      </dgm:t>
    </dgm:pt>
    <dgm:pt modelId="{1FC5F1C1-BAB9-4780-815D-0430EAA89C04}" type="parTrans" cxnId="{335BDBB0-4FDB-4CEA-B0A1-033E453CB635}">
      <dgm:prSet/>
      <dgm:spPr/>
      <dgm:t>
        <a:bodyPr/>
        <a:lstStyle/>
        <a:p>
          <a:endParaRPr lang="en-US"/>
        </a:p>
      </dgm:t>
    </dgm:pt>
    <dgm:pt modelId="{51D54A56-AA18-4CEA-86A7-B18D5FC71D5F}" type="sibTrans" cxnId="{335BDBB0-4FDB-4CEA-B0A1-033E453CB635}">
      <dgm:prSet/>
      <dgm:spPr/>
      <dgm:t>
        <a:bodyPr/>
        <a:lstStyle/>
        <a:p>
          <a:endParaRPr lang="en-US"/>
        </a:p>
      </dgm:t>
    </dgm:pt>
    <dgm:pt modelId="{F7D171EC-D90B-4747-9EE0-D16D4CFF9DFD}" type="pres">
      <dgm:prSet presAssocID="{28A326E8-BEB6-4824-A655-7117A394C4D5}" presName="vert0" presStyleCnt="0">
        <dgm:presLayoutVars>
          <dgm:dir/>
          <dgm:animOne val="branch"/>
          <dgm:animLvl val="lvl"/>
        </dgm:presLayoutVars>
      </dgm:prSet>
      <dgm:spPr/>
    </dgm:pt>
    <dgm:pt modelId="{3F79B6DF-E65F-4348-A86B-7D2F32173558}" type="pres">
      <dgm:prSet presAssocID="{877481AF-CF90-40AB-9DDA-B6B70D9257A7}" presName="thickLine" presStyleLbl="alignNode1" presStyleIdx="0" presStyleCnt="3"/>
      <dgm:spPr/>
    </dgm:pt>
    <dgm:pt modelId="{CC13AB2F-ECB4-4D9E-9CC8-6915C4014E44}" type="pres">
      <dgm:prSet presAssocID="{877481AF-CF90-40AB-9DDA-B6B70D9257A7}" presName="horz1" presStyleCnt="0"/>
      <dgm:spPr/>
    </dgm:pt>
    <dgm:pt modelId="{10B0D0D6-7969-436B-A9DE-04D5F7295CBE}" type="pres">
      <dgm:prSet presAssocID="{877481AF-CF90-40AB-9DDA-B6B70D9257A7}" presName="tx1" presStyleLbl="revTx" presStyleIdx="0" presStyleCnt="3"/>
      <dgm:spPr/>
    </dgm:pt>
    <dgm:pt modelId="{2F85009F-C927-4B4D-86B2-C9120EDD0F50}" type="pres">
      <dgm:prSet presAssocID="{877481AF-CF90-40AB-9DDA-B6B70D9257A7}" presName="vert1" presStyleCnt="0"/>
      <dgm:spPr/>
    </dgm:pt>
    <dgm:pt modelId="{FCA9D24C-7B90-46DB-8A14-0A65C6A2FA6A}" type="pres">
      <dgm:prSet presAssocID="{24341231-B7E9-439D-BC2D-E1D056FAD1E6}" presName="thickLine" presStyleLbl="alignNode1" presStyleIdx="1" presStyleCnt="3"/>
      <dgm:spPr/>
    </dgm:pt>
    <dgm:pt modelId="{82885582-782D-41B8-8E2C-4CED43504873}" type="pres">
      <dgm:prSet presAssocID="{24341231-B7E9-439D-BC2D-E1D056FAD1E6}" presName="horz1" presStyleCnt="0"/>
      <dgm:spPr/>
    </dgm:pt>
    <dgm:pt modelId="{942DC225-B6D2-4CEF-83C2-BF127AED409D}" type="pres">
      <dgm:prSet presAssocID="{24341231-B7E9-439D-BC2D-E1D056FAD1E6}" presName="tx1" presStyleLbl="revTx" presStyleIdx="1" presStyleCnt="3"/>
      <dgm:spPr/>
    </dgm:pt>
    <dgm:pt modelId="{5F564C86-CA9C-4520-800B-35D036C71459}" type="pres">
      <dgm:prSet presAssocID="{24341231-B7E9-439D-BC2D-E1D056FAD1E6}" presName="vert1" presStyleCnt="0"/>
      <dgm:spPr/>
    </dgm:pt>
    <dgm:pt modelId="{2E1244A9-C5D8-4961-AD89-098DB34C4352}" type="pres">
      <dgm:prSet presAssocID="{C9B365C0-2F3C-4DEC-BA2B-BE272FF92868}" presName="thickLine" presStyleLbl="alignNode1" presStyleIdx="2" presStyleCnt="3"/>
      <dgm:spPr/>
    </dgm:pt>
    <dgm:pt modelId="{3AF36600-94D3-49FA-8622-A81A9500DBEA}" type="pres">
      <dgm:prSet presAssocID="{C9B365C0-2F3C-4DEC-BA2B-BE272FF92868}" presName="horz1" presStyleCnt="0"/>
      <dgm:spPr/>
    </dgm:pt>
    <dgm:pt modelId="{15D41A45-2CBC-447E-B6B5-BA45077AC912}" type="pres">
      <dgm:prSet presAssocID="{C9B365C0-2F3C-4DEC-BA2B-BE272FF92868}" presName="tx1" presStyleLbl="revTx" presStyleIdx="2" presStyleCnt="3"/>
      <dgm:spPr/>
    </dgm:pt>
    <dgm:pt modelId="{0A4AD48A-F8A8-4904-9617-605422DB0A74}" type="pres">
      <dgm:prSet presAssocID="{C9B365C0-2F3C-4DEC-BA2B-BE272FF92868}" presName="vert1" presStyleCnt="0"/>
      <dgm:spPr/>
    </dgm:pt>
  </dgm:ptLst>
  <dgm:cxnLst>
    <dgm:cxn modelId="{57F67403-722E-4AB3-9FCD-EEA90F04F903}" type="presOf" srcId="{24341231-B7E9-439D-BC2D-E1D056FAD1E6}" destId="{942DC225-B6D2-4CEF-83C2-BF127AED409D}" srcOrd="0" destOrd="0" presId="urn:microsoft.com/office/officeart/2008/layout/LinedList"/>
    <dgm:cxn modelId="{1BFE1C40-BA1A-4F26-85B5-49D4CED3AC14}" srcId="{28A326E8-BEB6-4824-A655-7117A394C4D5}" destId="{877481AF-CF90-40AB-9DDA-B6B70D9257A7}" srcOrd="0" destOrd="0" parTransId="{AB9EABD0-78E9-4400-8047-2985D1A96AB6}" sibTransId="{F8B5B2D9-D08A-49DA-8B5A-E2E232B86629}"/>
    <dgm:cxn modelId="{BC45E042-B0B7-44B2-AAFE-317B41291F7D}" type="presOf" srcId="{877481AF-CF90-40AB-9DDA-B6B70D9257A7}" destId="{10B0D0D6-7969-436B-A9DE-04D5F7295CBE}" srcOrd="0" destOrd="0" presId="urn:microsoft.com/office/officeart/2008/layout/LinedList"/>
    <dgm:cxn modelId="{C46CA944-7955-471A-81E6-798717158192}" srcId="{28A326E8-BEB6-4824-A655-7117A394C4D5}" destId="{24341231-B7E9-439D-BC2D-E1D056FAD1E6}" srcOrd="1" destOrd="0" parTransId="{A24AA64B-79B2-4E43-9E54-536A760E2455}" sibTransId="{3A31D0CB-A572-4718-AA4D-CD0BA6311C62}"/>
    <dgm:cxn modelId="{A0E2444C-5D61-486E-9838-A2479B4D8248}" type="presOf" srcId="{C9B365C0-2F3C-4DEC-BA2B-BE272FF92868}" destId="{15D41A45-2CBC-447E-B6B5-BA45077AC912}" srcOrd="0" destOrd="0" presId="urn:microsoft.com/office/officeart/2008/layout/LinedList"/>
    <dgm:cxn modelId="{335BDBB0-4FDB-4CEA-B0A1-033E453CB635}" srcId="{28A326E8-BEB6-4824-A655-7117A394C4D5}" destId="{C9B365C0-2F3C-4DEC-BA2B-BE272FF92868}" srcOrd="2" destOrd="0" parTransId="{1FC5F1C1-BAB9-4780-815D-0430EAA89C04}" sibTransId="{51D54A56-AA18-4CEA-86A7-B18D5FC71D5F}"/>
    <dgm:cxn modelId="{835ED7EF-7D65-4256-A526-2E44FFB8516C}" type="presOf" srcId="{28A326E8-BEB6-4824-A655-7117A394C4D5}" destId="{F7D171EC-D90B-4747-9EE0-D16D4CFF9DFD}" srcOrd="0" destOrd="0" presId="urn:microsoft.com/office/officeart/2008/layout/LinedList"/>
    <dgm:cxn modelId="{E1367275-22A2-49E1-896E-7C50170969A6}" type="presParOf" srcId="{F7D171EC-D90B-4747-9EE0-D16D4CFF9DFD}" destId="{3F79B6DF-E65F-4348-A86B-7D2F32173558}" srcOrd="0" destOrd="0" presId="urn:microsoft.com/office/officeart/2008/layout/LinedList"/>
    <dgm:cxn modelId="{ACCD4AA6-384E-4CB5-88D2-D3467B017C9A}" type="presParOf" srcId="{F7D171EC-D90B-4747-9EE0-D16D4CFF9DFD}" destId="{CC13AB2F-ECB4-4D9E-9CC8-6915C4014E44}" srcOrd="1" destOrd="0" presId="urn:microsoft.com/office/officeart/2008/layout/LinedList"/>
    <dgm:cxn modelId="{DB53230D-8582-402D-84EB-1916D5C9A822}" type="presParOf" srcId="{CC13AB2F-ECB4-4D9E-9CC8-6915C4014E44}" destId="{10B0D0D6-7969-436B-A9DE-04D5F7295CBE}" srcOrd="0" destOrd="0" presId="urn:microsoft.com/office/officeart/2008/layout/LinedList"/>
    <dgm:cxn modelId="{0678C906-3BD0-4602-84C2-A3EDA9F113A3}" type="presParOf" srcId="{CC13AB2F-ECB4-4D9E-9CC8-6915C4014E44}" destId="{2F85009F-C927-4B4D-86B2-C9120EDD0F50}" srcOrd="1" destOrd="0" presId="urn:microsoft.com/office/officeart/2008/layout/LinedList"/>
    <dgm:cxn modelId="{D0F0D54C-AFB6-4FFC-A9A1-593D7633A901}" type="presParOf" srcId="{F7D171EC-D90B-4747-9EE0-D16D4CFF9DFD}" destId="{FCA9D24C-7B90-46DB-8A14-0A65C6A2FA6A}" srcOrd="2" destOrd="0" presId="urn:microsoft.com/office/officeart/2008/layout/LinedList"/>
    <dgm:cxn modelId="{694CC617-8226-4113-9FA3-A20EFD1D6C9E}" type="presParOf" srcId="{F7D171EC-D90B-4747-9EE0-D16D4CFF9DFD}" destId="{82885582-782D-41B8-8E2C-4CED43504873}" srcOrd="3" destOrd="0" presId="urn:microsoft.com/office/officeart/2008/layout/LinedList"/>
    <dgm:cxn modelId="{D2A04D09-60C0-45F0-887A-9EAA9F5CEC43}" type="presParOf" srcId="{82885582-782D-41B8-8E2C-4CED43504873}" destId="{942DC225-B6D2-4CEF-83C2-BF127AED409D}" srcOrd="0" destOrd="0" presId="urn:microsoft.com/office/officeart/2008/layout/LinedList"/>
    <dgm:cxn modelId="{28EA6387-1E86-47F3-9A96-54DEF2E26E5A}" type="presParOf" srcId="{82885582-782D-41B8-8E2C-4CED43504873}" destId="{5F564C86-CA9C-4520-800B-35D036C71459}" srcOrd="1" destOrd="0" presId="urn:microsoft.com/office/officeart/2008/layout/LinedList"/>
    <dgm:cxn modelId="{0E0F9C3E-5B1E-4CF2-B6DA-FBD33B197E05}" type="presParOf" srcId="{F7D171EC-D90B-4747-9EE0-D16D4CFF9DFD}" destId="{2E1244A9-C5D8-4961-AD89-098DB34C4352}" srcOrd="4" destOrd="0" presId="urn:microsoft.com/office/officeart/2008/layout/LinedList"/>
    <dgm:cxn modelId="{F94C098D-8F4E-4E5A-A17D-82798B4310ED}" type="presParOf" srcId="{F7D171EC-D90B-4747-9EE0-D16D4CFF9DFD}" destId="{3AF36600-94D3-49FA-8622-A81A9500DBEA}" srcOrd="5" destOrd="0" presId="urn:microsoft.com/office/officeart/2008/layout/LinedList"/>
    <dgm:cxn modelId="{9B9D2630-DD74-445B-9F43-5209B3595464}" type="presParOf" srcId="{3AF36600-94D3-49FA-8622-A81A9500DBEA}" destId="{15D41A45-2CBC-447E-B6B5-BA45077AC912}" srcOrd="0" destOrd="0" presId="urn:microsoft.com/office/officeart/2008/layout/LinedList"/>
    <dgm:cxn modelId="{AD69357B-683B-4182-B34A-5DF15FB184A0}" type="presParOf" srcId="{3AF36600-94D3-49FA-8622-A81A9500DBEA}" destId="{0A4AD48A-F8A8-4904-9617-605422DB0A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877481AF-CF90-40AB-9DDA-B6B70D9257A7}">
      <dgm:prSet/>
      <dgm:spPr/>
      <dgm:t>
        <a:bodyPr/>
        <a:lstStyle/>
        <a:p>
          <a:r>
            <a:rPr lang="nl-BE" dirty="0" err="1"/>
            <a:t>Journée</a:t>
          </a:r>
          <a:r>
            <a:rPr lang="nl-BE" dirty="0"/>
            <a:t> </a:t>
          </a:r>
          <a:r>
            <a:rPr lang="nl-BE" dirty="0" err="1"/>
            <a:t>inter</a:t>
          </a:r>
          <a:r>
            <a:rPr lang="nl-BE" dirty="0"/>
            <a:t>-CPF</a:t>
          </a:r>
          <a:endParaRPr lang="en-US" dirty="0"/>
        </a:p>
      </dgm:t>
    </dgm:pt>
    <dgm:pt modelId="{AB9EABD0-78E9-4400-8047-2985D1A96AB6}" type="parTrans" cxnId="{1BFE1C40-BA1A-4F26-85B5-49D4CED3AC14}">
      <dgm:prSet/>
      <dgm:spPr/>
      <dgm:t>
        <a:bodyPr/>
        <a:lstStyle/>
        <a:p>
          <a:endParaRPr lang="en-US"/>
        </a:p>
      </dgm:t>
    </dgm:pt>
    <dgm:pt modelId="{F8B5B2D9-D08A-49DA-8B5A-E2E232B86629}" type="sibTrans" cxnId="{1BFE1C40-BA1A-4F26-85B5-49D4CED3AC14}">
      <dgm:prSet/>
      <dgm:spPr/>
      <dgm:t>
        <a:bodyPr/>
        <a:lstStyle/>
        <a:p>
          <a:endParaRPr lang="en-US"/>
        </a:p>
      </dgm:t>
    </dgm:pt>
    <dgm:pt modelId="{042511AE-8A82-43BF-85EF-346C1CD0A53B}">
      <dgm:prSet/>
      <dgm:spPr/>
      <dgm:t>
        <a:bodyPr/>
        <a:lstStyle/>
        <a:p>
          <a:r>
            <a:rPr lang="nl-BE" dirty="0"/>
            <a:t>Formation des </a:t>
          </a:r>
          <a:r>
            <a:rPr lang="nl-BE" dirty="0" err="1"/>
            <a:t>responsables</a:t>
          </a:r>
          <a:r>
            <a:rPr lang="nl-BE" dirty="0"/>
            <a:t> de centre</a:t>
          </a:r>
          <a:endParaRPr lang="en-US" dirty="0"/>
        </a:p>
      </dgm:t>
    </dgm:pt>
    <dgm:pt modelId="{98AFE89D-E5DC-4C59-BFFC-BC0D2D54B902}" type="parTrans" cxnId="{F57FE7F5-5FDA-4390-B97D-A803681EE30E}">
      <dgm:prSet/>
      <dgm:spPr/>
      <dgm:t>
        <a:bodyPr/>
        <a:lstStyle/>
        <a:p>
          <a:endParaRPr lang="en-US"/>
        </a:p>
      </dgm:t>
    </dgm:pt>
    <dgm:pt modelId="{547E389E-2F60-4233-AB08-20C6D68430BA}" type="sibTrans" cxnId="{F57FE7F5-5FDA-4390-B97D-A803681EE30E}">
      <dgm:prSet/>
      <dgm:spPr/>
      <dgm:t>
        <a:bodyPr/>
        <a:lstStyle/>
        <a:p>
          <a:endParaRPr lang="en-US"/>
        </a:p>
      </dgm:t>
    </dgm:pt>
    <dgm:pt modelId="{EF4A0D69-2FA0-49CE-8B89-9AE9EC42BD10}">
      <dgm:prSet/>
      <dgm:spPr/>
      <dgm:t>
        <a:bodyPr/>
        <a:lstStyle/>
        <a:p>
          <a:r>
            <a:rPr lang="nl-BE" dirty="0" err="1"/>
            <a:t>Formations</a:t>
          </a:r>
          <a:r>
            <a:rPr lang="nl-BE" dirty="0"/>
            <a:t> AC EVRAS</a:t>
          </a:r>
          <a:endParaRPr lang="en-US" dirty="0"/>
        </a:p>
      </dgm:t>
    </dgm:pt>
    <dgm:pt modelId="{84129C12-EAF3-4D88-9446-A765783AE0E2}" type="parTrans" cxnId="{A7AB6913-AEC2-4748-9354-419716B401BC}">
      <dgm:prSet/>
      <dgm:spPr/>
      <dgm:t>
        <a:bodyPr/>
        <a:lstStyle/>
        <a:p>
          <a:endParaRPr lang="en-US"/>
        </a:p>
      </dgm:t>
    </dgm:pt>
    <dgm:pt modelId="{C460BED9-C4C9-44FD-8A54-4C7AEC0AA0D5}" type="sibTrans" cxnId="{A7AB6913-AEC2-4748-9354-419716B401BC}">
      <dgm:prSet/>
      <dgm:spPr/>
      <dgm:t>
        <a:bodyPr/>
        <a:lstStyle/>
        <a:p>
          <a:endParaRPr lang="en-US"/>
        </a:p>
      </dgm:t>
    </dgm:pt>
    <dgm:pt modelId="{F7D171EC-D90B-4747-9EE0-D16D4CFF9DFD}" type="pres">
      <dgm:prSet presAssocID="{28A326E8-BEB6-4824-A655-7117A394C4D5}" presName="vert0" presStyleCnt="0">
        <dgm:presLayoutVars>
          <dgm:dir/>
          <dgm:animOne val="branch"/>
          <dgm:animLvl val="lvl"/>
        </dgm:presLayoutVars>
      </dgm:prSet>
      <dgm:spPr/>
    </dgm:pt>
    <dgm:pt modelId="{3F79B6DF-E65F-4348-A86B-7D2F32173558}" type="pres">
      <dgm:prSet presAssocID="{877481AF-CF90-40AB-9DDA-B6B70D9257A7}" presName="thickLine" presStyleLbl="alignNode1" presStyleIdx="0" presStyleCnt="3"/>
      <dgm:spPr/>
    </dgm:pt>
    <dgm:pt modelId="{CC13AB2F-ECB4-4D9E-9CC8-6915C4014E44}" type="pres">
      <dgm:prSet presAssocID="{877481AF-CF90-40AB-9DDA-B6B70D9257A7}" presName="horz1" presStyleCnt="0"/>
      <dgm:spPr/>
    </dgm:pt>
    <dgm:pt modelId="{10B0D0D6-7969-436B-A9DE-04D5F7295CBE}" type="pres">
      <dgm:prSet presAssocID="{877481AF-CF90-40AB-9DDA-B6B70D9257A7}" presName="tx1" presStyleLbl="revTx" presStyleIdx="0" presStyleCnt="3"/>
      <dgm:spPr/>
    </dgm:pt>
    <dgm:pt modelId="{2F85009F-C927-4B4D-86B2-C9120EDD0F50}" type="pres">
      <dgm:prSet presAssocID="{877481AF-CF90-40AB-9DDA-B6B70D9257A7}" presName="vert1" presStyleCnt="0"/>
      <dgm:spPr/>
    </dgm:pt>
    <dgm:pt modelId="{2849181E-5C94-4D88-B08E-D8B78B3B52D3}" type="pres">
      <dgm:prSet presAssocID="{042511AE-8A82-43BF-85EF-346C1CD0A53B}" presName="thickLine" presStyleLbl="alignNode1" presStyleIdx="1" presStyleCnt="3"/>
      <dgm:spPr/>
    </dgm:pt>
    <dgm:pt modelId="{271345CC-26B9-44CC-AE3F-1AE05AA1A5CF}" type="pres">
      <dgm:prSet presAssocID="{042511AE-8A82-43BF-85EF-346C1CD0A53B}" presName="horz1" presStyleCnt="0"/>
      <dgm:spPr/>
    </dgm:pt>
    <dgm:pt modelId="{CA9EF58B-9F64-433D-9730-DE31BCC97901}" type="pres">
      <dgm:prSet presAssocID="{042511AE-8A82-43BF-85EF-346C1CD0A53B}" presName="tx1" presStyleLbl="revTx" presStyleIdx="1" presStyleCnt="3"/>
      <dgm:spPr/>
    </dgm:pt>
    <dgm:pt modelId="{AAE9239A-4F85-414B-9FC7-FB249CA26A00}" type="pres">
      <dgm:prSet presAssocID="{042511AE-8A82-43BF-85EF-346C1CD0A53B}" presName="vert1" presStyleCnt="0"/>
      <dgm:spPr/>
    </dgm:pt>
    <dgm:pt modelId="{6CB5A07E-800B-4FA9-9098-F30427A60370}" type="pres">
      <dgm:prSet presAssocID="{EF4A0D69-2FA0-49CE-8B89-9AE9EC42BD10}" presName="thickLine" presStyleLbl="alignNode1" presStyleIdx="2" presStyleCnt="3"/>
      <dgm:spPr/>
    </dgm:pt>
    <dgm:pt modelId="{839DA3E6-AF5C-44CC-A57F-587B3722E6D1}" type="pres">
      <dgm:prSet presAssocID="{EF4A0D69-2FA0-49CE-8B89-9AE9EC42BD10}" presName="horz1" presStyleCnt="0"/>
      <dgm:spPr/>
    </dgm:pt>
    <dgm:pt modelId="{8671470A-7265-49F9-8B9B-7CE2FE2CE59C}" type="pres">
      <dgm:prSet presAssocID="{EF4A0D69-2FA0-49CE-8B89-9AE9EC42BD10}" presName="tx1" presStyleLbl="revTx" presStyleIdx="2" presStyleCnt="3"/>
      <dgm:spPr/>
    </dgm:pt>
    <dgm:pt modelId="{04936DDC-312C-4AD5-8AE4-240E11839AF8}" type="pres">
      <dgm:prSet presAssocID="{EF4A0D69-2FA0-49CE-8B89-9AE9EC42BD10}" presName="vert1" presStyleCnt="0"/>
      <dgm:spPr/>
    </dgm:pt>
  </dgm:ptLst>
  <dgm:cxnLst>
    <dgm:cxn modelId="{87CECE0D-493B-49AF-819A-07B1193C29C5}" type="presOf" srcId="{EF4A0D69-2FA0-49CE-8B89-9AE9EC42BD10}" destId="{8671470A-7265-49F9-8B9B-7CE2FE2CE59C}" srcOrd="0" destOrd="0" presId="urn:microsoft.com/office/officeart/2008/layout/LinedList"/>
    <dgm:cxn modelId="{A7AB6913-AEC2-4748-9354-419716B401BC}" srcId="{28A326E8-BEB6-4824-A655-7117A394C4D5}" destId="{EF4A0D69-2FA0-49CE-8B89-9AE9EC42BD10}" srcOrd="2" destOrd="0" parTransId="{84129C12-EAF3-4D88-9446-A765783AE0E2}" sibTransId="{C460BED9-C4C9-44FD-8A54-4C7AEC0AA0D5}"/>
    <dgm:cxn modelId="{1BFE1C40-BA1A-4F26-85B5-49D4CED3AC14}" srcId="{28A326E8-BEB6-4824-A655-7117A394C4D5}" destId="{877481AF-CF90-40AB-9DDA-B6B70D9257A7}" srcOrd="0" destOrd="0" parTransId="{AB9EABD0-78E9-4400-8047-2985D1A96AB6}" sibTransId="{F8B5B2D9-D08A-49DA-8B5A-E2E232B86629}"/>
    <dgm:cxn modelId="{BC45E042-B0B7-44B2-AAFE-317B41291F7D}" type="presOf" srcId="{877481AF-CF90-40AB-9DDA-B6B70D9257A7}" destId="{10B0D0D6-7969-436B-A9DE-04D5F7295CBE}" srcOrd="0" destOrd="0" presId="urn:microsoft.com/office/officeart/2008/layout/LinedList"/>
    <dgm:cxn modelId="{FADE36E1-E112-403D-81BA-1D3EDB615BDF}" type="presOf" srcId="{042511AE-8A82-43BF-85EF-346C1CD0A53B}" destId="{CA9EF58B-9F64-433D-9730-DE31BCC97901}" srcOrd="0" destOrd="0" presId="urn:microsoft.com/office/officeart/2008/layout/LinedList"/>
    <dgm:cxn modelId="{835ED7EF-7D65-4256-A526-2E44FFB8516C}" type="presOf" srcId="{28A326E8-BEB6-4824-A655-7117A394C4D5}" destId="{F7D171EC-D90B-4747-9EE0-D16D4CFF9DFD}" srcOrd="0" destOrd="0" presId="urn:microsoft.com/office/officeart/2008/layout/LinedList"/>
    <dgm:cxn modelId="{F57FE7F5-5FDA-4390-B97D-A803681EE30E}" srcId="{28A326E8-BEB6-4824-A655-7117A394C4D5}" destId="{042511AE-8A82-43BF-85EF-346C1CD0A53B}" srcOrd="1" destOrd="0" parTransId="{98AFE89D-E5DC-4C59-BFFC-BC0D2D54B902}" sibTransId="{547E389E-2F60-4233-AB08-20C6D68430BA}"/>
    <dgm:cxn modelId="{E1367275-22A2-49E1-896E-7C50170969A6}" type="presParOf" srcId="{F7D171EC-D90B-4747-9EE0-D16D4CFF9DFD}" destId="{3F79B6DF-E65F-4348-A86B-7D2F32173558}" srcOrd="0" destOrd="0" presId="urn:microsoft.com/office/officeart/2008/layout/LinedList"/>
    <dgm:cxn modelId="{ACCD4AA6-384E-4CB5-88D2-D3467B017C9A}" type="presParOf" srcId="{F7D171EC-D90B-4747-9EE0-D16D4CFF9DFD}" destId="{CC13AB2F-ECB4-4D9E-9CC8-6915C4014E44}" srcOrd="1" destOrd="0" presId="urn:microsoft.com/office/officeart/2008/layout/LinedList"/>
    <dgm:cxn modelId="{DB53230D-8582-402D-84EB-1916D5C9A822}" type="presParOf" srcId="{CC13AB2F-ECB4-4D9E-9CC8-6915C4014E44}" destId="{10B0D0D6-7969-436B-A9DE-04D5F7295CBE}" srcOrd="0" destOrd="0" presId="urn:microsoft.com/office/officeart/2008/layout/LinedList"/>
    <dgm:cxn modelId="{0678C906-3BD0-4602-84C2-A3EDA9F113A3}" type="presParOf" srcId="{CC13AB2F-ECB4-4D9E-9CC8-6915C4014E44}" destId="{2F85009F-C927-4B4D-86B2-C9120EDD0F50}" srcOrd="1" destOrd="0" presId="urn:microsoft.com/office/officeart/2008/layout/LinedList"/>
    <dgm:cxn modelId="{5DD7509B-4A09-455B-990A-7231B629D942}" type="presParOf" srcId="{F7D171EC-D90B-4747-9EE0-D16D4CFF9DFD}" destId="{2849181E-5C94-4D88-B08E-D8B78B3B52D3}" srcOrd="2" destOrd="0" presId="urn:microsoft.com/office/officeart/2008/layout/LinedList"/>
    <dgm:cxn modelId="{B1231912-8E95-4A27-83D4-AC83C28DDDF1}" type="presParOf" srcId="{F7D171EC-D90B-4747-9EE0-D16D4CFF9DFD}" destId="{271345CC-26B9-44CC-AE3F-1AE05AA1A5CF}" srcOrd="3" destOrd="0" presId="urn:microsoft.com/office/officeart/2008/layout/LinedList"/>
    <dgm:cxn modelId="{596CEEEB-2E40-4031-919A-46508156A37E}" type="presParOf" srcId="{271345CC-26B9-44CC-AE3F-1AE05AA1A5CF}" destId="{CA9EF58B-9F64-433D-9730-DE31BCC97901}" srcOrd="0" destOrd="0" presId="urn:microsoft.com/office/officeart/2008/layout/LinedList"/>
    <dgm:cxn modelId="{1328C072-F2B6-4905-8086-5CA179846D8F}" type="presParOf" srcId="{271345CC-26B9-44CC-AE3F-1AE05AA1A5CF}" destId="{AAE9239A-4F85-414B-9FC7-FB249CA26A00}" srcOrd="1" destOrd="0" presId="urn:microsoft.com/office/officeart/2008/layout/LinedList"/>
    <dgm:cxn modelId="{416718AD-C0EB-4ED8-9A57-D0FA12BF90D1}" type="presParOf" srcId="{F7D171EC-D90B-4747-9EE0-D16D4CFF9DFD}" destId="{6CB5A07E-800B-4FA9-9098-F30427A60370}" srcOrd="4" destOrd="0" presId="urn:microsoft.com/office/officeart/2008/layout/LinedList"/>
    <dgm:cxn modelId="{47B7C543-261E-459D-A089-B620DD657843}" type="presParOf" srcId="{F7D171EC-D90B-4747-9EE0-D16D4CFF9DFD}" destId="{839DA3E6-AF5C-44CC-A57F-587B3722E6D1}" srcOrd="5" destOrd="0" presId="urn:microsoft.com/office/officeart/2008/layout/LinedList"/>
    <dgm:cxn modelId="{145EA041-270B-46FB-9AAF-4AA781213218}" type="presParOf" srcId="{839DA3E6-AF5C-44CC-A57F-587B3722E6D1}" destId="{8671470A-7265-49F9-8B9B-7CE2FE2CE59C}" srcOrd="0" destOrd="0" presId="urn:microsoft.com/office/officeart/2008/layout/LinedList"/>
    <dgm:cxn modelId="{B15315FE-248C-4A0B-8D5D-97AE481E36BD}" type="presParOf" srcId="{839DA3E6-AF5C-44CC-A57F-587B3722E6D1}" destId="{04936DDC-312C-4AD5-8AE4-240E11839A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9E9EB6CD-E092-4239-9151-DCE65D494652}">
      <dgm:prSet/>
      <dgm:spPr/>
      <dgm:t>
        <a:bodyPr/>
        <a:lstStyle/>
        <a:p>
          <a:r>
            <a:rPr lang="en-US" dirty="0" err="1"/>
            <a:t>Mobilisations</a:t>
          </a:r>
          <a:r>
            <a:rPr lang="en-US" dirty="0"/>
            <a:t> et manifestations  </a:t>
          </a:r>
        </a:p>
      </dgm:t>
    </dgm:pt>
    <dgm:pt modelId="{C522A116-1FF7-4C71-9CC9-AE218076E0A9}" type="parTrans" cxnId="{86D53C7F-F664-4931-A5F5-E87C8B068562}">
      <dgm:prSet/>
      <dgm:spPr/>
      <dgm:t>
        <a:bodyPr/>
        <a:lstStyle/>
        <a:p>
          <a:endParaRPr lang="en-US"/>
        </a:p>
      </dgm:t>
    </dgm:pt>
    <dgm:pt modelId="{5623E4C1-6587-488F-8B12-30571501528B}" type="sibTrans" cxnId="{86D53C7F-F664-4931-A5F5-E87C8B068562}">
      <dgm:prSet/>
      <dgm:spPr/>
      <dgm:t>
        <a:bodyPr/>
        <a:lstStyle/>
        <a:p>
          <a:endParaRPr lang="en-US"/>
        </a:p>
      </dgm:t>
    </dgm:pt>
    <dgm:pt modelId="{27DBBCFB-4BED-4845-8697-19787DB67809}">
      <dgm:prSet/>
      <dgm:spPr/>
      <dgm:t>
        <a:bodyPr/>
        <a:lstStyle/>
        <a:p>
          <a:r>
            <a:rPr lang="en-US" dirty="0"/>
            <a:t>Interventions </a:t>
          </a:r>
          <a:r>
            <a:rPr lang="en-US" dirty="0" err="1"/>
            <a:t>publiques</a:t>
          </a:r>
          <a:endParaRPr lang="en-US" dirty="0"/>
        </a:p>
      </dgm:t>
    </dgm:pt>
    <dgm:pt modelId="{D6E67DA8-A383-4EBD-AB16-9B08D9B57603}" type="parTrans" cxnId="{C031F120-B099-4CF3-885C-B7D02526E70C}">
      <dgm:prSet/>
      <dgm:spPr/>
      <dgm:t>
        <a:bodyPr/>
        <a:lstStyle/>
        <a:p>
          <a:endParaRPr lang="en-US"/>
        </a:p>
      </dgm:t>
    </dgm:pt>
    <dgm:pt modelId="{57A3A5D1-CC2F-41D8-A9E0-CD87D662352D}" type="sibTrans" cxnId="{C031F120-B099-4CF3-885C-B7D02526E70C}">
      <dgm:prSet/>
      <dgm:spPr/>
      <dgm:t>
        <a:bodyPr/>
        <a:lstStyle/>
        <a:p>
          <a:endParaRPr lang="en-US"/>
        </a:p>
      </dgm:t>
    </dgm:pt>
    <dgm:pt modelId="{73103688-955C-4D52-B143-CB5DC5FD8119}">
      <dgm:prSet/>
      <dgm:spPr/>
      <dgm:t>
        <a:bodyPr/>
        <a:lstStyle/>
        <a:p>
          <a:r>
            <a:rPr lang="en-US" dirty="0"/>
            <a:t>Rencontres politiques</a:t>
          </a:r>
        </a:p>
      </dgm:t>
    </dgm:pt>
    <dgm:pt modelId="{F14A2F7E-0A2C-4C47-9230-17B99745A5C8}" type="parTrans" cxnId="{F291B016-1511-4C05-872D-56D82BE5B23F}">
      <dgm:prSet/>
      <dgm:spPr/>
      <dgm:t>
        <a:bodyPr/>
        <a:lstStyle/>
        <a:p>
          <a:endParaRPr lang="en-US"/>
        </a:p>
      </dgm:t>
    </dgm:pt>
    <dgm:pt modelId="{C84765A9-E539-4DDA-8067-96EA9FE06E07}" type="sibTrans" cxnId="{F291B016-1511-4C05-872D-56D82BE5B23F}">
      <dgm:prSet/>
      <dgm:spPr/>
      <dgm:t>
        <a:bodyPr/>
        <a:lstStyle/>
        <a:p>
          <a:endParaRPr lang="en-US"/>
        </a:p>
      </dgm:t>
    </dgm:pt>
    <dgm:pt modelId="{1B4F65A9-2042-43E3-B434-E4A1CEF859F9}">
      <dgm:prSet/>
      <dgm:spPr/>
      <dgm:t>
        <a:bodyPr/>
        <a:lstStyle/>
        <a:p>
          <a:r>
            <a:rPr lang="en-US" dirty="0"/>
            <a:t>Communiqués de </a:t>
          </a:r>
          <a:r>
            <a:rPr lang="en-US" dirty="0" err="1"/>
            <a:t>presse</a:t>
          </a:r>
          <a:r>
            <a:rPr lang="en-US" dirty="0"/>
            <a:t> et </a:t>
          </a:r>
          <a:r>
            <a:rPr lang="en-US" dirty="0" err="1"/>
            <a:t>cartes</a:t>
          </a:r>
          <a:r>
            <a:rPr lang="en-US" dirty="0"/>
            <a:t> blanches </a:t>
          </a:r>
        </a:p>
      </dgm:t>
    </dgm:pt>
    <dgm:pt modelId="{F99F2CF5-0BF7-4306-BDA0-7D1F98D57449}" type="parTrans" cxnId="{6F6B384D-38E8-4504-B043-C65A8699B478}">
      <dgm:prSet/>
      <dgm:spPr/>
      <dgm:t>
        <a:bodyPr/>
        <a:lstStyle/>
        <a:p>
          <a:endParaRPr lang="en-US"/>
        </a:p>
      </dgm:t>
    </dgm:pt>
    <dgm:pt modelId="{4E4B3D76-2226-477F-A434-3B9CE2CDFD41}" type="sibTrans" cxnId="{6F6B384D-38E8-4504-B043-C65A8699B478}">
      <dgm:prSet/>
      <dgm:spPr/>
      <dgm:t>
        <a:bodyPr/>
        <a:lstStyle/>
        <a:p>
          <a:endParaRPr lang="en-US"/>
        </a:p>
      </dgm:t>
    </dgm:pt>
    <dgm:pt modelId="{BE30550B-03B8-46D5-9E7E-D374C6416370}">
      <dgm:prSet/>
      <dgm:spPr/>
      <dgm:t>
        <a:bodyPr/>
        <a:lstStyle/>
        <a:p>
          <a:r>
            <a:rPr lang="nl-BE" dirty="0"/>
            <a:t>Les </a:t>
          </a:r>
          <a:r>
            <a:rPr lang="nl-BE" dirty="0" err="1"/>
            <a:t>Solidarités</a:t>
          </a:r>
          <a:endParaRPr lang="en-US" dirty="0"/>
        </a:p>
      </dgm:t>
    </dgm:pt>
    <dgm:pt modelId="{2CE1ADC4-221A-4B2B-9594-0B9F018C3F50}" type="parTrans" cxnId="{33DE214E-5952-455D-9880-5274ED6E1736}">
      <dgm:prSet/>
      <dgm:spPr/>
      <dgm:t>
        <a:bodyPr/>
        <a:lstStyle/>
        <a:p>
          <a:endParaRPr lang="en-US"/>
        </a:p>
      </dgm:t>
    </dgm:pt>
    <dgm:pt modelId="{3E321DC3-0506-410D-9748-0651CD3A8949}" type="sibTrans" cxnId="{33DE214E-5952-455D-9880-5274ED6E1736}">
      <dgm:prSet/>
      <dgm:spPr/>
      <dgm:t>
        <a:bodyPr/>
        <a:lstStyle/>
        <a:p>
          <a:endParaRPr lang="en-US"/>
        </a:p>
      </dgm:t>
    </dgm:pt>
    <dgm:pt modelId="{25E88415-7B4A-491A-8FFA-256A33090588}" type="pres">
      <dgm:prSet presAssocID="{28A326E8-BEB6-4824-A655-7117A394C4D5}" presName="vert0" presStyleCnt="0">
        <dgm:presLayoutVars>
          <dgm:dir/>
          <dgm:animOne val="branch"/>
          <dgm:animLvl val="lvl"/>
        </dgm:presLayoutVars>
      </dgm:prSet>
      <dgm:spPr/>
    </dgm:pt>
    <dgm:pt modelId="{0D9CC419-0436-462D-BEE5-C6DD1C527826}" type="pres">
      <dgm:prSet presAssocID="{9E9EB6CD-E092-4239-9151-DCE65D494652}" presName="thickLine" presStyleLbl="alignNode1" presStyleIdx="0" presStyleCnt="5"/>
      <dgm:spPr/>
    </dgm:pt>
    <dgm:pt modelId="{F1145DE2-C039-4758-9055-F0EEB6715DEB}" type="pres">
      <dgm:prSet presAssocID="{9E9EB6CD-E092-4239-9151-DCE65D494652}" presName="horz1" presStyleCnt="0"/>
      <dgm:spPr/>
    </dgm:pt>
    <dgm:pt modelId="{5923F5A9-6E47-4587-A56B-AF06A6E2D931}" type="pres">
      <dgm:prSet presAssocID="{9E9EB6CD-E092-4239-9151-DCE65D494652}" presName="tx1" presStyleLbl="revTx" presStyleIdx="0" presStyleCnt="5"/>
      <dgm:spPr/>
    </dgm:pt>
    <dgm:pt modelId="{F7B3070A-D2E6-4A31-86B2-727D8EBCE40D}" type="pres">
      <dgm:prSet presAssocID="{9E9EB6CD-E092-4239-9151-DCE65D494652}" presName="vert1" presStyleCnt="0"/>
      <dgm:spPr/>
    </dgm:pt>
    <dgm:pt modelId="{2E0B3949-7E17-40F8-8257-53870387CFEF}" type="pres">
      <dgm:prSet presAssocID="{27DBBCFB-4BED-4845-8697-19787DB67809}" presName="thickLine" presStyleLbl="alignNode1" presStyleIdx="1" presStyleCnt="5"/>
      <dgm:spPr/>
    </dgm:pt>
    <dgm:pt modelId="{1AC1B86B-93A4-4E64-A172-AF3D4E27C86A}" type="pres">
      <dgm:prSet presAssocID="{27DBBCFB-4BED-4845-8697-19787DB67809}" presName="horz1" presStyleCnt="0"/>
      <dgm:spPr/>
    </dgm:pt>
    <dgm:pt modelId="{91183A22-3078-449F-AB3A-331DBF735BCA}" type="pres">
      <dgm:prSet presAssocID="{27DBBCFB-4BED-4845-8697-19787DB67809}" presName="tx1" presStyleLbl="revTx" presStyleIdx="1" presStyleCnt="5"/>
      <dgm:spPr/>
    </dgm:pt>
    <dgm:pt modelId="{E7689590-A224-4366-8567-FE81230A98E3}" type="pres">
      <dgm:prSet presAssocID="{27DBBCFB-4BED-4845-8697-19787DB67809}" presName="vert1" presStyleCnt="0"/>
      <dgm:spPr/>
    </dgm:pt>
    <dgm:pt modelId="{0E938C64-50BC-4A43-AF8B-90EC90A486B9}" type="pres">
      <dgm:prSet presAssocID="{1B4F65A9-2042-43E3-B434-E4A1CEF859F9}" presName="thickLine" presStyleLbl="alignNode1" presStyleIdx="2" presStyleCnt="5"/>
      <dgm:spPr/>
    </dgm:pt>
    <dgm:pt modelId="{9D3EA068-172B-4660-AB17-453D72DB529E}" type="pres">
      <dgm:prSet presAssocID="{1B4F65A9-2042-43E3-B434-E4A1CEF859F9}" presName="horz1" presStyleCnt="0"/>
      <dgm:spPr/>
    </dgm:pt>
    <dgm:pt modelId="{75A9F8F5-6200-4347-9232-654D2670DB90}" type="pres">
      <dgm:prSet presAssocID="{1B4F65A9-2042-43E3-B434-E4A1CEF859F9}" presName="tx1" presStyleLbl="revTx" presStyleIdx="2" presStyleCnt="5"/>
      <dgm:spPr/>
    </dgm:pt>
    <dgm:pt modelId="{1F44DF75-A888-4EE2-9E1F-9589FE2BD980}" type="pres">
      <dgm:prSet presAssocID="{1B4F65A9-2042-43E3-B434-E4A1CEF859F9}" presName="vert1" presStyleCnt="0"/>
      <dgm:spPr/>
    </dgm:pt>
    <dgm:pt modelId="{AEED8067-97AA-4134-816E-9661EAE7B6D7}" type="pres">
      <dgm:prSet presAssocID="{73103688-955C-4D52-B143-CB5DC5FD8119}" presName="thickLine" presStyleLbl="alignNode1" presStyleIdx="3" presStyleCnt="5"/>
      <dgm:spPr/>
    </dgm:pt>
    <dgm:pt modelId="{ED3F470F-0DC9-478E-A61A-FB9CE7558775}" type="pres">
      <dgm:prSet presAssocID="{73103688-955C-4D52-B143-CB5DC5FD8119}" presName="horz1" presStyleCnt="0"/>
      <dgm:spPr/>
    </dgm:pt>
    <dgm:pt modelId="{8A630611-751B-402C-984D-5C6E9672C36A}" type="pres">
      <dgm:prSet presAssocID="{73103688-955C-4D52-B143-CB5DC5FD8119}" presName="tx1" presStyleLbl="revTx" presStyleIdx="3" presStyleCnt="5"/>
      <dgm:spPr/>
    </dgm:pt>
    <dgm:pt modelId="{3363C685-52B0-40A6-AA77-92B35F9E3496}" type="pres">
      <dgm:prSet presAssocID="{73103688-955C-4D52-B143-CB5DC5FD8119}" presName="vert1" presStyleCnt="0"/>
      <dgm:spPr/>
    </dgm:pt>
    <dgm:pt modelId="{8A130BD7-0FA9-474B-BABA-A5EBB3B0B807}" type="pres">
      <dgm:prSet presAssocID="{BE30550B-03B8-46D5-9E7E-D374C6416370}" presName="thickLine" presStyleLbl="alignNode1" presStyleIdx="4" presStyleCnt="5"/>
      <dgm:spPr/>
    </dgm:pt>
    <dgm:pt modelId="{3921419F-7264-4DD3-BB2D-90CF6D7E202F}" type="pres">
      <dgm:prSet presAssocID="{BE30550B-03B8-46D5-9E7E-D374C6416370}" presName="horz1" presStyleCnt="0"/>
      <dgm:spPr/>
    </dgm:pt>
    <dgm:pt modelId="{B4A89296-A4B1-4E37-807C-95FC07FC7159}" type="pres">
      <dgm:prSet presAssocID="{BE30550B-03B8-46D5-9E7E-D374C6416370}" presName="tx1" presStyleLbl="revTx" presStyleIdx="4" presStyleCnt="5"/>
      <dgm:spPr/>
    </dgm:pt>
    <dgm:pt modelId="{41743609-672F-4A62-AB37-AB704D431C31}" type="pres">
      <dgm:prSet presAssocID="{BE30550B-03B8-46D5-9E7E-D374C6416370}" presName="vert1" presStyleCnt="0"/>
      <dgm:spPr/>
    </dgm:pt>
  </dgm:ptLst>
  <dgm:cxnLst>
    <dgm:cxn modelId="{F291B016-1511-4C05-872D-56D82BE5B23F}" srcId="{28A326E8-BEB6-4824-A655-7117A394C4D5}" destId="{73103688-955C-4D52-B143-CB5DC5FD8119}" srcOrd="3" destOrd="0" parTransId="{F14A2F7E-0A2C-4C47-9230-17B99745A5C8}" sibTransId="{C84765A9-E539-4DDA-8067-96EA9FE06E07}"/>
    <dgm:cxn modelId="{C031F120-B099-4CF3-885C-B7D02526E70C}" srcId="{28A326E8-BEB6-4824-A655-7117A394C4D5}" destId="{27DBBCFB-4BED-4845-8697-19787DB67809}" srcOrd="1" destOrd="0" parTransId="{D6E67DA8-A383-4EBD-AB16-9B08D9B57603}" sibTransId="{57A3A5D1-CC2F-41D8-A9E0-CD87D662352D}"/>
    <dgm:cxn modelId="{666EB92A-CE16-4BCF-9430-E7E2000C0596}" type="presOf" srcId="{9E9EB6CD-E092-4239-9151-DCE65D494652}" destId="{5923F5A9-6E47-4587-A56B-AF06A6E2D931}" srcOrd="0" destOrd="0" presId="urn:microsoft.com/office/officeart/2008/layout/LinedList"/>
    <dgm:cxn modelId="{F9983F2C-1BBB-496E-9AC2-2285CB0C34BB}" type="presOf" srcId="{27DBBCFB-4BED-4845-8697-19787DB67809}" destId="{91183A22-3078-449F-AB3A-331DBF735BCA}" srcOrd="0" destOrd="0" presId="urn:microsoft.com/office/officeart/2008/layout/LinedList"/>
    <dgm:cxn modelId="{0087CE4C-C84D-43D6-A85B-EF59CD26CF98}" type="presOf" srcId="{BE30550B-03B8-46D5-9E7E-D374C6416370}" destId="{B4A89296-A4B1-4E37-807C-95FC07FC7159}" srcOrd="0" destOrd="0" presId="urn:microsoft.com/office/officeart/2008/layout/LinedList"/>
    <dgm:cxn modelId="{6F6B384D-38E8-4504-B043-C65A8699B478}" srcId="{28A326E8-BEB6-4824-A655-7117A394C4D5}" destId="{1B4F65A9-2042-43E3-B434-E4A1CEF859F9}" srcOrd="2" destOrd="0" parTransId="{F99F2CF5-0BF7-4306-BDA0-7D1F98D57449}" sibTransId="{4E4B3D76-2226-477F-A434-3B9CE2CDFD41}"/>
    <dgm:cxn modelId="{33DE214E-5952-455D-9880-5274ED6E1736}" srcId="{28A326E8-BEB6-4824-A655-7117A394C4D5}" destId="{BE30550B-03B8-46D5-9E7E-D374C6416370}" srcOrd="4" destOrd="0" parTransId="{2CE1ADC4-221A-4B2B-9594-0B9F018C3F50}" sibTransId="{3E321DC3-0506-410D-9748-0651CD3A8949}"/>
    <dgm:cxn modelId="{86D53C7F-F664-4931-A5F5-E87C8B068562}" srcId="{28A326E8-BEB6-4824-A655-7117A394C4D5}" destId="{9E9EB6CD-E092-4239-9151-DCE65D494652}" srcOrd="0" destOrd="0" parTransId="{C522A116-1FF7-4C71-9CC9-AE218076E0A9}" sibTransId="{5623E4C1-6587-488F-8B12-30571501528B}"/>
    <dgm:cxn modelId="{55B5B78D-963C-4910-8D92-0724BA25A891}" type="presOf" srcId="{73103688-955C-4D52-B143-CB5DC5FD8119}" destId="{8A630611-751B-402C-984D-5C6E9672C36A}" srcOrd="0" destOrd="0" presId="urn:microsoft.com/office/officeart/2008/layout/LinedList"/>
    <dgm:cxn modelId="{2B8FEE9D-FCB3-4047-838E-79660394616D}" type="presOf" srcId="{1B4F65A9-2042-43E3-B434-E4A1CEF859F9}" destId="{75A9F8F5-6200-4347-9232-654D2670DB90}" srcOrd="0" destOrd="0" presId="urn:microsoft.com/office/officeart/2008/layout/LinedList"/>
    <dgm:cxn modelId="{0E9C8EE7-D1C0-4B49-9F7F-93C98861964C}" type="presOf" srcId="{28A326E8-BEB6-4824-A655-7117A394C4D5}" destId="{25E88415-7B4A-491A-8FFA-256A33090588}" srcOrd="0" destOrd="0" presId="urn:microsoft.com/office/officeart/2008/layout/LinedList"/>
    <dgm:cxn modelId="{D9769AAF-D402-4AB2-8D8D-5B1CC03EF846}" type="presParOf" srcId="{25E88415-7B4A-491A-8FFA-256A33090588}" destId="{0D9CC419-0436-462D-BEE5-C6DD1C527826}" srcOrd="0" destOrd="0" presId="urn:microsoft.com/office/officeart/2008/layout/LinedList"/>
    <dgm:cxn modelId="{4C2BF0FD-9F13-4106-BBCB-961256D9442C}" type="presParOf" srcId="{25E88415-7B4A-491A-8FFA-256A33090588}" destId="{F1145DE2-C039-4758-9055-F0EEB6715DEB}" srcOrd="1" destOrd="0" presId="urn:microsoft.com/office/officeart/2008/layout/LinedList"/>
    <dgm:cxn modelId="{F18BE6D5-B671-4369-B934-5237F6476EE3}" type="presParOf" srcId="{F1145DE2-C039-4758-9055-F0EEB6715DEB}" destId="{5923F5A9-6E47-4587-A56B-AF06A6E2D931}" srcOrd="0" destOrd="0" presId="urn:microsoft.com/office/officeart/2008/layout/LinedList"/>
    <dgm:cxn modelId="{1D62C77A-C91A-4328-A0C0-02D01837F894}" type="presParOf" srcId="{F1145DE2-C039-4758-9055-F0EEB6715DEB}" destId="{F7B3070A-D2E6-4A31-86B2-727D8EBCE40D}" srcOrd="1" destOrd="0" presId="urn:microsoft.com/office/officeart/2008/layout/LinedList"/>
    <dgm:cxn modelId="{76C6AE24-7842-4B74-B186-16FB6B4EE6FA}" type="presParOf" srcId="{25E88415-7B4A-491A-8FFA-256A33090588}" destId="{2E0B3949-7E17-40F8-8257-53870387CFEF}" srcOrd="2" destOrd="0" presId="urn:microsoft.com/office/officeart/2008/layout/LinedList"/>
    <dgm:cxn modelId="{A6B40FEC-3253-4DF0-BEA1-13F38C335971}" type="presParOf" srcId="{25E88415-7B4A-491A-8FFA-256A33090588}" destId="{1AC1B86B-93A4-4E64-A172-AF3D4E27C86A}" srcOrd="3" destOrd="0" presId="urn:microsoft.com/office/officeart/2008/layout/LinedList"/>
    <dgm:cxn modelId="{9BF138EC-77E2-4165-B3D6-C08ADFE24D8B}" type="presParOf" srcId="{1AC1B86B-93A4-4E64-A172-AF3D4E27C86A}" destId="{91183A22-3078-449F-AB3A-331DBF735BCA}" srcOrd="0" destOrd="0" presId="urn:microsoft.com/office/officeart/2008/layout/LinedList"/>
    <dgm:cxn modelId="{0A223729-DE95-4253-A816-9A0FA4301204}" type="presParOf" srcId="{1AC1B86B-93A4-4E64-A172-AF3D4E27C86A}" destId="{E7689590-A224-4366-8567-FE81230A98E3}" srcOrd="1" destOrd="0" presId="urn:microsoft.com/office/officeart/2008/layout/LinedList"/>
    <dgm:cxn modelId="{4C55F557-50AD-4304-B011-49ACC853A91D}" type="presParOf" srcId="{25E88415-7B4A-491A-8FFA-256A33090588}" destId="{0E938C64-50BC-4A43-AF8B-90EC90A486B9}" srcOrd="4" destOrd="0" presId="urn:microsoft.com/office/officeart/2008/layout/LinedList"/>
    <dgm:cxn modelId="{328F0A0E-E044-4DA1-9749-E594F9507056}" type="presParOf" srcId="{25E88415-7B4A-491A-8FFA-256A33090588}" destId="{9D3EA068-172B-4660-AB17-453D72DB529E}" srcOrd="5" destOrd="0" presId="urn:microsoft.com/office/officeart/2008/layout/LinedList"/>
    <dgm:cxn modelId="{FC8AFC52-0500-4E94-8FC4-E45214AF7093}" type="presParOf" srcId="{9D3EA068-172B-4660-AB17-453D72DB529E}" destId="{75A9F8F5-6200-4347-9232-654D2670DB90}" srcOrd="0" destOrd="0" presId="urn:microsoft.com/office/officeart/2008/layout/LinedList"/>
    <dgm:cxn modelId="{C84173AC-F02C-40B2-B555-A059A227877B}" type="presParOf" srcId="{9D3EA068-172B-4660-AB17-453D72DB529E}" destId="{1F44DF75-A888-4EE2-9E1F-9589FE2BD980}" srcOrd="1" destOrd="0" presId="urn:microsoft.com/office/officeart/2008/layout/LinedList"/>
    <dgm:cxn modelId="{A324980D-F21F-4204-B914-422724DBD934}" type="presParOf" srcId="{25E88415-7B4A-491A-8FFA-256A33090588}" destId="{AEED8067-97AA-4134-816E-9661EAE7B6D7}" srcOrd="6" destOrd="0" presId="urn:microsoft.com/office/officeart/2008/layout/LinedList"/>
    <dgm:cxn modelId="{12186AD8-2DFF-48AD-9091-4BF800555F67}" type="presParOf" srcId="{25E88415-7B4A-491A-8FFA-256A33090588}" destId="{ED3F470F-0DC9-478E-A61A-FB9CE7558775}" srcOrd="7" destOrd="0" presId="urn:microsoft.com/office/officeart/2008/layout/LinedList"/>
    <dgm:cxn modelId="{B43250A5-40CE-446E-8840-624453333F6E}" type="presParOf" srcId="{ED3F470F-0DC9-478E-A61A-FB9CE7558775}" destId="{8A630611-751B-402C-984D-5C6E9672C36A}" srcOrd="0" destOrd="0" presId="urn:microsoft.com/office/officeart/2008/layout/LinedList"/>
    <dgm:cxn modelId="{1885066E-5775-482C-8B56-F14DF2CC8B87}" type="presParOf" srcId="{ED3F470F-0DC9-478E-A61A-FB9CE7558775}" destId="{3363C685-52B0-40A6-AA77-92B35F9E3496}" srcOrd="1" destOrd="0" presId="urn:microsoft.com/office/officeart/2008/layout/LinedList"/>
    <dgm:cxn modelId="{4B7C6ECB-85A0-4F8D-9810-B2A6F5735A53}" type="presParOf" srcId="{25E88415-7B4A-491A-8FFA-256A33090588}" destId="{8A130BD7-0FA9-474B-BABA-A5EBB3B0B807}" srcOrd="8" destOrd="0" presId="urn:microsoft.com/office/officeart/2008/layout/LinedList"/>
    <dgm:cxn modelId="{C71E785B-7F7D-4BA0-BD87-54AE5D4EA5F1}" type="presParOf" srcId="{25E88415-7B4A-491A-8FFA-256A33090588}" destId="{3921419F-7264-4DD3-BB2D-90CF6D7E202F}" srcOrd="9" destOrd="0" presId="urn:microsoft.com/office/officeart/2008/layout/LinedList"/>
    <dgm:cxn modelId="{F253B9F5-807C-4919-807E-EAE554476295}" type="presParOf" srcId="{3921419F-7264-4DD3-BB2D-90CF6D7E202F}" destId="{B4A89296-A4B1-4E37-807C-95FC07FC7159}" srcOrd="0" destOrd="0" presId="urn:microsoft.com/office/officeart/2008/layout/LinedList"/>
    <dgm:cxn modelId="{C79D8253-96DC-4A28-B7B2-3901AC751753}" type="presParOf" srcId="{3921419F-7264-4DD3-BB2D-90CF6D7E202F}" destId="{41743609-672F-4A62-AB37-AB704D431C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73FC5-C0C8-4F9F-85B4-E072FAB4028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7F2C3E32-D9BB-4126-8EC9-34038B56B486}">
      <dgm:prSet custT="1"/>
      <dgm:spPr>
        <a:solidFill>
          <a:schemeClr val="bg2"/>
        </a:solidFill>
      </dgm:spPr>
      <dgm:t>
        <a:bodyPr/>
        <a:lstStyle/>
        <a:p>
          <a:r>
            <a:rPr lang="fr-FR" sz="1400" b="1" i="1" dirty="0"/>
            <a:t>Au niveau du cadre légal et réglementaire des CPF : </a:t>
          </a:r>
          <a:endParaRPr lang="en-US" sz="1400" dirty="0"/>
        </a:p>
      </dgm:t>
    </dgm:pt>
    <dgm:pt modelId="{722CD86C-B03B-48F8-96B3-743B7C3DDFA9}" type="parTrans" cxnId="{B99A9C0D-A32A-4DDB-A907-0A12E152D0AA}">
      <dgm:prSet/>
      <dgm:spPr/>
      <dgm:t>
        <a:bodyPr/>
        <a:lstStyle/>
        <a:p>
          <a:endParaRPr lang="en-US" sz="1400"/>
        </a:p>
      </dgm:t>
    </dgm:pt>
    <dgm:pt modelId="{E36EC265-553B-4F56-83EA-02AA4168A266}" type="sibTrans" cxnId="{B99A9C0D-A32A-4DDB-A907-0A12E152D0AA}">
      <dgm:prSet phldrT="1" phldr="0"/>
      <dgm:spPr/>
      <dgm:t>
        <a:bodyPr/>
        <a:lstStyle/>
        <a:p>
          <a:endParaRPr lang="en-US" sz="1400"/>
        </a:p>
      </dgm:t>
    </dgm:pt>
    <dgm:pt modelId="{7A8D1994-DCD1-4F2D-BD90-BEB219BE4547}">
      <dgm:prSet custT="1"/>
      <dgm:spPr>
        <a:solidFill>
          <a:schemeClr val="bg2"/>
        </a:solidFill>
      </dgm:spPr>
      <dgm:t>
        <a:bodyPr/>
        <a:lstStyle/>
        <a:p>
          <a:r>
            <a:rPr lang="fr-FR" sz="1400" dirty="0"/>
            <a:t>Aboutissement de l’Audit CPF RW</a:t>
          </a:r>
          <a:endParaRPr lang="en-US" sz="1400" dirty="0"/>
        </a:p>
      </dgm:t>
    </dgm:pt>
    <dgm:pt modelId="{C08D916F-7360-4D13-82D8-5E7662A8A47C}" type="parTrans" cxnId="{2DFC9F6A-A107-4D27-9F0E-9CDDF8CDF63E}">
      <dgm:prSet/>
      <dgm:spPr/>
      <dgm:t>
        <a:bodyPr/>
        <a:lstStyle/>
        <a:p>
          <a:endParaRPr lang="en-US" sz="1400"/>
        </a:p>
      </dgm:t>
    </dgm:pt>
    <dgm:pt modelId="{B49662FE-3127-48E9-9330-5F163FFFC3FC}" type="sibTrans" cxnId="{2DFC9F6A-A107-4D27-9F0E-9CDDF8CDF63E}">
      <dgm:prSet/>
      <dgm:spPr/>
      <dgm:t>
        <a:bodyPr/>
        <a:lstStyle/>
        <a:p>
          <a:endParaRPr lang="en-US" sz="1400"/>
        </a:p>
      </dgm:t>
    </dgm:pt>
    <dgm:pt modelId="{2EDF3731-1941-45C8-B598-057791741CCB}">
      <dgm:prSet custT="1"/>
      <dgm:spPr>
        <a:solidFill>
          <a:schemeClr val="bg2"/>
        </a:solidFill>
      </dgm:spPr>
      <dgm:t>
        <a:bodyPr/>
        <a:lstStyle/>
        <a:p>
          <a:r>
            <a:rPr lang="fr-FR" sz="1400" dirty="0"/>
            <a:t>Finalisation du travail et opérationnalisation du cadre réglementaire et </a:t>
          </a:r>
          <a:r>
            <a:rPr lang="fr-FR" sz="1400" dirty="0" err="1"/>
            <a:t>décrétal</a:t>
          </a:r>
          <a:r>
            <a:rPr lang="fr-FR" sz="1400" dirty="0"/>
            <a:t>  RW </a:t>
          </a:r>
          <a:endParaRPr lang="en-US" sz="1400" dirty="0"/>
        </a:p>
      </dgm:t>
    </dgm:pt>
    <dgm:pt modelId="{882A9179-3B8A-49A6-BDD6-2C3BD3278C7B}" type="parTrans" cxnId="{1218F357-6B69-4907-B6F8-131B063DA252}">
      <dgm:prSet/>
      <dgm:spPr/>
      <dgm:t>
        <a:bodyPr/>
        <a:lstStyle/>
        <a:p>
          <a:endParaRPr lang="en-US" sz="1400"/>
        </a:p>
      </dgm:t>
    </dgm:pt>
    <dgm:pt modelId="{54CF2C6C-999B-432E-A953-A896E1B55531}" type="sibTrans" cxnId="{1218F357-6B69-4907-B6F8-131B063DA252}">
      <dgm:prSet/>
      <dgm:spPr/>
      <dgm:t>
        <a:bodyPr/>
        <a:lstStyle/>
        <a:p>
          <a:endParaRPr lang="en-US" sz="1400"/>
        </a:p>
      </dgm:t>
    </dgm:pt>
    <dgm:pt modelId="{65F3162B-01D1-4B90-8D65-0CD21CBC8330}">
      <dgm:prSet custT="1"/>
      <dgm:spPr>
        <a:solidFill>
          <a:schemeClr val="bg2"/>
        </a:solidFill>
      </dgm:spPr>
      <dgm:t>
        <a:bodyPr/>
        <a:lstStyle/>
        <a:p>
          <a:r>
            <a:rPr lang="fr-FR" sz="1400" dirty="0" err="1"/>
            <a:t>Proxisanté</a:t>
          </a:r>
          <a:r>
            <a:rPr lang="fr-FR" sz="1400" dirty="0"/>
            <a:t> pour une entrée en application au 1</a:t>
          </a:r>
          <a:r>
            <a:rPr lang="fr-FR" sz="1400" baseline="30000" dirty="0"/>
            <a:t>er</a:t>
          </a:r>
          <a:r>
            <a:rPr lang="fr-FR" sz="1400" dirty="0"/>
            <a:t> janvier 2025 ? </a:t>
          </a:r>
          <a:endParaRPr lang="en-US" sz="1400" dirty="0"/>
        </a:p>
      </dgm:t>
    </dgm:pt>
    <dgm:pt modelId="{904C3B63-8A3B-4498-94F7-92AF4321355F}" type="parTrans" cxnId="{296A07A8-A320-4154-8176-D01859A2A4F9}">
      <dgm:prSet/>
      <dgm:spPr/>
      <dgm:t>
        <a:bodyPr/>
        <a:lstStyle/>
        <a:p>
          <a:endParaRPr lang="en-US" sz="1400"/>
        </a:p>
      </dgm:t>
    </dgm:pt>
    <dgm:pt modelId="{CEB0599A-0FE5-4E07-95C8-B66546492618}" type="sibTrans" cxnId="{296A07A8-A320-4154-8176-D01859A2A4F9}">
      <dgm:prSet/>
      <dgm:spPr/>
      <dgm:t>
        <a:bodyPr/>
        <a:lstStyle/>
        <a:p>
          <a:endParaRPr lang="en-US" sz="1400"/>
        </a:p>
      </dgm:t>
    </dgm:pt>
    <dgm:pt modelId="{B7F2D5C5-A96E-41E7-A54B-C879137031A6}">
      <dgm:prSet custT="1"/>
      <dgm:spPr>
        <a:solidFill>
          <a:schemeClr val="bg2"/>
        </a:solidFill>
      </dgm:spPr>
      <dgm:t>
        <a:bodyPr/>
        <a:lstStyle/>
        <a:p>
          <a:r>
            <a:rPr lang="fr-FR" sz="1400" b="1" i="1" dirty="0"/>
            <a:t>Au niveau de l’IVG : </a:t>
          </a:r>
          <a:endParaRPr lang="en-US" sz="1400" dirty="0"/>
        </a:p>
      </dgm:t>
    </dgm:pt>
    <dgm:pt modelId="{AC904B71-EDB0-4A9F-BB3F-B3A03CCBFB73}" type="parTrans" cxnId="{C2B1309B-E621-433D-9720-698C902E64F3}">
      <dgm:prSet/>
      <dgm:spPr/>
      <dgm:t>
        <a:bodyPr/>
        <a:lstStyle/>
        <a:p>
          <a:endParaRPr lang="en-US" sz="1400"/>
        </a:p>
      </dgm:t>
    </dgm:pt>
    <dgm:pt modelId="{B9526C02-C797-40DB-91B4-487425EF8DBF}" type="sibTrans" cxnId="{C2B1309B-E621-433D-9720-698C902E64F3}">
      <dgm:prSet phldrT="2" phldr="0"/>
      <dgm:spPr/>
      <dgm:t>
        <a:bodyPr/>
        <a:lstStyle/>
        <a:p>
          <a:endParaRPr lang="en-US" sz="1400"/>
        </a:p>
      </dgm:t>
    </dgm:pt>
    <dgm:pt modelId="{8D0CCAA8-8C07-49CC-8DE5-1A0FD73AE2E9}">
      <dgm:prSet custT="1"/>
      <dgm:spPr>
        <a:solidFill>
          <a:schemeClr val="bg2"/>
        </a:solidFill>
      </dgm:spPr>
      <dgm:t>
        <a:bodyPr/>
        <a:lstStyle/>
        <a:p>
          <a:r>
            <a:rPr lang="fr-FR" sz="1400" b="0" dirty="0"/>
            <a:t>Problématique de la pénurie des médecins en CPF </a:t>
          </a:r>
          <a:endParaRPr lang="en-US" sz="1400" b="0" dirty="0"/>
        </a:p>
      </dgm:t>
    </dgm:pt>
    <dgm:pt modelId="{0AC65E2D-E4B9-47B1-875B-2197F2473A60}" type="parTrans" cxnId="{AAAA120F-AC24-4190-B91A-21722246E729}">
      <dgm:prSet/>
      <dgm:spPr/>
      <dgm:t>
        <a:bodyPr/>
        <a:lstStyle/>
        <a:p>
          <a:endParaRPr lang="en-US" sz="1400"/>
        </a:p>
      </dgm:t>
    </dgm:pt>
    <dgm:pt modelId="{DA23669F-E29B-4849-9AF9-9BEADA90165D}" type="sibTrans" cxnId="{AAAA120F-AC24-4190-B91A-21722246E729}">
      <dgm:prSet/>
      <dgm:spPr/>
      <dgm:t>
        <a:bodyPr/>
        <a:lstStyle/>
        <a:p>
          <a:endParaRPr lang="en-US" sz="1400"/>
        </a:p>
      </dgm:t>
    </dgm:pt>
    <dgm:pt modelId="{2D39EE9C-7FB7-4E02-8C30-B48B9CA81B04}">
      <dgm:prSet custT="1"/>
      <dgm:spPr>
        <a:solidFill>
          <a:schemeClr val="bg2"/>
        </a:solidFill>
      </dgm:spPr>
      <dgm:t>
        <a:bodyPr/>
        <a:lstStyle/>
        <a:p>
          <a:r>
            <a:rPr lang="fr-FR" sz="1400" b="0" dirty="0"/>
            <a:t>Suivi de la révision de la Convention INAMI </a:t>
          </a:r>
          <a:endParaRPr lang="en-US" sz="1400" b="0" dirty="0"/>
        </a:p>
      </dgm:t>
    </dgm:pt>
    <dgm:pt modelId="{84FAB2E6-7A98-40E2-BBA1-91F477173B59}" type="parTrans" cxnId="{199B085E-582B-49E6-A8C1-18F546AE270A}">
      <dgm:prSet/>
      <dgm:spPr/>
      <dgm:t>
        <a:bodyPr/>
        <a:lstStyle/>
        <a:p>
          <a:endParaRPr lang="en-US" sz="1400"/>
        </a:p>
      </dgm:t>
    </dgm:pt>
    <dgm:pt modelId="{9BFD770F-78B1-45DC-94D6-259A76849563}" type="sibTrans" cxnId="{199B085E-582B-49E6-A8C1-18F546AE270A}">
      <dgm:prSet/>
      <dgm:spPr/>
      <dgm:t>
        <a:bodyPr/>
        <a:lstStyle/>
        <a:p>
          <a:endParaRPr lang="en-US" sz="1400"/>
        </a:p>
      </dgm:t>
    </dgm:pt>
    <dgm:pt modelId="{F2922078-D37F-43E0-B6B6-8DB8D62B403E}">
      <dgm:prSet custT="1"/>
      <dgm:spPr>
        <a:solidFill>
          <a:schemeClr val="bg2"/>
        </a:solidFill>
      </dgm:spPr>
      <dgm:t>
        <a:bodyPr/>
        <a:lstStyle/>
        <a:p>
          <a:r>
            <a:rPr lang="fr-FR" sz="1400" b="1" i="1" dirty="0"/>
            <a:t>Au niveau des projets et formations : </a:t>
          </a:r>
          <a:endParaRPr lang="en-US" sz="1400" dirty="0"/>
        </a:p>
      </dgm:t>
    </dgm:pt>
    <dgm:pt modelId="{5F6CC931-990F-4CD4-9CFC-0EA27E0006B9}" type="parTrans" cxnId="{EB6F25A0-9A26-4491-AD1E-6EDE55A436E1}">
      <dgm:prSet/>
      <dgm:spPr/>
      <dgm:t>
        <a:bodyPr/>
        <a:lstStyle/>
        <a:p>
          <a:endParaRPr lang="en-US" sz="1400"/>
        </a:p>
      </dgm:t>
    </dgm:pt>
    <dgm:pt modelId="{2E1B80C3-65AD-46F6-BB60-DB4BB4650A1C}" type="sibTrans" cxnId="{EB6F25A0-9A26-4491-AD1E-6EDE55A436E1}">
      <dgm:prSet phldrT="3" phldr="0"/>
      <dgm:spPr/>
      <dgm:t>
        <a:bodyPr/>
        <a:lstStyle/>
        <a:p>
          <a:endParaRPr lang="en-US" sz="1400"/>
        </a:p>
      </dgm:t>
    </dgm:pt>
    <dgm:pt modelId="{6C731631-0079-4996-B95E-2B65E671A9E6}">
      <dgm:prSet custT="1"/>
      <dgm:spPr>
        <a:solidFill>
          <a:schemeClr val="bg2"/>
        </a:solidFill>
      </dgm:spPr>
      <dgm:t>
        <a:bodyPr/>
        <a:lstStyle/>
        <a:p>
          <a:r>
            <a:rPr lang="fr-FR" sz="1200" dirty="0"/>
            <a:t>Journée inter-CPF sur les violences conjugales et intrafamiliales</a:t>
          </a:r>
          <a:endParaRPr lang="en-US" sz="1200" dirty="0"/>
        </a:p>
      </dgm:t>
    </dgm:pt>
    <dgm:pt modelId="{8BC0F175-3070-45F6-BFBC-2C29BCCE3451}" type="parTrans" cxnId="{6A1F2F1F-18B0-473C-A7B6-47762CDFAD4E}">
      <dgm:prSet/>
      <dgm:spPr/>
      <dgm:t>
        <a:bodyPr/>
        <a:lstStyle/>
        <a:p>
          <a:endParaRPr lang="en-US" sz="1400"/>
        </a:p>
      </dgm:t>
    </dgm:pt>
    <dgm:pt modelId="{E7DF9E53-2604-4D1C-8559-9D59C0DEB726}" type="sibTrans" cxnId="{6A1F2F1F-18B0-473C-A7B6-47762CDFAD4E}">
      <dgm:prSet/>
      <dgm:spPr/>
      <dgm:t>
        <a:bodyPr/>
        <a:lstStyle/>
        <a:p>
          <a:endParaRPr lang="en-US" sz="1400"/>
        </a:p>
      </dgm:t>
    </dgm:pt>
    <dgm:pt modelId="{42FDA64E-A6D2-47C0-80F1-CB69085224BD}">
      <dgm:prSet custT="1"/>
      <dgm:spPr>
        <a:solidFill>
          <a:schemeClr val="bg2"/>
        </a:solidFill>
      </dgm:spPr>
      <dgm:t>
        <a:bodyPr/>
        <a:lstStyle/>
        <a:p>
          <a:r>
            <a:rPr lang="fr-FR" sz="1200" dirty="0"/>
            <a:t>Journées de formation pour les coordinations</a:t>
          </a:r>
          <a:endParaRPr lang="en-US" sz="1200" dirty="0"/>
        </a:p>
      </dgm:t>
    </dgm:pt>
    <dgm:pt modelId="{C7AD7AB8-14A1-468E-B193-123AA4C92AAF}" type="parTrans" cxnId="{3E96FDA3-0A28-4FBF-B36A-2F3836A38BFC}">
      <dgm:prSet/>
      <dgm:spPr/>
      <dgm:t>
        <a:bodyPr/>
        <a:lstStyle/>
        <a:p>
          <a:endParaRPr lang="en-US" sz="1400"/>
        </a:p>
      </dgm:t>
    </dgm:pt>
    <dgm:pt modelId="{C507A543-D5A4-442F-BEA4-011F5A89B8FD}" type="sibTrans" cxnId="{3E96FDA3-0A28-4FBF-B36A-2F3836A38BFC}">
      <dgm:prSet/>
      <dgm:spPr/>
      <dgm:t>
        <a:bodyPr/>
        <a:lstStyle/>
        <a:p>
          <a:endParaRPr lang="en-US" sz="1400"/>
        </a:p>
      </dgm:t>
    </dgm:pt>
    <dgm:pt modelId="{AECBB9E4-59D5-4F39-9954-56089B3FFC51}">
      <dgm:prSet custT="1"/>
      <dgm:spPr>
        <a:solidFill>
          <a:schemeClr val="bg2"/>
        </a:solidFill>
      </dgm:spPr>
      <dgm:t>
        <a:bodyPr/>
        <a:lstStyle/>
        <a:p>
          <a:r>
            <a:rPr lang="fr-FR" sz="1200" dirty="0"/>
            <a:t>Campagne EP : L’éducation à la vie relationnelle affective et sexuelle à l’heure des nouvelles technologies de l’information </a:t>
          </a:r>
          <a:r>
            <a:rPr lang="nl-BE" sz="1200" dirty="0">
              <a:sym typeface="Wingdings" panose="05000000000000000000" pitchFamily="2" charset="2"/>
            </a:rPr>
            <a:t></a:t>
          </a:r>
          <a:r>
            <a:rPr lang="fr-FR" sz="1200" i="1" dirty="0"/>
            <a:t> Lancement en septembre 2024</a:t>
          </a:r>
          <a:endParaRPr lang="en-US" sz="1200" dirty="0"/>
        </a:p>
      </dgm:t>
    </dgm:pt>
    <dgm:pt modelId="{DC984702-CD1D-4B80-A0E5-C8D2D94EA2F5}" type="parTrans" cxnId="{EF6B2B80-9150-42CF-8E1A-F42DA7E82205}">
      <dgm:prSet/>
      <dgm:spPr/>
      <dgm:t>
        <a:bodyPr/>
        <a:lstStyle/>
        <a:p>
          <a:endParaRPr lang="en-US" sz="1400"/>
        </a:p>
      </dgm:t>
    </dgm:pt>
    <dgm:pt modelId="{1CE31624-EF66-4C51-8E2C-02CD18A81F49}" type="sibTrans" cxnId="{EF6B2B80-9150-42CF-8E1A-F42DA7E82205}">
      <dgm:prSet/>
      <dgm:spPr/>
      <dgm:t>
        <a:bodyPr/>
        <a:lstStyle/>
        <a:p>
          <a:endParaRPr lang="en-US" sz="1400"/>
        </a:p>
      </dgm:t>
    </dgm:pt>
    <dgm:pt modelId="{C81732EF-865B-465E-924C-119F7A7ABE7B}">
      <dgm:prSet custT="1"/>
      <dgm:spPr>
        <a:solidFill>
          <a:schemeClr val="bg2"/>
        </a:solidFill>
      </dgm:spPr>
      <dgm:t>
        <a:bodyPr/>
        <a:lstStyle/>
        <a:p>
          <a:r>
            <a:rPr lang="fr-FR" sz="1200" dirty="0"/>
            <a:t>Refonte du site Love Attitude  </a:t>
          </a:r>
          <a:endParaRPr lang="en-US" sz="1200" dirty="0"/>
        </a:p>
      </dgm:t>
    </dgm:pt>
    <dgm:pt modelId="{8E542D87-FB2E-4115-9310-A5482866066A}" type="parTrans" cxnId="{C132E4EF-943B-404D-A10C-EA0E00D0D989}">
      <dgm:prSet/>
      <dgm:spPr/>
      <dgm:t>
        <a:bodyPr/>
        <a:lstStyle/>
        <a:p>
          <a:endParaRPr lang="en-US" sz="1400"/>
        </a:p>
      </dgm:t>
    </dgm:pt>
    <dgm:pt modelId="{1A2F0D35-715A-47E3-992C-4F64953E8DF1}" type="sibTrans" cxnId="{C132E4EF-943B-404D-A10C-EA0E00D0D989}">
      <dgm:prSet/>
      <dgm:spPr/>
      <dgm:t>
        <a:bodyPr/>
        <a:lstStyle/>
        <a:p>
          <a:endParaRPr lang="en-US" sz="1400"/>
        </a:p>
      </dgm:t>
    </dgm:pt>
    <dgm:pt modelId="{DA4C68BC-9E5C-4398-B29F-D83AD25F9CA8}">
      <dgm:prSet custT="1"/>
      <dgm:spPr>
        <a:solidFill>
          <a:schemeClr val="bg2"/>
        </a:solidFill>
      </dgm:spPr>
      <dgm:t>
        <a:bodyPr/>
        <a:lstStyle/>
        <a:p>
          <a:r>
            <a:rPr lang="fr-FR" sz="1400" b="1" i="1" dirty="0"/>
            <a:t>Au niveau de la reconnaissance de l’ASBL en éducation permanente</a:t>
          </a:r>
          <a:r>
            <a:rPr lang="fr-FR" sz="1400" dirty="0"/>
            <a:t> : </a:t>
          </a:r>
          <a:endParaRPr lang="en-US" sz="1400" dirty="0"/>
        </a:p>
      </dgm:t>
    </dgm:pt>
    <dgm:pt modelId="{6F8AF6D1-6DA9-43C2-9FEB-69800205188E}" type="parTrans" cxnId="{4582BBF1-E8C7-4F32-832E-25721F4A38B8}">
      <dgm:prSet/>
      <dgm:spPr/>
      <dgm:t>
        <a:bodyPr/>
        <a:lstStyle/>
        <a:p>
          <a:endParaRPr lang="en-US" sz="1400"/>
        </a:p>
      </dgm:t>
    </dgm:pt>
    <dgm:pt modelId="{17804D68-A026-49B0-B3F8-8D68E90C168D}" type="sibTrans" cxnId="{4582BBF1-E8C7-4F32-832E-25721F4A38B8}">
      <dgm:prSet phldrT="4" phldr="0"/>
      <dgm:spPr/>
      <dgm:t>
        <a:bodyPr/>
        <a:lstStyle/>
        <a:p>
          <a:endParaRPr lang="en-US" sz="1400"/>
        </a:p>
      </dgm:t>
    </dgm:pt>
    <dgm:pt modelId="{33CB5AC8-90E4-4EF5-A972-5ADD5B5A7317}">
      <dgm:prSet custT="1"/>
      <dgm:spPr>
        <a:solidFill>
          <a:schemeClr val="bg2"/>
        </a:solidFill>
      </dgm:spPr>
      <dgm:t>
        <a:bodyPr/>
        <a:lstStyle/>
        <a:p>
          <a:r>
            <a:rPr lang="fr-FR" sz="1400" b="1" dirty="0"/>
            <a:t>Juin</a:t>
          </a:r>
          <a:r>
            <a:rPr lang="fr-FR" sz="1400" dirty="0"/>
            <a:t> </a:t>
          </a:r>
          <a:r>
            <a:rPr lang="fr-FR" sz="1400" b="1" dirty="0"/>
            <a:t>2024 : Rapport général d’exécution (2019 à 2025) et plan d’action pluriannuel (2026-2030)</a:t>
          </a:r>
          <a:endParaRPr lang="en-US" sz="1400" dirty="0"/>
        </a:p>
      </dgm:t>
    </dgm:pt>
    <dgm:pt modelId="{30F49068-1ED3-4037-BCCC-BB846429B702}" type="parTrans" cxnId="{B2F4A19B-E17B-41B3-ABFD-09318625E84F}">
      <dgm:prSet/>
      <dgm:spPr/>
      <dgm:t>
        <a:bodyPr/>
        <a:lstStyle/>
        <a:p>
          <a:endParaRPr lang="en-US" sz="1400"/>
        </a:p>
      </dgm:t>
    </dgm:pt>
    <dgm:pt modelId="{FCE6E9C2-89F8-4AC2-9A96-1936643EE9B1}" type="sibTrans" cxnId="{B2F4A19B-E17B-41B3-ABFD-09318625E84F}">
      <dgm:prSet/>
      <dgm:spPr/>
      <dgm:t>
        <a:bodyPr/>
        <a:lstStyle/>
        <a:p>
          <a:endParaRPr lang="en-US" sz="1400"/>
        </a:p>
      </dgm:t>
    </dgm:pt>
    <dgm:pt modelId="{2B978FF0-2E71-4B60-A0D4-90619443D758}">
      <dgm:prSet custT="1"/>
      <dgm:spPr>
        <a:solidFill>
          <a:schemeClr val="bg2"/>
        </a:solidFill>
      </dgm:spPr>
      <dgm:t>
        <a:bodyPr/>
        <a:lstStyle/>
        <a:p>
          <a:r>
            <a:rPr lang="fr-FR" sz="1400" b="1" i="1" dirty="0"/>
            <a:t>Au niveau de la mise en place et accompagnement de l’AC EVRAS : </a:t>
          </a:r>
          <a:endParaRPr lang="en-US" sz="1400" dirty="0"/>
        </a:p>
      </dgm:t>
    </dgm:pt>
    <dgm:pt modelId="{A5CA8D7A-03FB-4E4A-99A8-67DBBA5ABD61}" type="parTrans" cxnId="{5170CACA-0658-443A-924F-594DC56E0441}">
      <dgm:prSet/>
      <dgm:spPr/>
      <dgm:t>
        <a:bodyPr/>
        <a:lstStyle/>
        <a:p>
          <a:endParaRPr lang="en-US" sz="1400"/>
        </a:p>
      </dgm:t>
    </dgm:pt>
    <dgm:pt modelId="{A4B2E4F1-40F2-4EEA-8F52-AFEC9B7E4DFC}" type="sibTrans" cxnId="{5170CACA-0658-443A-924F-594DC56E0441}">
      <dgm:prSet phldrT="5" phldr="0"/>
      <dgm:spPr/>
      <dgm:t>
        <a:bodyPr/>
        <a:lstStyle/>
        <a:p>
          <a:endParaRPr lang="en-US" sz="1400"/>
        </a:p>
      </dgm:t>
    </dgm:pt>
    <dgm:pt modelId="{397414FE-A5A2-4056-88D7-39DD30758000}">
      <dgm:prSet custT="1"/>
      <dgm:spPr>
        <a:solidFill>
          <a:schemeClr val="bg2"/>
        </a:solidFill>
      </dgm:spPr>
      <dgm:t>
        <a:bodyPr/>
        <a:lstStyle/>
        <a:p>
          <a:r>
            <a:rPr lang="fr-FR" sz="1200" dirty="0"/>
            <a:t>Mise en place de formations </a:t>
          </a:r>
          <a:endParaRPr lang="en-US" sz="1200" dirty="0"/>
        </a:p>
      </dgm:t>
    </dgm:pt>
    <dgm:pt modelId="{FF8F3FF9-631C-4DF1-9934-8FD8C913B901}" type="parTrans" cxnId="{8D6539F1-49B7-4AAE-A159-BE731C6860BB}">
      <dgm:prSet/>
      <dgm:spPr/>
      <dgm:t>
        <a:bodyPr/>
        <a:lstStyle/>
        <a:p>
          <a:endParaRPr lang="en-US" sz="1400"/>
        </a:p>
      </dgm:t>
    </dgm:pt>
    <dgm:pt modelId="{56971616-86CE-4014-B97A-72C9DE7D2E94}" type="sibTrans" cxnId="{8D6539F1-49B7-4AAE-A159-BE731C6860BB}">
      <dgm:prSet/>
      <dgm:spPr/>
      <dgm:t>
        <a:bodyPr/>
        <a:lstStyle/>
        <a:p>
          <a:endParaRPr lang="en-US" sz="1400"/>
        </a:p>
      </dgm:t>
    </dgm:pt>
    <dgm:pt modelId="{5DACE5AB-5B4E-478A-8CCF-86A196A9C8E5}">
      <dgm:prSet custT="1"/>
      <dgm:spPr>
        <a:solidFill>
          <a:schemeClr val="bg2"/>
        </a:solidFill>
      </dgm:spPr>
      <dgm:t>
        <a:bodyPr/>
        <a:lstStyle/>
        <a:p>
          <a:r>
            <a:rPr lang="fr-FR" sz="1200" dirty="0"/>
            <a:t>Participation au comité d’attribution et d’accompagnement de l’AC EVRAS</a:t>
          </a:r>
          <a:endParaRPr lang="en-US" sz="1200" dirty="0"/>
        </a:p>
      </dgm:t>
    </dgm:pt>
    <dgm:pt modelId="{EEBAAF1D-59C2-4B2E-B867-622CDC05E06D}" type="parTrans" cxnId="{507DB393-4D63-40F9-BF70-82EF4D08C86E}">
      <dgm:prSet/>
      <dgm:spPr/>
      <dgm:t>
        <a:bodyPr/>
        <a:lstStyle/>
        <a:p>
          <a:endParaRPr lang="en-US" sz="1400"/>
        </a:p>
      </dgm:t>
    </dgm:pt>
    <dgm:pt modelId="{5D18E37D-60C2-4BBA-8438-C3B121BCCB59}" type="sibTrans" cxnId="{507DB393-4D63-40F9-BF70-82EF4D08C86E}">
      <dgm:prSet/>
      <dgm:spPr/>
      <dgm:t>
        <a:bodyPr/>
        <a:lstStyle/>
        <a:p>
          <a:endParaRPr lang="en-US" sz="1400"/>
        </a:p>
      </dgm:t>
    </dgm:pt>
    <dgm:pt modelId="{A8769C3E-9B3A-427D-9CAD-69188A6EA79E}">
      <dgm:prSet custT="1"/>
      <dgm:spPr>
        <a:solidFill>
          <a:schemeClr val="bg2"/>
        </a:solidFill>
      </dgm:spPr>
      <dgm:t>
        <a:bodyPr/>
        <a:lstStyle/>
        <a:p>
          <a:r>
            <a:rPr lang="fr-FR" sz="1200" dirty="0"/>
            <a:t>Suivi de la mise à jour du RASH concernant le suivi des objectifs quantitatif de l’accord de coopération EVAS</a:t>
          </a:r>
          <a:endParaRPr lang="en-US" sz="1200" dirty="0"/>
        </a:p>
      </dgm:t>
    </dgm:pt>
    <dgm:pt modelId="{8A2E5229-1F7B-47B1-85AA-A972B24AC72B}" type="parTrans" cxnId="{8325D9FB-BD7C-4AAF-84FD-A35E57FCD041}">
      <dgm:prSet/>
      <dgm:spPr/>
      <dgm:t>
        <a:bodyPr/>
        <a:lstStyle/>
        <a:p>
          <a:endParaRPr lang="en-US" sz="1400"/>
        </a:p>
      </dgm:t>
    </dgm:pt>
    <dgm:pt modelId="{F5EA871B-D881-4AA2-9391-FA4273D71E77}" type="sibTrans" cxnId="{8325D9FB-BD7C-4AAF-84FD-A35E57FCD041}">
      <dgm:prSet/>
      <dgm:spPr/>
      <dgm:t>
        <a:bodyPr/>
        <a:lstStyle/>
        <a:p>
          <a:endParaRPr lang="en-US" sz="1400"/>
        </a:p>
      </dgm:t>
    </dgm:pt>
    <dgm:pt modelId="{F35F8368-A614-4C28-93A2-DC6C3E4C6D5B}">
      <dgm:prSet custT="1"/>
      <dgm:spPr>
        <a:solidFill>
          <a:schemeClr val="bg2"/>
        </a:solidFill>
      </dgm:spPr>
      <dgm:t>
        <a:bodyPr/>
        <a:lstStyle/>
        <a:p>
          <a:r>
            <a:rPr lang="fr-FR" sz="1200" dirty="0"/>
            <a:t>Mise en place d’une centrale d’achats d’outil pour les CPF</a:t>
          </a:r>
          <a:endParaRPr lang="en-US" sz="1200" dirty="0"/>
        </a:p>
      </dgm:t>
    </dgm:pt>
    <dgm:pt modelId="{DAE35F90-D7C4-42FB-BB7F-1722071A51FA}" type="parTrans" cxnId="{56DB088A-3829-40A1-8812-E1861CF97A6B}">
      <dgm:prSet/>
      <dgm:spPr/>
      <dgm:t>
        <a:bodyPr/>
        <a:lstStyle/>
        <a:p>
          <a:endParaRPr lang="en-US" sz="1400"/>
        </a:p>
      </dgm:t>
    </dgm:pt>
    <dgm:pt modelId="{F58078D9-94E2-4C88-8648-557FA227CFB2}" type="sibTrans" cxnId="{56DB088A-3829-40A1-8812-E1861CF97A6B}">
      <dgm:prSet/>
      <dgm:spPr/>
      <dgm:t>
        <a:bodyPr/>
        <a:lstStyle/>
        <a:p>
          <a:endParaRPr lang="en-US" sz="1400"/>
        </a:p>
      </dgm:t>
    </dgm:pt>
    <dgm:pt modelId="{28AAF937-4E3E-4722-BA19-E9616F0F7A6B}">
      <dgm:prSet custT="1"/>
      <dgm:spPr>
        <a:solidFill>
          <a:schemeClr val="bg2"/>
        </a:solidFill>
      </dgm:spPr>
      <dgm:t>
        <a:bodyPr/>
        <a:lstStyle/>
        <a:p>
          <a:r>
            <a:rPr lang="fr-FR" sz="1400" b="1" i="1"/>
            <a:t>Au niveau politique</a:t>
          </a:r>
          <a:r>
            <a:rPr lang="fr-FR" sz="1400"/>
            <a:t> : </a:t>
          </a:r>
          <a:endParaRPr lang="en-US" sz="1400"/>
        </a:p>
      </dgm:t>
    </dgm:pt>
    <dgm:pt modelId="{5DD99432-60A7-440E-82C9-6683CFD1114A}" type="parTrans" cxnId="{AD8B96F8-E92E-455A-9FDF-D94796EA2EB8}">
      <dgm:prSet/>
      <dgm:spPr/>
      <dgm:t>
        <a:bodyPr/>
        <a:lstStyle/>
        <a:p>
          <a:endParaRPr lang="en-US" sz="1400"/>
        </a:p>
      </dgm:t>
    </dgm:pt>
    <dgm:pt modelId="{F298E21F-A722-428F-96C7-46F9F3BBC8C1}" type="sibTrans" cxnId="{AD8B96F8-E92E-455A-9FDF-D94796EA2EB8}">
      <dgm:prSet phldrT="6" phldr="0"/>
      <dgm:spPr/>
      <dgm:t>
        <a:bodyPr/>
        <a:lstStyle/>
        <a:p>
          <a:endParaRPr lang="en-US" sz="1400"/>
        </a:p>
      </dgm:t>
    </dgm:pt>
    <dgm:pt modelId="{C8E938E1-ED80-47F4-85F2-A17FB8F30523}">
      <dgm:prSet custT="1"/>
      <dgm:spPr>
        <a:solidFill>
          <a:schemeClr val="bg2"/>
        </a:solidFill>
      </dgm:spPr>
      <dgm:t>
        <a:bodyPr/>
        <a:lstStyle/>
        <a:p>
          <a:r>
            <a:rPr lang="fr-FR" sz="1400"/>
            <a:t>Elections 2024 : Memorandums + Rencontres politiques </a:t>
          </a:r>
          <a:endParaRPr lang="en-US" sz="1400"/>
        </a:p>
      </dgm:t>
    </dgm:pt>
    <dgm:pt modelId="{48FB6245-0356-4AB6-B629-BFB1C36A037D}" type="parTrans" cxnId="{6E72DA11-0AE2-4DA7-8B07-900B45C6267C}">
      <dgm:prSet/>
      <dgm:spPr/>
      <dgm:t>
        <a:bodyPr/>
        <a:lstStyle/>
        <a:p>
          <a:endParaRPr lang="en-US" sz="1400"/>
        </a:p>
      </dgm:t>
    </dgm:pt>
    <dgm:pt modelId="{B54BAC9C-700A-4470-A429-CC051A9D8705}" type="sibTrans" cxnId="{6E72DA11-0AE2-4DA7-8B07-900B45C6267C}">
      <dgm:prSet/>
      <dgm:spPr/>
      <dgm:t>
        <a:bodyPr/>
        <a:lstStyle/>
        <a:p>
          <a:endParaRPr lang="en-US" sz="1400"/>
        </a:p>
      </dgm:t>
    </dgm:pt>
    <dgm:pt modelId="{D7324E60-D48E-4B12-8DBE-F0BC6B2C93EB}" type="pres">
      <dgm:prSet presAssocID="{CA573FC5-C0C8-4F9F-85B4-E072FAB4028A}" presName="diagram" presStyleCnt="0">
        <dgm:presLayoutVars>
          <dgm:dir/>
          <dgm:resizeHandles val="exact"/>
        </dgm:presLayoutVars>
      </dgm:prSet>
      <dgm:spPr/>
    </dgm:pt>
    <dgm:pt modelId="{538EA44E-FAE4-426C-A3A6-6166CE0FC2BB}" type="pres">
      <dgm:prSet presAssocID="{7F2C3E32-D9BB-4126-8EC9-34038B56B486}" presName="node" presStyleLbl="node1" presStyleIdx="0" presStyleCnt="6">
        <dgm:presLayoutVars>
          <dgm:bulletEnabled val="1"/>
        </dgm:presLayoutVars>
      </dgm:prSet>
      <dgm:spPr/>
    </dgm:pt>
    <dgm:pt modelId="{46D61705-129D-46A2-82FB-C88B3C9F7FC2}" type="pres">
      <dgm:prSet presAssocID="{E36EC265-553B-4F56-83EA-02AA4168A266}" presName="sibTrans" presStyleCnt="0"/>
      <dgm:spPr/>
    </dgm:pt>
    <dgm:pt modelId="{C9E049A9-0DB3-4725-8866-C2DAC26CB2F3}" type="pres">
      <dgm:prSet presAssocID="{B7F2D5C5-A96E-41E7-A54B-C879137031A6}" presName="node" presStyleLbl="node1" presStyleIdx="1" presStyleCnt="6">
        <dgm:presLayoutVars>
          <dgm:bulletEnabled val="1"/>
        </dgm:presLayoutVars>
      </dgm:prSet>
      <dgm:spPr/>
    </dgm:pt>
    <dgm:pt modelId="{CA06016F-0CFF-43EB-8A47-0AED83FAAD0F}" type="pres">
      <dgm:prSet presAssocID="{B9526C02-C797-40DB-91B4-487425EF8DBF}" presName="sibTrans" presStyleCnt="0"/>
      <dgm:spPr/>
    </dgm:pt>
    <dgm:pt modelId="{A797B385-C8B9-43AF-BA32-AD0013CD5391}" type="pres">
      <dgm:prSet presAssocID="{F2922078-D37F-43E0-B6B6-8DB8D62B403E}" presName="node" presStyleLbl="node1" presStyleIdx="2" presStyleCnt="6">
        <dgm:presLayoutVars>
          <dgm:bulletEnabled val="1"/>
        </dgm:presLayoutVars>
      </dgm:prSet>
      <dgm:spPr/>
    </dgm:pt>
    <dgm:pt modelId="{041CF187-F846-4AED-8146-F8413D5B21DA}" type="pres">
      <dgm:prSet presAssocID="{2E1B80C3-65AD-46F6-BB60-DB4BB4650A1C}" presName="sibTrans" presStyleCnt="0"/>
      <dgm:spPr/>
    </dgm:pt>
    <dgm:pt modelId="{35C9747A-1EEC-457A-AB91-7B2543744A13}" type="pres">
      <dgm:prSet presAssocID="{DA4C68BC-9E5C-4398-B29F-D83AD25F9CA8}" presName="node" presStyleLbl="node1" presStyleIdx="3" presStyleCnt="6" custLinFactNeighborX="-609" custLinFactNeighborY="-1637">
        <dgm:presLayoutVars>
          <dgm:bulletEnabled val="1"/>
        </dgm:presLayoutVars>
      </dgm:prSet>
      <dgm:spPr/>
    </dgm:pt>
    <dgm:pt modelId="{1C12524D-D345-4DC8-B55B-DB163CE19409}" type="pres">
      <dgm:prSet presAssocID="{17804D68-A026-49B0-B3F8-8D68E90C168D}" presName="sibTrans" presStyleCnt="0"/>
      <dgm:spPr/>
    </dgm:pt>
    <dgm:pt modelId="{97EC91A8-15BD-45FC-809A-4607C20406AC}" type="pres">
      <dgm:prSet presAssocID="{2B978FF0-2E71-4B60-A0D4-90619443D758}" presName="node" presStyleLbl="node1" presStyleIdx="4" presStyleCnt="6">
        <dgm:presLayoutVars>
          <dgm:bulletEnabled val="1"/>
        </dgm:presLayoutVars>
      </dgm:prSet>
      <dgm:spPr/>
    </dgm:pt>
    <dgm:pt modelId="{1856A148-2787-44F1-92F3-D94F2AB77678}" type="pres">
      <dgm:prSet presAssocID="{A4B2E4F1-40F2-4EEA-8F52-AFEC9B7E4DFC}" presName="sibTrans" presStyleCnt="0"/>
      <dgm:spPr/>
    </dgm:pt>
    <dgm:pt modelId="{6427C8B6-8F74-4C94-A407-F9BE15775F0D}" type="pres">
      <dgm:prSet presAssocID="{28AAF937-4E3E-4722-BA19-E9616F0F7A6B}" presName="node" presStyleLbl="node1" presStyleIdx="5" presStyleCnt="6">
        <dgm:presLayoutVars>
          <dgm:bulletEnabled val="1"/>
        </dgm:presLayoutVars>
      </dgm:prSet>
      <dgm:spPr/>
    </dgm:pt>
  </dgm:ptLst>
  <dgm:cxnLst>
    <dgm:cxn modelId="{A71C230B-38F9-45AD-ACA4-28996FAA0020}" type="presOf" srcId="{2D39EE9C-7FB7-4E02-8C30-B48B9CA81B04}" destId="{C9E049A9-0DB3-4725-8866-C2DAC26CB2F3}" srcOrd="0" destOrd="2" presId="urn:microsoft.com/office/officeart/2005/8/layout/default"/>
    <dgm:cxn modelId="{B99A9C0D-A32A-4DDB-A907-0A12E152D0AA}" srcId="{CA573FC5-C0C8-4F9F-85B4-E072FAB4028A}" destId="{7F2C3E32-D9BB-4126-8EC9-34038B56B486}" srcOrd="0" destOrd="0" parTransId="{722CD86C-B03B-48F8-96B3-743B7C3DDFA9}" sibTransId="{E36EC265-553B-4F56-83EA-02AA4168A266}"/>
    <dgm:cxn modelId="{AAAA120F-AC24-4190-B91A-21722246E729}" srcId="{B7F2D5C5-A96E-41E7-A54B-C879137031A6}" destId="{8D0CCAA8-8C07-49CC-8DE5-1A0FD73AE2E9}" srcOrd="0" destOrd="0" parTransId="{0AC65E2D-E4B9-47B1-875B-2197F2473A60}" sibTransId="{DA23669F-E29B-4849-9AF9-9BEADA90165D}"/>
    <dgm:cxn modelId="{BB767A10-869D-4CC4-82D9-FE26EF6369BC}" type="presOf" srcId="{F35F8368-A614-4C28-93A2-DC6C3E4C6D5B}" destId="{97EC91A8-15BD-45FC-809A-4607C20406AC}" srcOrd="0" destOrd="4" presId="urn:microsoft.com/office/officeart/2005/8/layout/default"/>
    <dgm:cxn modelId="{6E72DA11-0AE2-4DA7-8B07-900B45C6267C}" srcId="{28AAF937-4E3E-4722-BA19-E9616F0F7A6B}" destId="{C8E938E1-ED80-47F4-85F2-A17FB8F30523}" srcOrd="0" destOrd="0" parTransId="{48FB6245-0356-4AB6-B629-BFB1C36A037D}" sibTransId="{B54BAC9C-700A-4470-A429-CC051A9D8705}"/>
    <dgm:cxn modelId="{6A1F2F1F-18B0-473C-A7B6-47762CDFAD4E}" srcId="{F2922078-D37F-43E0-B6B6-8DB8D62B403E}" destId="{6C731631-0079-4996-B95E-2B65E671A9E6}" srcOrd="0" destOrd="0" parTransId="{8BC0F175-3070-45F6-BFBC-2C29BCCE3451}" sibTransId="{E7DF9E53-2604-4D1C-8559-9D59C0DEB726}"/>
    <dgm:cxn modelId="{A3643B36-CC06-428B-ABA9-A261E953F0DC}" type="presOf" srcId="{33CB5AC8-90E4-4EF5-A972-5ADD5B5A7317}" destId="{35C9747A-1EEC-457A-AB91-7B2543744A13}" srcOrd="0" destOrd="1" presId="urn:microsoft.com/office/officeart/2005/8/layout/default"/>
    <dgm:cxn modelId="{6D7B673A-55F0-4604-A759-A939BC0B1444}" type="presOf" srcId="{2EDF3731-1941-45C8-B598-057791741CCB}" destId="{538EA44E-FAE4-426C-A3A6-6166CE0FC2BB}" srcOrd="0" destOrd="2" presId="urn:microsoft.com/office/officeart/2005/8/layout/default"/>
    <dgm:cxn modelId="{ABA9D640-A4FF-4527-977E-28E8AEBEFB6E}" type="presOf" srcId="{B7F2D5C5-A96E-41E7-A54B-C879137031A6}" destId="{C9E049A9-0DB3-4725-8866-C2DAC26CB2F3}" srcOrd="0" destOrd="0" presId="urn:microsoft.com/office/officeart/2005/8/layout/default"/>
    <dgm:cxn modelId="{199B085E-582B-49E6-A8C1-18F546AE270A}" srcId="{B7F2D5C5-A96E-41E7-A54B-C879137031A6}" destId="{2D39EE9C-7FB7-4E02-8C30-B48B9CA81B04}" srcOrd="1" destOrd="0" parTransId="{84FAB2E6-7A98-40E2-BBA1-91F477173B59}" sibTransId="{9BFD770F-78B1-45DC-94D6-259A76849563}"/>
    <dgm:cxn modelId="{D289D267-850A-486F-AC97-48E0D33B09EC}" type="presOf" srcId="{C81732EF-865B-465E-924C-119F7A7ABE7B}" destId="{A797B385-C8B9-43AF-BA32-AD0013CD5391}" srcOrd="0" destOrd="4" presId="urn:microsoft.com/office/officeart/2005/8/layout/default"/>
    <dgm:cxn modelId="{E219F168-6F5F-4834-956A-0898F82AE734}" type="presOf" srcId="{42FDA64E-A6D2-47C0-80F1-CB69085224BD}" destId="{A797B385-C8B9-43AF-BA32-AD0013CD5391}" srcOrd="0" destOrd="2" presId="urn:microsoft.com/office/officeart/2005/8/layout/default"/>
    <dgm:cxn modelId="{2DFC9F6A-A107-4D27-9F0E-9CDDF8CDF63E}" srcId="{7F2C3E32-D9BB-4126-8EC9-34038B56B486}" destId="{7A8D1994-DCD1-4F2D-BD90-BEB219BE4547}" srcOrd="0" destOrd="0" parTransId="{C08D916F-7360-4D13-82D8-5E7662A8A47C}" sibTransId="{B49662FE-3127-48E9-9330-5F163FFFC3FC}"/>
    <dgm:cxn modelId="{4059F26D-98BC-467E-BE9C-23182006E085}" type="presOf" srcId="{7F2C3E32-D9BB-4126-8EC9-34038B56B486}" destId="{538EA44E-FAE4-426C-A3A6-6166CE0FC2BB}" srcOrd="0" destOrd="0" presId="urn:microsoft.com/office/officeart/2005/8/layout/default"/>
    <dgm:cxn modelId="{66761C6F-F9E8-4CCD-9320-9EC4EB3B4709}" type="presOf" srcId="{CA573FC5-C0C8-4F9F-85B4-E072FAB4028A}" destId="{D7324E60-D48E-4B12-8DBE-F0BC6B2C93EB}" srcOrd="0" destOrd="0" presId="urn:microsoft.com/office/officeart/2005/8/layout/default"/>
    <dgm:cxn modelId="{1218F357-6B69-4907-B6F8-131B063DA252}" srcId="{7F2C3E32-D9BB-4126-8EC9-34038B56B486}" destId="{2EDF3731-1941-45C8-B598-057791741CCB}" srcOrd="1" destOrd="0" parTransId="{882A9179-3B8A-49A6-BDD6-2C3BD3278C7B}" sibTransId="{54CF2C6C-999B-432E-A953-A896E1B55531}"/>
    <dgm:cxn modelId="{27CE5F78-AF07-4D8A-9BAE-90B500658B7D}" type="presOf" srcId="{C8E938E1-ED80-47F4-85F2-A17FB8F30523}" destId="{6427C8B6-8F74-4C94-A407-F9BE15775F0D}" srcOrd="0" destOrd="1" presId="urn:microsoft.com/office/officeart/2005/8/layout/default"/>
    <dgm:cxn modelId="{644D8679-7662-4017-BD97-F76B99EE14B7}" type="presOf" srcId="{7A8D1994-DCD1-4F2D-BD90-BEB219BE4547}" destId="{538EA44E-FAE4-426C-A3A6-6166CE0FC2BB}" srcOrd="0" destOrd="1" presId="urn:microsoft.com/office/officeart/2005/8/layout/default"/>
    <dgm:cxn modelId="{EF6B2B80-9150-42CF-8E1A-F42DA7E82205}" srcId="{F2922078-D37F-43E0-B6B6-8DB8D62B403E}" destId="{AECBB9E4-59D5-4F39-9954-56089B3FFC51}" srcOrd="2" destOrd="0" parTransId="{DC984702-CD1D-4B80-A0E5-C8D2D94EA2F5}" sibTransId="{1CE31624-EF66-4C51-8E2C-02CD18A81F49}"/>
    <dgm:cxn modelId="{56DB088A-3829-40A1-8812-E1861CF97A6B}" srcId="{2B978FF0-2E71-4B60-A0D4-90619443D758}" destId="{F35F8368-A614-4C28-93A2-DC6C3E4C6D5B}" srcOrd="3" destOrd="0" parTransId="{DAE35F90-D7C4-42FB-BB7F-1722071A51FA}" sibTransId="{F58078D9-94E2-4C88-8648-557FA227CFB2}"/>
    <dgm:cxn modelId="{507DB393-4D63-40F9-BF70-82EF4D08C86E}" srcId="{2B978FF0-2E71-4B60-A0D4-90619443D758}" destId="{5DACE5AB-5B4E-478A-8CCF-86A196A9C8E5}" srcOrd="1" destOrd="0" parTransId="{EEBAAF1D-59C2-4B2E-B867-622CDC05E06D}" sibTransId="{5D18E37D-60C2-4BBA-8438-C3B121BCCB59}"/>
    <dgm:cxn modelId="{C2B1309B-E621-433D-9720-698C902E64F3}" srcId="{CA573FC5-C0C8-4F9F-85B4-E072FAB4028A}" destId="{B7F2D5C5-A96E-41E7-A54B-C879137031A6}" srcOrd="1" destOrd="0" parTransId="{AC904B71-EDB0-4A9F-BB3F-B3A03CCBFB73}" sibTransId="{B9526C02-C797-40DB-91B4-487425EF8DBF}"/>
    <dgm:cxn modelId="{B2F4A19B-E17B-41B3-ABFD-09318625E84F}" srcId="{DA4C68BC-9E5C-4398-B29F-D83AD25F9CA8}" destId="{33CB5AC8-90E4-4EF5-A972-5ADD5B5A7317}" srcOrd="0" destOrd="0" parTransId="{30F49068-1ED3-4037-BCCC-BB846429B702}" sibTransId="{FCE6E9C2-89F8-4AC2-9A96-1936643EE9B1}"/>
    <dgm:cxn modelId="{1EE9FC9C-AC7F-4930-8D4D-F3263AE11834}" type="presOf" srcId="{F2922078-D37F-43E0-B6B6-8DB8D62B403E}" destId="{A797B385-C8B9-43AF-BA32-AD0013CD5391}" srcOrd="0" destOrd="0" presId="urn:microsoft.com/office/officeart/2005/8/layout/default"/>
    <dgm:cxn modelId="{EB6F25A0-9A26-4491-AD1E-6EDE55A436E1}" srcId="{CA573FC5-C0C8-4F9F-85B4-E072FAB4028A}" destId="{F2922078-D37F-43E0-B6B6-8DB8D62B403E}" srcOrd="2" destOrd="0" parTransId="{5F6CC931-990F-4CD4-9CFC-0EA27E0006B9}" sibTransId="{2E1B80C3-65AD-46F6-BB60-DB4BB4650A1C}"/>
    <dgm:cxn modelId="{3E96FDA3-0A28-4FBF-B36A-2F3836A38BFC}" srcId="{F2922078-D37F-43E0-B6B6-8DB8D62B403E}" destId="{42FDA64E-A6D2-47C0-80F1-CB69085224BD}" srcOrd="1" destOrd="0" parTransId="{C7AD7AB8-14A1-468E-B193-123AA4C92AAF}" sibTransId="{C507A543-D5A4-442F-BEA4-011F5A89B8FD}"/>
    <dgm:cxn modelId="{296A07A8-A320-4154-8176-D01859A2A4F9}" srcId="{7F2C3E32-D9BB-4126-8EC9-34038B56B486}" destId="{65F3162B-01D1-4B90-8D65-0CD21CBC8330}" srcOrd="2" destOrd="0" parTransId="{904C3B63-8A3B-4498-94F7-92AF4321355F}" sibTransId="{CEB0599A-0FE5-4E07-95C8-B66546492618}"/>
    <dgm:cxn modelId="{721D6AB0-F878-4A59-9DB5-19CE7C88E296}" type="presOf" srcId="{8D0CCAA8-8C07-49CC-8DE5-1A0FD73AE2E9}" destId="{C9E049A9-0DB3-4725-8866-C2DAC26CB2F3}" srcOrd="0" destOrd="1" presId="urn:microsoft.com/office/officeart/2005/8/layout/default"/>
    <dgm:cxn modelId="{943FE0B5-C64C-4587-AEC1-B35690766920}" type="presOf" srcId="{2B978FF0-2E71-4B60-A0D4-90619443D758}" destId="{97EC91A8-15BD-45FC-809A-4607C20406AC}" srcOrd="0" destOrd="0" presId="urn:microsoft.com/office/officeart/2005/8/layout/default"/>
    <dgm:cxn modelId="{4C6D4EC0-B0C6-46CC-9D81-B40BB1A30B76}" type="presOf" srcId="{28AAF937-4E3E-4722-BA19-E9616F0F7A6B}" destId="{6427C8B6-8F74-4C94-A407-F9BE15775F0D}" srcOrd="0" destOrd="0" presId="urn:microsoft.com/office/officeart/2005/8/layout/default"/>
    <dgm:cxn modelId="{5170CACA-0658-443A-924F-594DC56E0441}" srcId="{CA573FC5-C0C8-4F9F-85B4-E072FAB4028A}" destId="{2B978FF0-2E71-4B60-A0D4-90619443D758}" srcOrd="4" destOrd="0" parTransId="{A5CA8D7A-03FB-4E4A-99A8-67DBBA5ABD61}" sibTransId="{A4B2E4F1-40F2-4EEA-8F52-AFEC9B7E4DFC}"/>
    <dgm:cxn modelId="{7A4062CE-2161-49D5-8DA1-3CA90F8A40AC}" type="presOf" srcId="{DA4C68BC-9E5C-4398-B29F-D83AD25F9CA8}" destId="{35C9747A-1EEC-457A-AB91-7B2543744A13}" srcOrd="0" destOrd="0" presId="urn:microsoft.com/office/officeart/2005/8/layout/default"/>
    <dgm:cxn modelId="{AF8FCEE7-3761-452A-BA64-0D66BF7C3E88}" type="presOf" srcId="{397414FE-A5A2-4056-88D7-39DD30758000}" destId="{97EC91A8-15BD-45FC-809A-4607C20406AC}" srcOrd="0" destOrd="1" presId="urn:microsoft.com/office/officeart/2005/8/layout/default"/>
    <dgm:cxn modelId="{92097EEA-E7AD-431F-90DD-2E6B7D068761}" type="presOf" srcId="{6C731631-0079-4996-B95E-2B65E671A9E6}" destId="{A797B385-C8B9-43AF-BA32-AD0013CD5391}" srcOrd="0" destOrd="1" presId="urn:microsoft.com/office/officeart/2005/8/layout/default"/>
    <dgm:cxn modelId="{39C785EA-3D0B-4CB5-9DC1-ED608A86960B}" type="presOf" srcId="{5DACE5AB-5B4E-478A-8CCF-86A196A9C8E5}" destId="{97EC91A8-15BD-45FC-809A-4607C20406AC}" srcOrd="0" destOrd="2" presId="urn:microsoft.com/office/officeart/2005/8/layout/default"/>
    <dgm:cxn modelId="{3B6113EC-8A4C-49BA-9986-B79C0118A604}" type="presOf" srcId="{AECBB9E4-59D5-4F39-9954-56089B3FFC51}" destId="{A797B385-C8B9-43AF-BA32-AD0013CD5391}" srcOrd="0" destOrd="3" presId="urn:microsoft.com/office/officeart/2005/8/layout/default"/>
    <dgm:cxn modelId="{C132E4EF-943B-404D-A10C-EA0E00D0D989}" srcId="{F2922078-D37F-43E0-B6B6-8DB8D62B403E}" destId="{C81732EF-865B-465E-924C-119F7A7ABE7B}" srcOrd="3" destOrd="0" parTransId="{8E542D87-FB2E-4115-9310-A5482866066A}" sibTransId="{1A2F0D35-715A-47E3-992C-4F64953E8DF1}"/>
    <dgm:cxn modelId="{8D6539F1-49B7-4AAE-A159-BE731C6860BB}" srcId="{2B978FF0-2E71-4B60-A0D4-90619443D758}" destId="{397414FE-A5A2-4056-88D7-39DD30758000}" srcOrd="0" destOrd="0" parTransId="{FF8F3FF9-631C-4DF1-9934-8FD8C913B901}" sibTransId="{56971616-86CE-4014-B97A-72C9DE7D2E94}"/>
    <dgm:cxn modelId="{4582BBF1-E8C7-4F32-832E-25721F4A38B8}" srcId="{CA573FC5-C0C8-4F9F-85B4-E072FAB4028A}" destId="{DA4C68BC-9E5C-4398-B29F-D83AD25F9CA8}" srcOrd="3" destOrd="0" parTransId="{6F8AF6D1-6DA9-43C2-9FEB-69800205188E}" sibTransId="{17804D68-A026-49B0-B3F8-8D68E90C168D}"/>
    <dgm:cxn modelId="{AD8B96F8-E92E-455A-9FDF-D94796EA2EB8}" srcId="{CA573FC5-C0C8-4F9F-85B4-E072FAB4028A}" destId="{28AAF937-4E3E-4722-BA19-E9616F0F7A6B}" srcOrd="5" destOrd="0" parTransId="{5DD99432-60A7-440E-82C9-6683CFD1114A}" sibTransId="{F298E21F-A722-428F-96C7-46F9F3BBC8C1}"/>
    <dgm:cxn modelId="{DC8350F9-80C3-4D7C-AA99-23851829DCA3}" type="presOf" srcId="{A8769C3E-9B3A-427D-9CAD-69188A6EA79E}" destId="{97EC91A8-15BD-45FC-809A-4607C20406AC}" srcOrd="0" destOrd="3" presId="urn:microsoft.com/office/officeart/2005/8/layout/default"/>
    <dgm:cxn modelId="{8325D9FB-BD7C-4AAF-84FD-A35E57FCD041}" srcId="{2B978FF0-2E71-4B60-A0D4-90619443D758}" destId="{A8769C3E-9B3A-427D-9CAD-69188A6EA79E}" srcOrd="2" destOrd="0" parTransId="{8A2E5229-1F7B-47B1-85AA-A972B24AC72B}" sibTransId="{F5EA871B-D881-4AA2-9391-FA4273D71E77}"/>
    <dgm:cxn modelId="{D38F32FE-1129-48DE-857B-CF689A4E3910}" type="presOf" srcId="{65F3162B-01D1-4B90-8D65-0CD21CBC8330}" destId="{538EA44E-FAE4-426C-A3A6-6166CE0FC2BB}" srcOrd="0" destOrd="3" presId="urn:microsoft.com/office/officeart/2005/8/layout/default"/>
    <dgm:cxn modelId="{EF5EEFCF-12C7-4657-8F2C-D7FD848BFAE6}" type="presParOf" srcId="{D7324E60-D48E-4B12-8DBE-F0BC6B2C93EB}" destId="{538EA44E-FAE4-426C-A3A6-6166CE0FC2BB}" srcOrd="0" destOrd="0" presId="urn:microsoft.com/office/officeart/2005/8/layout/default"/>
    <dgm:cxn modelId="{9037C779-832D-4109-921C-FDB1C6B6BAB8}" type="presParOf" srcId="{D7324E60-D48E-4B12-8DBE-F0BC6B2C93EB}" destId="{46D61705-129D-46A2-82FB-C88B3C9F7FC2}" srcOrd="1" destOrd="0" presId="urn:microsoft.com/office/officeart/2005/8/layout/default"/>
    <dgm:cxn modelId="{652526C0-D1FB-4393-A8B8-497820232B5E}" type="presParOf" srcId="{D7324E60-D48E-4B12-8DBE-F0BC6B2C93EB}" destId="{C9E049A9-0DB3-4725-8866-C2DAC26CB2F3}" srcOrd="2" destOrd="0" presId="urn:microsoft.com/office/officeart/2005/8/layout/default"/>
    <dgm:cxn modelId="{0CDC87A5-E014-4F27-A40F-A25528D4D663}" type="presParOf" srcId="{D7324E60-D48E-4B12-8DBE-F0BC6B2C93EB}" destId="{CA06016F-0CFF-43EB-8A47-0AED83FAAD0F}" srcOrd="3" destOrd="0" presId="urn:microsoft.com/office/officeart/2005/8/layout/default"/>
    <dgm:cxn modelId="{698BB807-9F72-4310-98DD-D6825F4E8D77}" type="presParOf" srcId="{D7324E60-D48E-4B12-8DBE-F0BC6B2C93EB}" destId="{A797B385-C8B9-43AF-BA32-AD0013CD5391}" srcOrd="4" destOrd="0" presId="urn:microsoft.com/office/officeart/2005/8/layout/default"/>
    <dgm:cxn modelId="{7EB9B3B3-B563-47CB-B2F0-382956C4EC90}" type="presParOf" srcId="{D7324E60-D48E-4B12-8DBE-F0BC6B2C93EB}" destId="{041CF187-F846-4AED-8146-F8413D5B21DA}" srcOrd="5" destOrd="0" presId="urn:microsoft.com/office/officeart/2005/8/layout/default"/>
    <dgm:cxn modelId="{3310790F-5654-4A06-A15A-C2441C114B19}" type="presParOf" srcId="{D7324E60-D48E-4B12-8DBE-F0BC6B2C93EB}" destId="{35C9747A-1EEC-457A-AB91-7B2543744A13}" srcOrd="6" destOrd="0" presId="urn:microsoft.com/office/officeart/2005/8/layout/default"/>
    <dgm:cxn modelId="{BE91549A-DF90-4709-AB1E-D69B2A1F3831}" type="presParOf" srcId="{D7324E60-D48E-4B12-8DBE-F0BC6B2C93EB}" destId="{1C12524D-D345-4DC8-B55B-DB163CE19409}" srcOrd="7" destOrd="0" presId="urn:microsoft.com/office/officeart/2005/8/layout/default"/>
    <dgm:cxn modelId="{3C9EC95E-5326-4B48-BA32-5354C378FFCF}" type="presParOf" srcId="{D7324E60-D48E-4B12-8DBE-F0BC6B2C93EB}" destId="{97EC91A8-15BD-45FC-809A-4607C20406AC}" srcOrd="8" destOrd="0" presId="urn:microsoft.com/office/officeart/2005/8/layout/default"/>
    <dgm:cxn modelId="{3A2BE855-3FA6-4C01-85FA-1DD1AD3D2FF2}" type="presParOf" srcId="{D7324E60-D48E-4B12-8DBE-F0BC6B2C93EB}" destId="{1856A148-2787-44F1-92F3-D94F2AB77678}" srcOrd="9" destOrd="0" presId="urn:microsoft.com/office/officeart/2005/8/layout/default"/>
    <dgm:cxn modelId="{431D2F45-6298-46F4-A748-FFA533CE02F1}" type="presParOf" srcId="{D7324E60-D48E-4B12-8DBE-F0BC6B2C93EB}" destId="{6427C8B6-8F74-4C94-A407-F9BE15775F0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12E388-CCAC-4927-9570-CDDE2CDE44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F959C8-69BD-401D-BF3D-E21E48E09C89}">
      <dgm:prSet/>
      <dgm:spPr/>
      <dgm:t>
        <a:bodyPr/>
        <a:lstStyle/>
        <a:p>
          <a:r>
            <a:rPr lang="nl-BE"/>
            <a:t>Nouveautés 2023</a:t>
          </a:r>
          <a:endParaRPr lang="en-US"/>
        </a:p>
      </dgm:t>
    </dgm:pt>
    <dgm:pt modelId="{891350F0-666C-44F9-A1D3-CEFC75246014}" type="parTrans" cxnId="{AA48DE05-03AE-418A-9799-1E0F53448838}">
      <dgm:prSet/>
      <dgm:spPr/>
      <dgm:t>
        <a:bodyPr/>
        <a:lstStyle/>
        <a:p>
          <a:endParaRPr lang="en-US"/>
        </a:p>
      </dgm:t>
    </dgm:pt>
    <dgm:pt modelId="{2A517DEE-EC38-42C8-9DCF-DAD3BAB5946B}" type="sibTrans" cxnId="{AA48DE05-03AE-418A-9799-1E0F53448838}">
      <dgm:prSet/>
      <dgm:spPr/>
      <dgm:t>
        <a:bodyPr/>
        <a:lstStyle/>
        <a:p>
          <a:endParaRPr lang="en-US"/>
        </a:p>
      </dgm:t>
    </dgm:pt>
    <dgm:pt modelId="{D83FDC95-9717-4D8E-B9D5-7834470CDDF9}">
      <dgm:prSet/>
      <dgm:spPr/>
      <dgm:t>
        <a:bodyPr/>
        <a:lstStyle/>
        <a:p>
          <a:r>
            <a:rPr lang="nl-BE"/>
            <a:t>AC EVRAS – création d’emploi…</a:t>
          </a:r>
          <a:endParaRPr lang="en-US"/>
        </a:p>
      </dgm:t>
    </dgm:pt>
    <dgm:pt modelId="{FC05448D-204B-4086-B3FC-D2D15455854C}" type="parTrans" cxnId="{49E70D89-FA6A-4695-890F-304DFCCBABB4}">
      <dgm:prSet/>
      <dgm:spPr/>
      <dgm:t>
        <a:bodyPr/>
        <a:lstStyle/>
        <a:p>
          <a:endParaRPr lang="en-US"/>
        </a:p>
      </dgm:t>
    </dgm:pt>
    <dgm:pt modelId="{4A007224-826F-4D07-BC26-4249E46DB155}" type="sibTrans" cxnId="{49E70D89-FA6A-4695-890F-304DFCCBABB4}">
      <dgm:prSet/>
      <dgm:spPr/>
      <dgm:t>
        <a:bodyPr/>
        <a:lstStyle/>
        <a:p>
          <a:endParaRPr lang="en-US"/>
        </a:p>
      </dgm:t>
    </dgm:pt>
    <dgm:pt modelId="{7D391F56-E08D-4357-87A7-EAD7197F5353}">
      <dgm:prSet/>
      <dgm:spPr/>
      <dgm:t>
        <a:bodyPr/>
        <a:lstStyle/>
        <a:p>
          <a:r>
            <a:rPr lang="nl-BE"/>
            <a:t>Pas une année significative pour voir s’il y a une augmentation des animations faites par les CPF</a:t>
          </a:r>
          <a:endParaRPr lang="en-US"/>
        </a:p>
      </dgm:t>
    </dgm:pt>
    <dgm:pt modelId="{44CC5B87-4AC4-4AE4-ABFB-770DC6974D72}" type="parTrans" cxnId="{F533EEB9-CCE4-4A7C-9F98-2909475476CE}">
      <dgm:prSet/>
      <dgm:spPr/>
      <dgm:t>
        <a:bodyPr/>
        <a:lstStyle/>
        <a:p>
          <a:endParaRPr lang="en-US"/>
        </a:p>
      </dgm:t>
    </dgm:pt>
    <dgm:pt modelId="{0C8170B4-E800-4847-B5B8-8F7E90B79FEF}" type="sibTrans" cxnId="{F533EEB9-CCE4-4A7C-9F98-2909475476CE}">
      <dgm:prSet/>
      <dgm:spPr/>
      <dgm:t>
        <a:bodyPr/>
        <a:lstStyle/>
        <a:p>
          <a:endParaRPr lang="en-US"/>
        </a:p>
      </dgm:t>
    </dgm:pt>
    <dgm:pt modelId="{BDE8E1DC-958B-4DD4-941F-FA59B4B19B00}">
      <dgm:prSet/>
      <dgm:spPr/>
      <dgm:t>
        <a:bodyPr/>
        <a:lstStyle/>
        <a:p>
          <a:r>
            <a:rPr lang="nl-BE"/>
            <a:t>Limite dans la collecte d’info en lien avec l’AC EVRAS</a:t>
          </a:r>
          <a:endParaRPr lang="en-US"/>
        </a:p>
      </dgm:t>
    </dgm:pt>
    <dgm:pt modelId="{31888224-E3BC-4A02-911A-0188196CB4E5}" type="parTrans" cxnId="{A3AA5F96-1F9C-4D8E-A214-73FDD0024BA3}">
      <dgm:prSet/>
      <dgm:spPr/>
      <dgm:t>
        <a:bodyPr/>
        <a:lstStyle/>
        <a:p>
          <a:endParaRPr lang="en-US"/>
        </a:p>
      </dgm:t>
    </dgm:pt>
    <dgm:pt modelId="{51EDD818-B25E-4F94-A434-464D4F1561D4}" type="sibTrans" cxnId="{A3AA5F96-1F9C-4D8E-A214-73FDD0024BA3}">
      <dgm:prSet/>
      <dgm:spPr/>
      <dgm:t>
        <a:bodyPr/>
        <a:lstStyle/>
        <a:p>
          <a:endParaRPr lang="en-US"/>
        </a:p>
      </dgm:t>
    </dgm:pt>
    <dgm:pt modelId="{A44F75B4-1BD3-47F8-8BC2-47A92CAB640A}">
      <dgm:prSet/>
      <dgm:spPr/>
      <dgm:t>
        <a:bodyPr/>
        <a:lstStyle/>
        <a:p>
          <a:r>
            <a:rPr lang="nl-BE" dirty="0"/>
            <a:t>Attention : AVIQ </a:t>
          </a:r>
          <a:r>
            <a:rPr lang="nl-BE" dirty="0">
              <a:sym typeface="Wingdings" panose="05000000000000000000" pitchFamily="2" charset="2"/>
            </a:rPr>
            <a:t></a:t>
          </a:r>
          <a:r>
            <a:rPr lang="nl-BE" dirty="0"/>
            <a:t> </a:t>
          </a:r>
          <a:r>
            <a:rPr lang="nl-BE" dirty="0" err="1"/>
            <a:t>voir</a:t>
          </a:r>
          <a:r>
            <a:rPr lang="nl-BE" dirty="0"/>
            <a:t> </a:t>
          </a:r>
          <a:r>
            <a:rPr lang="nl-BE" dirty="0" err="1"/>
            <a:t>augmentation</a:t>
          </a:r>
          <a:r>
            <a:rPr lang="nl-BE" dirty="0"/>
            <a:t> </a:t>
          </a:r>
          <a:r>
            <a:rPr lang="nl-BE" dirty="0" err="1"/>
            <a:t>quantitative</a:t>
          </a:r>
          <a:r>
            <a:rPr lang="nl-BE" dirty="0"/>
            <a:t> des </a:t>
          </a:r>
          <a:r>
            <a:rPr lang="nl-BE" dirty="0" err="1"/>
            <a:t>animations</a:t>
          </a:r>
          <a:r>
            <a:rPr lang="nl-BE" dirty="0"/>
            <a:t> </a:t>
          </a:r>
          <a:r>
            <a:rPr lang="nl-BE" dirty="0" err="1"/>
            <a:t>scolaires</a:t>
          </a:r>
          <a:r>
            <a:rPr lang="nl-BE" dirty="0"/>
            <a:t> à </a:t>
          </a:r>
          <a:r>
            <a:rPr lang="nl-BE" dirty="0" err="1"/>
            <a:t>partir</a:t>
          </a:r>
          <a:r>
            <a:rPr lang="nl-BE" dirty="0"/>
            <a:t> de 2024</a:t>
          </a:r>
          <a:endParaRPr lang="en-US" dirty="0"/>
        </a:p>
      </dgm:t>
    </dgm:pt>
    <dgm:pt modelId="{9F6C5B7C-F4B2-43F4-9BBE-D04ADEE6A8E4}" type="parTrans" cxnId="{40D64C2D-6946-4116-BD49-1B545EB58EF1}">
      <dgm:prSet/>
      <dgm:spPr/>
      <dgm:t>
        <a:bodyPr/>
        <a:lstStyle/>
        <a:p>
          <a:endParaRPr lang="en-US"/>
        </a:p>
      </dgm:t>
    </dgm:pt>
    <dgm:pt modelId="{E6CFA956-179A-46DC-A4FF-42E7603F3436}" type="sibTrans" cxnId="{40D64C2D-6946-4116-BD49-1B545EB58EF1}">
      <dgm:prSet/>
      <dgm:spPr/>
      <dgm:t>
        <a:bodyPr/>
        <a:lstStyle/>
        <a:p>
          <a:endParaRPr lang="en-US"/>
        </a:p>
      </dgm:t>
    </dgm:pt>
    <dgm:pt modelId="{717DF26F-6E56-4A2F-AF6C-16D72ADE1303}" type="pres">
      <dgm:prSet presAssocID="{D812E388-CCAC-4927-9570-CDDE2CDE4490}" presName="vert0" presStyleCnt="0">
        <dgm:presLayoutVars>
          <dgm:dir/>
          <dgm:animOne val="branch"/>
          <dgm:animLvl val="lvl"/>
        </dgm:presLayoutVars>
      </dgm:prSet>
      <dgm:spPr/>
    </dgm:pt>
    <dgm:pt modelId="{EB4CF38C-A73C-4C1F-8AE8-0F549B7B9570}" type="pres">
      <dgm:prSet presAssocID="{74F959C8-69BD-401D-BF3D-E21E48E09C89}" presName="thickLine" presStyleLbl="alignNode1" presStyleIdx="0" presStyleCnt="5"/>
      <dgm:spPr/>
    </dgm:pt>
    <dgm:pt modelId="{4A1FE771-3FE8-407E-871A-E9301F10A724}" type="pres">
      <dgm:prSet presAssocID="{74F959C8-69BD-401D-BF3D-E21E48E09C89}" presName="horz1" presStyleCnt="0"/>
      <dgm:spPr/>
    </dgm:pt>
    <dgm:pt modelId="{E60041C9-FAD1-4B0D-B6FE-B642AEBF6687}" type="pres">
      <dgm:prSet presAssocID="{74F959C8-69BD-401D-BF3D-E21E48E09C89}" presName="tx1" presStyleLbl="revTx" presStyleIdx="0" presStyleCnt="5"/>
      <dgm:spPr/>
    </dgm:pt>
    <dgm:pt modelId="{7E212985-3144-42C2-9F7A-35F76150330C}" type="pres">
      <dgm:prSet presAssocID="{74F959C8-69BD-401D-BF3D-E21E48E09C89}" presName="vert1" presStyleCnt="0"/>
      <dgm:spPr/>
    </dgm:pt>
    <dgm:pt modelId="{971A1293-2A5B-4BB6-AE1F-FED17EDDA979}" type="pres">
      <dgm:prSet presAssocID="{D83FDC95-9717-4D8E-B9D5-7834470CDDF9}" presName="thickLine" presStyleLbl="alignNode1" presStyleIdx="1" presStyleCnt="5"/>
      <dgm:spPr/>
    </dgm:pt>
    <dgm:pt modelId="{CF6AE358-943C-4290-B380-88AB3CBE2BFD}" type="pres">
      <dgm:prSet presAssocID="{D83FDC95-9717-4D8E-B9D5-7834470CDDF9}" presName="horz1" presStyleCnt="0"/>
      <dgm:spPr/>
    </dgm:pt>
    <dgm:pt modelId="{EE1AF6B2-BEAA-40BD-B60F-AC6C0D9071E6}" type="pres">
      <dgm:prSet presAssocID="{D83FDC95-9717-4D8E-B9D5-7834470CDDF9}" presName="tx1" presStyleLbl="revTx" presStyleIdx="1" presStyleCnt="5"/>
      <dgm:spPr/>
    </dgm:pt>
    <dgm:pt modelId="{E0B40EDB-9ACD-473A-8D7F-6932D21FBE2C}" type="pres">
      <dgm:prSet presAssocID="{D83FDC95-9717-4D8E-B9D5-7834470CDDF9}" presName="vert1" presStyleCnt="0"/>
      <dgm:spPr/>
    </dgm:pt>
    <dgm:pt modelId="{00DD6660-5D64-45B9-BA38-2511712DD549}" type="pres">
      <dgm:prSet presAssocID="{7D391F56-E08D-4357-87A7-EAD7197F5353}" presName="thickLine" presStyleLbl="alignNode1" presStyleIdx="2" presStyleCnt="5"/>
      <dgm:spPr/>
    </dgm:pt>
    <dgm:pt modelId="{74A6C76E-567F-4D76-895F-9A04CB11F33E}" type="pres">
      <dgm:prSet presAssocID="{7D391F56-E08D-4357-87A7-EAD7197F5353}" presName="horz1" presStyleCnt="0"/>
      <dgm:spPr/>
    </dgm:pt>
    <dgm:pt modelId="{42651D42-E87D-4EF1-9427-B11888155CF5}" type="pres">
      <dgm:prSet presAssocID="{7D391F56-E08D-4357-87A7-EAD7197F5353}" presName="tx1" presStyleLbl="revTx" presStyleIdx="2" presStyleCnt="5"/>
      <dgm:spPr/>
    </dgm:pt>
    <dgm:pt modelId="{D7CA36D4-F78C-4F42-A675-99FEAD99BCB7}" type="pres">
      <dgm:prSet presAssocID="{7D391F56-E08D-4357-87A7-EAD7197F5353}" presName="vert1" presStyleCnt="0"/>
      <dgm:spPr/>
    </dgm:pt>
    <dgm:pt modelId="{C339C997-277A-4FE0-B63C-0834B69C5211}" type="pres">
      <dgm:prSet presAssocID="{BDE8E1DC-958B-4DD4-941F-FA59B4B19B00}" presName="thickLine" presStyleLbl="alignNode1" presStyleIdx="3" presStyleCnt="5"/>
      <dgm:spPr/>
    </dgm:pt>
    <dgm:pt modelId="{6CF467A3-896C-4224-B97B-9E6D794BB29E}" type="pres">
      <dgm:prSet presAssocID="{BDE8E1DC-958B-4DD4-941F-FA59B4B19B00}" presName="horz1" presStyleCnt="0"/>
      <dgm:spPr/>
    </dgm:pt>
    <dgm:pt modelId="{AE91D660-2643-43FF-AC81-500B7998BE1C}" type="pres">
      <dgm:prSet presAssocID="{BDE8E1DC-958B-4DD4-941F-FA59B4B19B00}" presName="tx1" presStyleLbl="revTx" presStyleIdx="3" presStyleCnt="5"/>
      <dgm:spPr/>
    </dgm:pt>
    <dgm:pt modelId="{89F38BD0-88E5-45C1-AD54-06E06A54B929}" type="pres">
      <dgm:prSet presAssocID="{BDE8E1DC-958B-4DD4-941F-FA59B4B19B00}" presName="vert1" presStyleCnt="0"/>
      <dgm:spPr/>
    </dgm:pt>
    <dgm:pt modelId="{E877E05D-2F98-4664-9E89-D5A95C609A78}" type="pres">
      <dgm:prSet presAssocID="{A44F75B4-1BD3-47F8-8BC2-47A92CAB640A}" presName="thickLine" presStyleLbl="alignNode1" presStyleIdx="4" presStyleCnt="5"/>
      <dgm:spPr/>
    </dgm:pt>
    <dgm:pt modelId="{8C088DAC-94A7-43D0-99B4-60C41FF1DA5D}" type="pres">
      <dgm:prSet presAssocID="{A44F75B4-1BD3-47F8-8BC2-47A92CAB640A}" presName="horz1" presStyleCnt="0"/>
      <dgm:spPr/>
    </dgm:pt>
    <dgm:pt modelId="{1B3D9DB1-9A41-4A4D-A1B0-8229CA167182}" type="pres">
      <dgm:prSet presAssocID="{A44F75B4-1BD3-47F8-8BC2-47A92CAB640A}" presName="tx1" presStyleLbl="revTx" presStyleIdx="4" presStyleCnt="5"/>
      <dgm:spPr/>
    </dgm:pt>
    <dgm:pt modelId="{A9CC1F01-6ED1-41BC-B36C-3F71AE602BC2}" type="pres">
      <dgm:prSet presAssocID="{A44F75B4-1BD3-47F8-8BC2-47A92CAB640A}" presName="vert1" presStyleCnt="0"/>
      <dgm:spPr/>
    </dgm:pt>
  </dgm:ptLst>
  <dgm:cxnLst>
    <dgm:cxn modelId="{AA48DE05-03AE-418A-9799-1E0F53448838}" srcId="{D812E388-CCAC-4927-9570-CDDE2CDE4490}" destId="{74F959C8-69BD-401D-BF3D-E21E48E09C89}" srcOrd="0" destOrd="0" parTransId="{891350F0-666C-44F9-A1D3-CEFC75246014}" sibTransId="{2A517DEE-EC38-42C8-9DCF-DAD3BAB5946B}"/>
    <dgm:cxn modelId="{388BA106-6730-4D12-9610-8F700F5687D3}" type="presOf" srcId="{D83FDC95-9717-4D8E-B9D5-7834470CDDF9}" destId="{EE1AF6B2-BEAA-40BD-B60F-AC6C0D9071E6}" srcOrd="0" destOrd="0" presId="urn:microsoft.com/office/officeart/2008/layout/LinedList"/>
    <dgm:cxn modelId="{40D64C2D-6946-4116-BD49-1B545EB58EF1}" srcId="{D812E388-CCAC-4927-9570-CDDE2CDE4490}" destId="{A44F75B4-1BD3-47F8-8BC2-47A92CAB640A}" srcOrd="4" destOrd="0" parTransId="{9F6C5B7C-F4B2-43F4-9BBE-D04ADEE6A8E4}" sibTransId="{E6CFA956-179A-46DC-A4FF-42E7603F3436}"/>
    <dgm:cxn modelId="{AE85D55E-E090-4C8B-82DB-C8777E041D24}" type="presOf" srcId="{74F959C8-69BD-401D-BF3D-E21E48E09C89}" destId="{E60041C9-FAD1-4B0D-B6FE-B642AEBF6687}" srcOrd="0" destOrd="0" presId="urn:microsoft.com/office/officeart/2008/layout/LinedList"/>
    <dgm:cxn modelId="{D79E1872-1CDC-4525-9EC2-7ADAD1B6772D}" type="presOf" srcId="{BDE8E1DC-958B-4DD4-941F-FA59B4B19B00}" destId="{AE91D660-2643-43FF-AC81-500B7998BE1C}" srcOrd="0" destOrd="0" presId="urn:microsoft.com/office/officeart/2008/layout/LinedList"/>
    <dgm:cxn modelId="{B3D5E586-0877-47A8-81D7-908892E64D92}" type="presOf" srcId="{D812E388-CCAC-4927-9570-CDDE2CDE4490}" destId="{717DF26F-6E56-4A2F-AF6C-16D72ADE1303}" srcOrd="0" destOrd="0" presId="urn:microsoft.com/office/officeart/2008/layout/LinedList"/>
    <dgm:cxn modelId="{49E70D89-FA6A-4695-890F-304DFCCBABB4}" srcId="{D812E388-CCAC-4927-9570-CDDE2CDE4490}" destId="{D83FDC95-9717-4D8E-B9D5-7834470CDDF9}" srcOrd="1" destOrd="0" parTransId="{FC05448D-204B-4086-B3FC-D2D15455854C}" sibTransId="{4A007224-826F-4D07-BC26-4249E46DB155}"/>
    <dgm:cxn modelId="{593D1295-F153-4A04-9D1C-69F08033511F}" type="presOf" srcId="{A44F75B4-1BD3-47F8-8BC2-47A92CAB640A}" destId="{1B3D9DB1-9A41-4A4D-A1B0-8229CA167182}" srcOrd="0" destOrd="0" presId="urn:microsoft.com/office/officeart/2008/layout/LinedList"/>
    <dgm:cxn modelId="{A3AA5F96-1F9C-4D8E-A214-73FDD0024BA3}" srcId="{D812E388-CCAC-4927-9570-CDDE2CDE4490}" destId="{BDE8E1DC-958B-4DD4-941F-FA59B4B19B00}" srcOrd="3" destOrd="0" parTransId="{31888224-E3BC-4A02-911A-0188196CB4E5}" sibTransId="{51EDD818-B25E-4F94-A434-464D4F1561D4}"/>
    <dgm:cxn modelId="{DCB48F98-2E0D-415E-A9F2-9EBA30079709}" type="presOf" srcId="{7D391F56-E08D-4357-87A7-EAD7197F5353}" destId="{42651D42-E87D-4EF1-9427-B11888155CF5}" srcOrd="0" destOrd="0" presId="urn:microsoft.com/office/officeart/2008/layout/LinedList"/>
    <dgm:cxn modelId="{F533EEB9-CCE4-4A7C-9F98-2909475476CE}" srcId="{D812E388-CCAC-4927-9570-CDDE2CDE4490}" destId="{7D391F56-E08D-4357-87A7-EAD7197F5353}" srcOrd="2" destOrd="0" parTransId="{44CC5B87-4AC4-4AE4-ABFB-770DC6974D72}" sibTransId="{0C8170B4-E800-4847-B5B8-8F7E90B79FEF}"/>
    <dgm:cxn modelId="{84A9E86F-C7E3-487F-B12B-0341EC50100C}" type="presParOf" srcId="{717DF26F-6E56-4A2F-AF6C-16D72ADE1303}" destId="{EB4CF38C-A73C-4C1F-8AE8-0F549B7B9570}" srcOrd="0" destOrd="0" presId="urn:microsoft.com/office/officeart/2008/layout/LinedList"/>
    <dgm:cxn modelId="{8D2EB2E2-9DB2-4F56-84A1-E3276EBF1C60}" type="presParOf" srcId="{717DF26F-6E56-4A2F-AF6C-16D72ADE1303}" destId="{4A1FE771-3FE8-407E-871A-E9301F10A724}" srcOrd="1" destOrd="0" presId="urn:microsoft.com/office/officeart/2008/layout/LinedList"/>
    <dgm:cxn modelId="{75C8B183-2F01-45D6-AFF4-242B8E787558}" type="presParOf" srcId="{4A1FE771-3FE8-407E-871A-E9301F10A724}" destId="{E60041C9-FAD1-4B0D-B6FE-B642AEBF6687}" srcOrd="0" destOrd="0" presId="urn:microsoft.com/office/officeart/2008/layout/LinedList"/>
    <dgm:cxn modelId="{94AC2145-7418-4B76-BA77-47181953D742}" type="presParOf" srcId="{4A1FE771-3FE8-407E-871A-E9301F10A724}" destId="{7E212985-3144-42C2-9F7A-35F76150330C}" srcOrd="1" destOrd="0" presId="urn:microsoft.com/office/officeart/2008/layout/LinedList"/>
    <dgm:cxn modelId="{6A30DC85-3AAF-4358-A624-F5DCB29DF1E4}" type="presParOf" srcId="{717DF26F-6E56-4A2F-AF6C-16D72ADE1303}" destId="{971A1293-2A5B-4BB6-AE1F-FED17EDDA979}" srcOrd="2" destOrd="0" presId="urn:microsoft.com/office/officeart/2008/layout/LinedList"/>
    <dgm:cxn modelId="{0E6234CE-6AE5-47D8-B959-F9DA43F66A07}" type="presParOf" srcId="{717DF26F-6E56-4A2F-AF6C-16D72ADE1303}" destId="{CF6AE358-943C-4290-B380-88AB3CBE2BFD}" srcOrd="3" destOrd="0" presId="urn:microsoft.com/office/officeart/2008/layout/LinedList"/>
    <dgm:cxn modelId="{B6B3101D-5704-40A5-9944-BFF7839EBEEC}" type="presParOf" srcId="{CF6AE358-943C-4290-B380-88AB3CBE2BFD}" destId="{EE1AF6B2-BEAA-40BD-B60F-AC6C0D9071E6}" srcOrd="0" destOrd="0" presId="urn:microsoft.com/office/officeart/2008/layout/LinedList"/>
    <dgm:cxn modelId="{EA6B8A04-EFEE-4E6A-A2B9-6D39F7AA32D8}" type="presParOf" srcId="{CF6AE358-943C-4290-B380-88AB3CBE2BFD}" destId="{E0B40EDB-9ACD-473A-8D7F-6932D21FBE2C}" srcOrd="1" destOrd="0" presId="urn:microsoft.com/office/officeart/2008/layout/LinedList"/>
    <dgm:cxn modelId="{530687A3-1561-4213-AF11-C55FA0816D3D}" type="presParOf" srcId="{717DF26F-6E56-4A2F-AF6C-16D72ADE1303}" destId="{00DD6660-5D64-45B9-BA38-2511712DD549}" srcOrd="4" destOrd="0" presId="urn:microsoft.com/office/officeart/2008/layout/LinedList"/>
    <dgm:cxn modelId="{C725F9B1-D675-4689-88F3-7C5DEC229CED}" type="presParOf" srcId="{717DF26F-6E56-4A2F-AF6C-16D72ADE1303}" destId="{74A6C76E-567F-4D76-895F-9A04CB11F33E}" srcOrd="5" destOrd="0" presId="urn:microsoft.com/office/officeart/2008/layout/LinedList"/>
    <dgm:cxn modelId="{3291B8D3-7AF1-41EA-BE75-859DF1E05F62}" type="presParOf" srcId="{74A6C76E-567F-4D76-895F-9A04CB11F33E}" destId="{42651D42-E87D-4EF1-9427-B11888155CF5}" srcOrd="0" destOrd="0" presId="urn:microsoft.com/office/officeart/2008/layout/LinedList"/>
    <dgm:cxn modelId="{B4F87F1C-F212-4872-96B2-3958B9097613}" type="presParOf" srcId="{74A6C76E-567F-4D76-895F-9A04CB11F33E}" destId="{D7CA36D4-F78C-4F42-A675-99FEAD99BCB7}" srcOrd="1" destOrd="0" presId="urn:microsoft.com/office/officeart/2008/layout/LinedList"/>
    <dgm:cxn modelId="{8D053754-5525-4676-BF71-2B4F18FB3CD3}" type="presParOf" srcId="{717DF26F-6E56-4A2F-AF6C-16D72ADE1303}" destId="{C339C997-277A-4FE0-B63C-0834B69C5211}" srcOrd="6" destOrd="0" presId="urn:microsoft.com/office/officeart/2008/layout/LinedList"/>
    <dgm:cxn modelId="{573EBDC4-E359-428C-A810-6BF1C5386E59}" type="presParOf" srcId="{717DF26F-6E56-4A2F-AF6C-16D72ADE1303}" destId="{6CF467A3-896C-4224-B97B-9E6D794BB29E}" srcOrd="7" destOrd="0" presId="urn:microsoft.com/office/officeart/2008/layout/LinedList"/>
    <dgm:cxn modelId="{1F27D416-600E-4B48-AF12-64F0EE3D3511}" type="presParOf" srcId="{6CF467A3-896C-4224-B97B-9E6D794BB29E}" destId="{AE91D660-2643-43FF-AC81-500B7998BE1C}" srcOrd="0" destOrd="0" presId="urn:microsoft.com/office/officeart/2008/layout/LinedList"/>
    <dgm:cxn modelId="{7FAF01A8-2E7F-4AC7-A7A4-2B1D45715EBF}" type="presParOf" srcId="{6CF467A3-896C-4224-B97B-9E6D794BB29E}" destId="{89F38BD0-88E5-45C1-AD54-06E06A54B929}" srcOrd="1" destOrd="0" presId="urn:microsoft.com/office/officeart/2008/layout/LinedList"/>
    <dgm:cxn modelId="{3D8A6BBB-1DEA-453C-9035-24827B3B0B35}" type="presParOf" srcId="{717DF26F-6E56-4A2F-AF6C-16D72ADE1303}" destId="{E877E05D-2F98-4664-9E89-D5A95C609A78}" srcOrd="8" destOrd="0" presId="urn:microsoft.com/office/officeart/2008/layout/LinedList"/>
    <dgm:cxn modelId="{97FEEFAD-94A0-40D4-8F45-170A0E2F450D}" type="presParOf" srcId="{717DF26F-6E56-4A2F-AF6C-16D72ADE1303}" destId="{8C088DAC-94A7-43D0-99B4-60C41FF1DA5D}" srcOrd="9" destOrd="0" presId="urn:microsoft.com/office/officeart/2008/layout/LinedList"/>
    <dgm:cxn modelId="{6CB6E3F5-992C-4F97-AEE4-8522523F9DBD}" type="presParOf" srcId="{8C088DAC-94A7-43D0-99B4-60C41FF1DA5D}" destId="{1B3D9DB1-9A41-4A4D-A1B0-8229CA167182}" srcOrd="0" destOrd="0" presId="urn:microsoft.com/office/officeart/2008/layout/LinedList"/>
    <dgm:cxn modelId="{03BD5489-DE9E-4BDC-878B-E4E901324564}" type="presParOf" srcId="{8C088DAC-94A7-43D0-99B4-60C41FF1DA5D}" destId="{A9CC1F01-6ED1-41BC-B36C-3F71AE602B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B6DF-E65F-4348-A86B-7D2F32173558}">
      <dsp:nvSpPr>
        <dsp:cNvPr id="0" name=""/>
        <dsp:cNvSpPr/>
      </dsp:nvSpPr>
      <dsp:spPr>
        <a:xfrm>
          <a:off x="0" y="268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0D0D6-7969-436B-A9DE-04D5F7295CBE}">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nl-BE" sz="6500" kern="1200"/>
            <a:t>IVG</a:t>
          </a:r>
          <a:endParaRPr lang="en-US" sz="6500" kern="1200"/>
        </a:p>
      </dsp:txBody>
      <dsp:txXfrm>
        <a:off x="0" y="2687"/>
        <a:ext cx="6263640" cy="1833104"/>
      </dsp:txXfrm>
    </dsp:sp>
    <dsp:sp modelId="{FCA9D24C-7B90-46DB-8A14-0A65C6A2FA6A}">
      <dsp:nvSpPr>
        <dsp:cNvPr id="0" name=""/>
        <dsp:cNvSpPr/>
      </dsp:nvSpPr>
      <dsp:spPr>
        <a:xfrm>
          <a:off x="0" y="183579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DC225-B6D2-4CEF-83C2-BF127AED409D}">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nl-BE" sz="6500" kern="1200" dirty="0" err="1"/>
            <a:t>Violence</a:t>
          </a:r>
          <a:r>
            <a:rPr lang="en-US" sz="6500" kern="1200" dirty="0"/>
            <a:t>s</a:t>
          </a:r>
        </a:p>
      </dsp:txBody>
      <dsp:txXfrm>
        <a:off x="0" y="1835791"/>
        <a:ext cx="6263640" cy="1833104"/>
      </dsp:txXfrm>
    </dsp:sp>
    <dsp:sp modelId="{2E1244A9-C5D8-4961-AD89-098DB34C4352}">
      <dsp:nvSpPr>
        <dsp:cNvPr id="0" name=""/>
        <dsp:cNvSpPr/>
      </dsp:nvSpPr>
      <dsp:spPr>
        <a:xfrm>
          <a:off x="0" y="366889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41A45-2CBC-447E-B6B5-BA45077AC912}">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EVRAS</a:t>
          </a:r>
        </a:p>
      </dsp:txBody>
      <dsp:txXfrm>
        <a:off x="0" y="3668896"/>
        <a:ext cx="6263640" cy="183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B6DF-E65F-4348-A86B-7D2F32173558}">
      <dsp:nvSpPr>
        <dsp:cNvPr id="0" name=""/>
        <dsp:cNvSpPr/>
      </dsp:nvSpPr>
      <dsp:spPr>
        <a:xfrm>
          <a:off x="0" y="268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0D0D6-7969-436B-A9DE-04D5F7295CBE}">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err="1"/>
            <a:t>Journée</a:t>
          </a:r>
          <a:r>
            <a:rPr lang="nl-BE" sz="4900" kern="1200" dirty="0"/>
            <a:t> </a:t>
          </a:r>
          <a:r>
            <a:rPr lang="nl-BE" sz="4900" kern="1200" dirty="0" err="1"/>
            <a:t>inter</a:t>
          </a:r>
          <a:r>
            <a:rPr lang="nl-BE" sz="4900" kern="1200" dirty="0"/>
            <a:t>-CPF</a:t>
          </a:r>
          <a:endParaRPr lang="en-US" sz="4900" kern="1200" dirty="0"/>
        </a:p>
      </dsp:txBody>
      <dsp:txXfrm>
        <a:off x="0" y="2687"/>
        <a:ext cx="6263640" cy="1833104"/>
      </dsp:txXfrm>
    </dsp:sp>
    <dsp:sp modelId="{2849181E-5C94-4D88-B08E-D8B78B3B52D3}">
      <dsp:nvSpPr>
        <dsp:cNvPr id="0" name=""/>
        <dsp:cNvSpPr/>
      </dsp:nvSpPr>
      <dsp:spPr>
        <a:xfrm>
          <a:off x="0" y="183579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EF58B-9F64-433D-9730-DE31BCC97901}">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a:t>Formation des </a:t>
          </a:r>
          <a:r>
            <a:rPr lang="nl-BE" sz="4900" kern="1200" dirty="0" err="1"/>
            <a:t>responsables</a:t>
          </a:r>
          <a:r>
            <a:rPr lang="nl-BE" sz="4900" kern="1200" dirty="0"/>
            <a:t> de centre</a:t>
          </a:r>
          <a:endParaRPr lang="en-US" sz="4900" kern="1200" dirty="0"/>
        </a:p>
      </dsp:txBody>
      <dsp:txXfrm>
        <a:off x="0" y="1835791"/>
        <a:ext cx="6263640" cy="1833104"/>
      </dsp:txXfrm>
    </dsp:sp>
    <dsp:sp modelId="{6CB5A07E-800B-4FA9-9098-F30427A60370}">
      <dsp:nvSpPr>
        <dsp:cNvPr id="0" name=""/>
        <dsp:cNvSpPr/>
      </dsp:nvSpPr>
      <dsp:spPr>
        <a:xfrm>
          <a:off x="0" y="366889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1470A-7265-49F9-8B9B-7CE2FE2CE59C}">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err="1"/>
            <a:t>Formations</a:t>
          </a:r>
          <a:r>
            <a:rPr lang="nl-BE" sz="4900" kern="1200" dirty="0"/>
            <a:t> AC EVRAS</a:t>
          </a:r>
          <a:endParaRPr lang="en-US" sz="4900" kern="1200" dirty="0"/>
        </a:p>
      </dsp:txBody>
      <dsp:txXfrm>
        <a:off x="0" y="3668896"/>
        <a:ext cx="6263640"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C419-0436-462D-BEE5-C6DD1C527826}">
      <dsp:nvSpPr>
        <dsp:cNvPr id="0" name=""/>
        <dsp:cNvSpPr/>
      </dsp:nvSpPr>
      <dsp:spPr>
        <a:xfrm>
          <a:off x="0" y="454"/>
          <a:ext cx="51815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923F5A9-6E47-4587-A56B-AF06A6E2D931}">
      <dsp:nvSpPr>
        <dsp:cNvPr id="0" name=""/>
        <dsp:cNvSpPr/>
      </dsp:nvSpPr>
      <dsp:spPr>
        <a:xfrm>
          <a:off x="0" y="454"/>
          <a:ext cx="5181508" cy="74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Mobilisations</a:t>
          </a:r>
          <a:r>
            <a:rPr lang="en-US" sz="2200" kern="1200" dirty="0"/>
            <a:t> et manifestations  </a:t>
          </a:r>
        </a:p>
      </dsp:txBody>
      <dsp:txXfrm>
        <a:off x="0" y="454"/>
        <a:ext cx="5181508" cy="744305"/>
      </dsp:txXfrm>
    </dsp:sp>
    <dsp:sp modelId="{2E0B3949-7E17-40F8-8257-53870387CFEF}">
      <dsp:nvSpPr>
        <dsp:cNvPr id="0" name=""/>
        <dsp:cNvSpPr/>
      </dsp:nvSpPr>
      <dsp:spPr>
        <a:xfrm>
          <a:off x="0" y="744760"/>
          <a:ext cx="51815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183A22-3078-449F-AB3A-331DBF735BCA}">
      <dsp:nvSpPr>
        <dsp:cNvPr id="0" name=""/>
        <dsp:cNvSpPr/>
      </dsp:nvSpPr>
      <dsp:spPr>
        <a:xfrm>
          <a:off x="0" y="744760"/>
          <a:ext cx="5181508" cy="74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Interventions </a:t>
          </a:r>
          <a:r>
            <a:rPr lang="en-US" sz="2200" kern="1200" dirty="0" err="1"/>
            <a:t>publiques</a:t>
          </a:r>
          <a:endParaRPr lang="en-US" sz="2200" kern="1200" dirty="0"/>
        </a:p>
      </dsp:txBody>
      <dsp:txXfrm>
        <a:off x="0" y="744760"/>
        <a:ext cx="5181508" cy="744305"/>
      </dsp:txXfrm>
    </dsp:sp>
    <dsp:sp modelId="{0E938C64-50BC-4A43-AF8B-90EC90A486B9}">
      <dsp:nvSpPr>
        <dsp:cNvPr id="0" name=""/>
        <dsp:cNvSpPr/>
      </dsp:nvSpPr>
      <dsp:spPr>
        <a:xfrm>
          <a:off x="0" y="1489066"/>
          <a:ext cx="51815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A9F8F5-6200-4347-9232-654D2670DB90}">
      <dsp:nvSpPr>
        <dsp:cNvPr id="0" name=""/>
        <dsp:cNvSpPr/>
      </dsp:nvSpPr>
      <dsp:spPr>
        <a:xfrm>
          <a:off x="0" y="1489066"/>
          <a:ext cx="5181508" cy="74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Communiqués de </a:t>
          </a:r>
          <a:r>
            <a:rPr lang="en-US" sz="2200" kern="1200" dirty="0" err="1"/>
            <a:t>presse</a:t>
          </a:r>
          <a:r>
            <a:rPr lang="en-US" sz="2200" kern="1200" dirty="0"/>
            <a:t> et </a:t>
          </a:r>
          <a:r>
            <a:rPr lang="en-US" sz="2200" kern="1200" dirty="0" err="1"/>
            <a:t>cartes</a:t>
          </a:r>
          <a:r>
            <a:rPr lang="en-US" sz="2200" kern="1200" dirty="0"/>
            <a:t> blanches </a:t>
          </a:r>
        </a:p>
      </dsp:txBody>
      <dsp:txXfrm>
        <a:off x="0" y="1489066"/>
        <a:ext cx="5181508" cy="744305"/>
      </dsp:txXfrm>
    </dsp:sp>
    <dsp:sp modelId="{AEED8067-97AA-4134-816E-9661EAE7B6D7}">
      <dsp:nvSpPr>
        <dsp:cNvPr id="0" name=""/>
        <dsp:cNvSpPr/>
      </dsp:nvSpPr>
      <dsp:spPr>
        <a:xfrm>
          <a:off x="0" y="2233371"/>
          <a:ext cx="51815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630611-751B-402C-984D-5C6E9672C36A}">
      <dsp:nvSpPr>
        <dsp:cNvPr id="0" name=""/>
        <dsp:cNvSpPr/>
      </dsp:nvSpPr>
      <dsp:spPr>
        <a:xfrm>
          <a:off x="0" y="2233371"/>
          <a:ext cx="5181508" cy="74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Rencontres politiques</a:t>
          </a:r>
        </a:p>
      </dsp:txBody>
      <dsp:txXfrm>
        <a:off x="0" y="2233371"/>
        <a:ext cx="5181508" cy="744305"/>
      </dsp:txXfrm>
    </dsp:sp>
    <dsp:sp modelId="{8A130BD7-0FA9-474B-BABA-A5EBB3B0B807}">
      <dsp:nvSpPr>
        <dsp:cNvPr id="0" name=""/>
        <dsp:cNvSpPr/>
      </dsp:nvSpPr>
      <dsp:spPr>
        <a:xfrm>
          <a:off x="0" y="2977677"/>
          <a:ext cx="51815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4A89296-A4B1-4E37-807C-95FC07FC7159}">
      <dsp:nvSpPr>
        <dsp:cNvPr id="0" name=""/>
        <dsp:cNvSpPr/>
      </dsp:nvSpPr>
      <dsp:spPr>
        <a:xfrm>
          <a:off x="0" y="2977677"/>
          <a:ext cx="5181508" cy="74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BE" sz="2200" kern="1200" dirty="0"/>
            <a:t>Les </a:t>
          </a:r>
          <a:r>
            <a:rPr lang="nl-BE" sz="2200" kern="1200" dirty="0" err="1"/>
            <a:t>Solidarités</a:t>
          </a:r>
          <a:endParaRPr lang="en-US" sz="2200" kern="1200" dirty="0"/>
        </a:p>
      </dsp:txBody>
      <dsp:txXfrm>
        <a:off x="0" y="2977677"/>
        <a:ext cx="5181508" cy="744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EA44E-FAE4-426C-A3A6-6166CE0FC2BB}">
      <dsp:nvSpPr>
        <dsp:cNvPr id="0" name=""/>
        <dsp:cNvSpPr/>
      </dsp:nvSpPr>
      <dsp:spPr>
        <a:xfrm>
          <a:off x="0" y="200834"/>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dirty="0"/>
            <a:t>Au niveau du cadre légal et réglementaire des CPF : </a:t>
          </a:r>
          <a:endParaRPr lang="en-US" sz="1400" kern="1200" dirty="0"/>
        </a:p>
        <a:p>
          <a:pPr marL="114300" lvl="1" indent="-114300" algn="l" defTabSz="622300">
            <a:lnSpc>
              <a:spcPct val="90000"/>
            </a:lnSpc>
            <a:spcBef>
              <a:spcPct val="0"/>
            </a:spcBef>
            <a:spcAft>
              <a:spcPct val="15000"/>
            </a:spcAft>
            <a:buChar char="•"/>
          </a:pPr>
          <a:r>
            <a:rPr lang="fr-FR" sz="1400" kern="1200" dirty="0"/>
            <a:t>Aboutissement de l’Audit CPF RW</a:t>
          </a:r>
          <a:endParaRPr lang="en-US" sz="1400" kern="1200" dirty="0"/>
        </a:p>
        <a:p>
          <a:pPr marL="114300" lvl="1" indent="-114300" algn="l" defTabSz="622300">
            <a:lnSpc>
              <a:spcPct val="90000"/>
            </a:lnSpc>
            <a:spcBef>
              <a:spcPct val="0"/>
            </a:spcBef>
            <a:spcAft>
              <a:spcPct val="15000"/>
            </a:spcAft>
            <a:buChar char="•"/>
          </a:pPr>
          <a:r>
            <a:rPr lang="fr-FR" sz="1400" kern="1200" dirty="0"/>
            <a:t>Finalisation du travail et opérationnalisation du cadre réglementaire et </a:t>
          </a:r>
          <a:r>
            <a:rPr lang="fr-FR" sz="1400" kern="1200" dirty="0" err="1"/>
            <a:t>décrétal</a:t>
          </a:r>
          <a:r>
            <a:rPr lang="fr-FR" sz="1400" kern="1200" dirty="0"/>
            <a:t>  RW </a:t>
          </a:r>
          <a:endParaRPr lang="en-US" sz="1400" kern="1200" dirty="0"/>
        </a:p>
        <a:p>
          <a:pPr marL="114300" lvl="1" indent="-114300" algn="l" defTabSz="622300">
            <a:lnSpc>
              <a:spcPct val="90000"/>
            </a:lnSpc>
            <a:spcBef>
              <a:spcPct val="0"/>
            </a:spcBef>
            <a:spcAft>
              <a:spcPct val="15000"/>
            </a:spcAft>
            <a:buChar char="•"/>
          </a:pPr>
          <a:r>
            <a:rPr lang="fr-FR" sz="1400" kern="1200" dirty="0" err="1"/>
            <a:t>Proxisanté</a:t>
          </a:r>
          <a:r>
            <a:rPr lang="fr-FR" sz="1400" kern="1200" dirty="0"/>
            <a:t> pour une entrée en application au 1</a:t>
          </a:r>
          <a:r>
            <a:rPr lang="fr-FR" sz="1400" kern="1200" baseline="30000" dirty="0"/>
            <a:t>er</a:t>
          </a:r>
          <a:r>
            <a:rPr lang="fr-FR" sz="1400" kern="1200" dirty="0"/>
            <a:t> janvier 2025 ? </a:t>
          </a:r>
          <a:endParaRPr lang="en-US" sz="1400" kern="1200" dirty="0"/>
        </a:p>
      </dsp:txBody>
      <dsp:txXfrm>
        <a:off x="0" y="200834"/>
        <a:ext cx="3494207" cy="2096524"/>
      </dsp:txXfrm>
    </dsp:sp>
    <dsp:sp modelId="{C9E049A9-0DB3-4725-8866-C2DAC26CB2F3}">
      <dsp:nvSpPr>
        <dsp:cNvPr id="0" name=""/>
        <dsp:cNvSpPr/>
      </dsp:nvSpPr>
      <dsp:spPr>
        <a:xfrm>
          <a:off x="3843628" y="200834"/>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dirty="0"/>
            <a:t>Au niveau de l’IVG : </a:t>
          </a:r>
          <a:endParaRPr lang="en-US" sz="1400" kern="1200" dirty="0"/>
        </a:p>
        <a:p>
          <a:pPr marL="114300" lvl="1" indent="-114300" algn="l" defTabSz="622300">
            <a:lnSpc>
              <a:spcPct val="90000"/>
            </a:lnSpc>
            <a:spcBef>
              <a:spcPct val="0"/>
            </a:spcBef>
            <a:spcAft>
              <a:spcPct val="15000"/>
            </a:spcAft>
            <a:buChar char="•"/>
          </a:pPr>
          <a:r>
            <a:rPr lang="fr-FR" sz="1400" b="0" kern="1200" dirty="0"/>
            <a:t>Problématique de la pénurie des médecins en CPF </a:t>
          </a:r>
          <a:endParaRPr lang="en-US" sz="1400" b="0" kern="1200" dirty="0"/>
        </a:p>
        <a:p>
          <a:pPr marL="114300" lvl="1" indent="-114300" algn="l" defTabSz="622300">
            <a:lnSpc>
              <a:spcPct val="90000"/>
            </a:lnSpc>
            <a:spcBef>
              <a:spcPct val="0"/>
            </a:spcBef>
            <a:spcAft>
              <a:spcPct val="15000"/>
            </a:spcAft>
            <a:buChar char="•"/>
          </a:pPr>
          <a:r>
            <a:rPr lang="fr-FR" sz="1400" b="0" kern="1200" dirty="0"/>
            <a:t>Suivi de la révision de la Convention INAMI </a:t>
          </a:r>
          <a:endParaRPr lang="en-US" sz="1400" b="0" kern="1200" dirty="0"/>
        </a:p>
      </dsp:txBody>
      <dsp:txXfrm>
        <a:off x="3843628" y="200834"/>
        <a:ext cx="3494207" cy="2096524"/>
      </dsp:txXfrm>
    </dsp:sp>
    <dsp:sp modelId="{A797B385-C8B9-43AF-BA32-AD0013CD5391}">
      <dsp:nvSpPr>
        <dsp:cNvPr id="0" name=""/>
        <dsp:cNvSpPr/>
      </dsp:nvSpPr>
      <dsp:spPr>
        <a:xfrm>
          <a:off x="7687257" y="200834"/>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dirty="0"/>
            <a:t>Au niveau des projets et formations : </a:t>
          </a:r>
          <a:endParaRPr lang="en-US" sz="1400" kern="1200" dirty="0"/>
        </a:p>
        <a:p>
          <a:pPr marL="114300" lvl="1" indent="-114300" algn="l" defTabSz="533400">
            <a:lnSpc>
              <a:spcPct val="90000"/>
            </a:lnSpc>
            <a:spcBef>
              <a:spcPct val="0"/>
            </a:spcBef>
            <a:spcAft>
              <a:spcPct val="15000"/>
            </a:spcAft>
            <a:buChar char="•"/>
          </a:pPr>
          <a:r>
            <a:rPr lang="fr-FR" sz="1200" kern="1200" dirty="0"/>
            <a:t>Journée inter-CPF sur les violences conjugales et intrafamiliales</a:t>
          </a:r>
          <a:endParaRPr lang="en-US" sz="1200" kern="1200" dirty="0"/>
        </a:p>
        <a:p>
          <a:pPr marL="114300" lvl="1" indent="-114300" algn="l" defTabSz="533400">
            <a:lnSpc>
              <a:spcPct val="90000"/>
            </a:lnSpc>
            <a:spcBef>
              <a:spcPct val="0"/>
            </a:spcBef>
            <a:spcAft>
              <a:spcPct val="15000"/>
            </a:spcAft>
            <a:buChar char="•"/>
          </a:pPr>
          <a:r>
            <a:rPr lang="fr-FR" sz="1200" kern="1200" dirty="0"/>
            <a:t>Journées de formation pour les coordinations</a:t>
          </a:r>
          <a:endParaRPr lang="en-US" sz="1200" kern="1200" dirty="0"/>
        </a:p>
        <a:p>
          <a:pPr marL="114300" lvl="1" indent="-114300" algn="l" defTabSz="533400">
            <a:lnSpc>
              <a:spcPct val="90000"/>
            </a:lnSpc>
            <a:spcBef>
              <a:spcPct val="0"/>
            </a:spcBef>
            <a:spcAft>
              <a:spcPct val="15000"/>
            </a:spcAft>
            <a:buChar char="•"/>
          </a:pPr>
          <a:r>
            <a:rPr lang="fr-FR" sz="1200" kern="1200" dirty="0"/>
            <a:t>Campagne EP : L’éducation à la vie relationnelle affective et sexuelle à l’heure des nouvelles technologies de l’information </a:t>
          </a:r>
          <a:r>
            <a:rPr lang="nl-BE" sz="1200" kern="1200" dirty="0">
              <a:sym typeface="Wingdings" panose="05000000000000000000" pitchFamily="2" charset="2"/>
            </a:rPr>
            <a:t></a:t>
          </a:r>
          <a:r>
            <a:rPr lang="fr-FR" sz="1200" i="1" kern="1200" dirty="0"/>
            <a:t> Lancement en septembre 2024</a:t>
          </a:r>
          <a:endParaRPr lang="en-US" sz="1200" kern="1200" dirty="0"/>
        </a:p>
        <a:p>
          <a:pPr marL="114300" lvl="1" indent="-114300" algn="l" defTabSz="533400">
            <a:lnSpc>
              <a:spcPct val="90000"/>
            </a:lnSpc>
            <a:spcBef>
              <a:spcPct val="0"/>
            </a:spcBef>
            <a:spcAft>
              <a:spcPct val="15000"/>
            </a:spcAft>
            <a:buChar char="•"/>
          </a:pPr>
          <a:r>
            <a:rPr lang="fr-FR" sz="1200" kern="1200" dirty="0"/>
            <a:t>Refonte du site Love Attitude  </a:t>
          </a:r>
          <a:endParaRPr lang="en-US" sz="1200" kern="1200" dirty="0"/>
        </a:p>
      </dsp:txBody>
      <dsp:txXfrm>
        <a:off x="7687257" y="200834"/>
        <a:ext cx="3494207" cy="2096524"/>
      </dsp:txXfrm>
    </dsp:sp>
    <dsp:sp modelId="{35C9747A-1EEC-457A-AB91-7B2543744A13}">
      <dsp:nvSpPr>
        <dsp:cNvPr id="0" name=""/>
        <dsp:cNvSpPr/>
      </dsp:nvSpPr>
      <dsp:spPr>
        <a:xfrm>
          <a:off x="0" y="2612459"/>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dirty="0"/>
            <a:t>Au niveau de la reconnaissance de l’ASBL en éducation permanente</a:t>
          </a:r>
          <a:r>
            <a:rPr lang="fr-FR" sz="1400" kern="1200" dirty="0"/>
            <a:t> : </a:t>
          </a:r>
          <a:endParaRPr lang="en-US" sz="1400" kern="1200" dirty="0"/>
        </a:p>
        <a:p>
          <a:pPr marL="114300" lvl="1" indent="-114300" algn="l" defTabSz="622300">
            <a:lnSpc>
              <a:spcPct val="90000"/>
            </a:lnSpc>
            <a:spcBef>
              <a:spcPct val="0"/>
            </a:spcBef>
            <a:spcAft>
              <a:spcPct val="15000"/>
            </a:spcAft>
            <a:buChar char="•"/>
          </a:pPr>
          <a:r>
            <a:rPr lang="fr-FR" sz="1400" b="1" kern="1200" dirty="0"/>
            <a:t>Juin</a:t>
          </a:r>
          <a:r>
            <a:rPr lang="fr-FR" sz="1400" kern="1200" dirty="0"/>
            <a:t> </a:t>
          </a:r>
          <a:r>
            <a:rPr lang="fr-FR" sz="1400" b="1" kern="1200" dirty="0"/>
            <a:t>2024 : Rapport général d’exécution (2019 à 2025) et plan d’action pluriannuel (2026-2030)</a:t>
          </a:r>
          <a:endParaRPr lang="en-US" sz="1400" kern="1200" dirty="0"/>
        </a:p>
      </dsp:txBody>
      <dsp:txXfrm>
        <a:off x="0" y="2612459"/>
        <a:ext cx="3494207" cy="2096524"/>
      </dsp:txXfrm>
    </dsp:sp>
    <dsp:sp modelId="{97EC91A8-15BD-45FC-809A-4607C20406AC}">
      <dsp:nvSpPr>
        <dsp:cNvPr id="0" name=""/>
        <dsp:cNvSpPr/>
      </dsp:nvSpPr>
      <dsp:spPr>
        <a:xfrm>
          <a:off x="3843628" y="2646779"/>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dirty="0"/>
            <a:t>Au niveau de la mise en place et accompagnement de l’AC EVRAS : </a:t>
          </a:r>
          <a:endParaRPr lang="en-US" sz="1400" kern="1200" dirty="0"/>
        </a:p>
        <a:p>
          <a:pPr marL="114300" lvl="1" indent="-114300" algn="l" defTabSz="533400">
            <a:lnSpc>
              <a:spcPct val="90000"/>
            </a:lnSpc>
            <a:spcBef>
              <a:spcPct val="0"/>
            </a:spcBef>
            <a:spcAft>
              <a:spcPct val="15000"/>
            </a:spcAft>
            <a:buChar char="•"/>
          </a:pPr>
          <a:r>
            <a:rPr lang="fr-FR" sz="1200" kern="1200" dirty="0"/>
            <a:t>Mise en place de formations </a:t>
          </a:r>
          <a:endParaRPr lang="en-US" sz="1200" kern="1200" dirty="0"/>
        </a:p>
        <a:p>
          <a:pPr marL="114300" lvl="1" indent="-114300" algn="l" defTabSz="533400">
            <a:lnSpc>
              <a:spcPct val="90000"/>
            </a:lnSpc>
            <a:spcBef>
              <a:spcPct val="0"/>
            </a:spcBef>
            <a:spcAft>
              <a:spcPct val="15000"/>
            </a:spcAft>
            <a:buChar char="•"/>
          </a:pPr>
          <a:r>
            <a:rPr lang="fr-FR" sz="1200" kern="1200" dirty="0"/>
            <a:t>Participation au comité d’attribution et d’accompagnement de l’AC EVRAS</a:t>
          </a:r>
          <a:endParaRPr lang="en-US" sz="1200" kern="1200" dirty="0"/>
        </a:p>
        <a:p>
          <a:pPr marL="114300" lvl="1" indent="-114300" algn="l" defTabSz="533400">
            <a:lnSpc>
              <a:spcPct val="90000"/>
            </a:lnSpc>
            <a:spcBef>
              <a:spcPct val="0"/>
            </a:spcBef>
            <a:spcAft>
              <a:spcPct val="15000"/>
            </a:spcAft>
            <a:buChar char="•"/>
          </a:pPr>
          <a:r>
            <a:rPr lang="fr-FR" sz="1200" kern="1200" dirty="0"/>
            <a:t>Suivi de la mise à jour du RASH concernant le suivi des objectifs quantitatif de l’accord de coopération EVAS</a:t>
          </a:r>
          <a:endParaRPr lang="en-US" sz="1200" kern="1200" dirty="0"/>
        </a:p>
        <a:p>
          <a:pPr marL="114300" lvl="1" indent="-114300" algn="l" defTabSz="533400">
            <a:lnSpc>
              <a:spcPct val="90000"/>
            </a:lnSpc>
            <a:spcBef>
              <a:spcPct val="0"/>
            </a:spcBef>
            <a:spcAft>
              <a:spcPct val="15000"/>
            </a:spcAft>
            <a:buChar char="•"/>
          </a:pPr>
          <a:r>
            <a:rPr lang="fr-FR" sz="1200" kern="1200" dirty="0"/>
            <a:t>Mise en place d’une centrale d’achats d’outil pour les CPF</a:t>
          </a:r>
          <a:endParaRPr lang="en-US" sz="1200" kern="1200" dirty="0"/>
        </a:p>
      </dsp:txBody>
      <dsp:txXfrm>
        <a:off x="3843628" y="2646779"/>
        <a:ext cx="3494207" cy="2096524"/>
      </dsp:txXfrm>
    </dsp:sp>
    <dsp:sp modelId="{6427C8B6-8F74-4C94-A407-F9BE15775F0D}">
      <dsp:nvSpPr>
        <dsp:cNvPr id="0" name=""/>
        <dsp:cNvSpPr/>
      </dsp:nvSpPr>
      <dsp:spPr>
        <a:xfrm>
          <a:off x="7687257" y="2646779"/>
          <a:ext cx="3494207" cy="2096524"/>
        </a:xfrm>
        <a:prstGeom prst="rect">
          <a:avLst/>
        </a:prstGeom>
        <a:solidFill>
          <a:schemeClr val="bg2"/>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i="1" kern="1200"/>
            <a:t>Au niveau politique</a:t>
          </a:r>
          <a:r>
            <a:rPr lang="fr-FR" sz="1400" kern="1200"/>
            <a:t> : </a:t>
          </a:r>
          <a:endParaRPr lang="en-US" sz="1400" kern="1200"/>
        </a:p>
        <a:p>
          <a:pPr marL="114300" lvl="1" indent="-114300" algn="l" defTabSz="622300">
            <a:lnSpc>
              <a:spcPct val="90000"/>
            </a:lnSpc>
            <a:spcBef>
              <a:spcPct val="0"/>
            </a:spcBef>
            <a:spcAft>
              <a:spcPct val="15000"/>
            </a:spcAft>
            <a:buChar char="•"/>
          </a:pPr>
          <a:r>
            <a:rPr lang="fr-FR" sz="1400" kern="1200"/>
            <a:t>Elections 2024 : Memorandums + Rencontres politiques </a:t>
          </a:r>
          <a:endParaRPr lang="en-US" sz="1400" kern="1200"/>
        </a:p>
      </dsp:txBody>
      <dsp:txXfrm>
        <a:off x="7687257" y="2646779"/>
        <a:ext cx="3494207" cy="2096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F38C-A73C-4C1F-8AE8-0F549B7B9570}">
      <dsp:nvSpPr>
        <dsp:cNvPr id="0" name=""/>
        <dsp:cNvSpPr/>
      </dsp:nvSpPr>
      <dsp:spPr>
        <a:xfrm>
          <a:off x="0" y="681"/>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041C9-FAD1-4B0D-B6FE-B642AEBF6687}">
      <dsp:nvSpPr>
        <dsp:cNvPr id="0" name=""/>
        <dsp:cNvSpPr/>
      </dsp:nvSpPr>
      <dsp:spPr>
        <a:xfrm>
          <a:off x="0" y="681"/>
          <a:ext cx="6906491" cy="111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Nouveautés 2023</a:t>
          </a:r>
          <a:endParaRPr lang="en-US" sz="2500" kern="1200"/>
        </a:p>
      </dsp:txBody>
      <dsp:txXfrm>
        <a:off x="0" y="681"/>
        <a:ext cx="6906491" cy="1116851"/>
      </dsp:txXfrm>
    </dsp:sp>
    <dsp:sp modelId="{971A1293-2A5B-4BB6-AE1F-FED17EDDA979}">
      <dsp:nvSpPr>
        <dsp:cNvPr id="0" name=""/>
        <dsp:cNvSpPr/>
      </dsp:nvSpPr>
      <dsp:spPr>
        <a:xfrm>
          <a:off x="0" y="1117532"/>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AF6B2-BEAA-40BD-B60F-AC6C0D9071E6}">
      <dsp:nvSpPr>
        <dsp:cNvPr id="0" name=""/>
        <dsp:cNvSpPr/>
      </dsp:nvSpPr>
      <dsp:spPr>
        <a:xfrm>
          <a:off x="0" y="1117532"/>
          <a:ext cx="6906491" cy="111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AC EVRAS – création d’emploi…</a:t>
          </a:r>
          <a:endParaRPr lang="en-US" sz="2500" kern="1200"/>
        </a:p>
      </dsp:txBody>
      <dsp:txXfrm>
        <a:off x="0" y="1117532"/>
        <a:ext cx="6906491" cy="1116851"/>
      </dsp:txXfrm>
    </dsp:sp>
    <dsp:sp modelId="{00DD6660-5D64-45B9-BA38-2511712DD549}">
      <dsp:nvSpPr>
        <dsp:cNvPr id="0" name=""/>
        <dsp:cNvSpPr/>
      </dsp:nvSpPr>
      <dsp:spPr>
        <a:xfrm>
          <a:off x="0" y="2234383"/>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51D42-E87D-4EF1-9427-B11888155CF5}">
      <dsp:nvSpPr>
        <dsp:cNvPr id="0" name=""/>
        <dsp:cNvSpPr/>
      </dsp:nvSpPr>
      <dsp:spPr>
        <a:xfrm>
          <a:off x="0" y="2234383"/>
          <a:ext cx="6906491" cy="111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Pas une année significative pour voir s’il y a une augmentation des animations faites par les CPF</a:t>
          </a:r>
          <a:endParaRPr lang="en-US" sz="2500" kern="1200"/>
        </a:p>
      </dsp:txBody>
      <dsp:txXfrm>
        <a:off x="0" y="2234383"/>
        <a:ext cx="6906491" cy="1116851"/>
      </dsp:txXfrm>
    </dsp:sp>
    <dsp:sp modelId="{C339C997-277A-4FE0-B63C-0834B69C5211}">
      <dsp:nvSpPr>
        <dsp:cNvPr id="0" name=""/>
        <dsp:cNvSpPr/>
      </dsp:nvSpPr>
      <dsp:spPr>
        <a:xfrm>
          <a:off x="0" y="3351235"/>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1D660-2643-43FF-AC81-500B7998BE1C}">
      <dsp:nvSpPr>
        <dsp:cNvPr id="0" name=""/>
        <dsp:cNvSpPr/>
      </dsp:nvSpPr>
      <dsp:spPr>
        <a:xfrm>
          <a:off x="0" y="3351235"/>
          <a:ext cx="6906491" cy="111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Limite dans la collecte d’info en lien avec l’AC EVRAS</a:t>
          </a:r>
          <a:endParaRPr lang="en-US" sz="2500" kern="1200"/>
        </a:p>
      </dsp:txBody>
      <dsp:txXfrm>
        <a:off x="0" y="3351235"/>
        <a:ext cx="6906491" cy="1116851"/>
      </dsp:txXfrm>
    </dsp:sp>
    <dsp:sp modelId="{E877E05D-2F98-4664-9E89-D5A95C609A78}">
      <dsp:nvSpPr>
        <dsp:cNvPr id="0" name=""/>
        <dsp:cNvSpPr/>
      </dsp:nvSpPr>
      <dsp:spPr>
        <a:xfrm>
          <a:off x="0" y="4468086"/>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D9DB1-9A41-4A4D-A1B0-8229CA167182}">
      <dsp:nvSpPr>
        <dsp:cNvPr id="0" name=""/>
        <dsp:cNvSpPr/>
      </dsp:nvSpPr>
      <dsp:spPr>
        <a:xfrm>
          <a:off x="0" y="4468086"/>
          <a:ext cx="6906491" cy="111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dirty="0"/>
            <a:t>Attention : AVIQ </a:t>
          </a:r>
          <a:r>
            <a:rPr lang="nl-BE" sz="2500" kern="1200" dirty="0">
              <a:sym typeface="Wingdings" panose="05000000000000000000" pitchFamily="2" charset="2"/>
            </a:rPr>
            <a:t></a:t>
          </a:r>
          <a:r>
            <a:rPr lang="nl-BE" sz="2500" kern="1200" dirty="0"/>
            <a:t> </a:t>
          </a:r>
          <a:r>
            <a:rPr lang="nl-BE" sz="2500" kern="1200" dirty="0" err="1"/>
            <a:t>voir</a:t>
          </a:r>
          <a:r>
            <a:rPr lang="nl-BE" sz="2500" kern="1200" dirty="0"/>
            <a:t> </a:t>
          </a:r>
          <a:r>
            <a:rPr lang="nl-BE" sz="2500" kern="1200" dirty="0" err="1"/>
            <a:t>augmentation</a:t>
          </a:r>
          <a:r>
            <a:rPr lang="nl-BE" sz="2500" kern="1200" dirty="0"/>
            <a:t> </a:t>
          </a:r>
          <a:r>
            <a:rPr lang="nl-BE" sz="2500" kern="1200" dirty="0" err="1"/>
            <a:t>quantitative</a:t>
          </a:r>
          <a:r>
            <a:rPr lang="nl-BE" sz="2500" kern="1200" dirty="0"/>
            <a:t> des </a:t>
          </a:r>
          <a:r>
            <a:rPr lang="nl-BE" sz="2500" kern="1200" dirty="0" err="1"/>
            <a:t>animations</a:t>
          </a:r>
          <a:r>
            <a:rPr lang="nl-BE" sz="2500" kern="1200" dirty="0"/>
            <a:t> </a:t>
          </a:r>
          <a:r>
            <a:rPr lang="nl-BE" sz="2500" kern="1200" dirty="0" err="1"/>
            <a:t>scolaires</a:t>
          </a:r>
          <a:r>
            <a:rPr lang="nl-BE" sz="2500" kern="1200" dirty="0"/>
            <a:t> à </a:t>
          </a:r>
          <a:r>
            <a:rPr lang="nl-BE" sz="2500" kern="1200" dirty="0" err="1"/>
            <a:t>partir</a:t>
          </a:r>
          <a:r>
            <a:rPr lang="nl-BE" sz="2500" kern="1200" dirty="0"/>
            <a:t> de 2024</a:t>
          </a:r>
          <a:endParaRPr lang="en-US" sz="2500" kern="1200" dirty="0"/>
        </a:p>
      </dsp:txBody>
      <dsp:txXfrm>
        <a:off x="0" y="4468086"/>
        <a:ext cx="6906491" cy="11168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31624-6734-445C-8816-5E23CB789202}" type="datetimeFigureOut">
              <a:rPr lang="fr-FR" smtClean="0"/>
              <a:t>21/06/2024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8623-D778-4398-B960-0B0A99E0D4B9}" type="slidenum">
              <a:rPr lang="fr-FR" smtClean="0"/>
              <a:t>‹N°›</a:t>
            </a:fld>
            <a:endParaRPr lang="fr-FR"/>
          </a:p>
        </p:txBody>
      </p:sp>
    </p:spTree>
    <p:extLst>
      <p:ext uri="{BB962C8B-B14F-4D97-AF65-F5344CB8AC3E}">
        <p14:creationId xmlns:p14="http://schemas.microsoft.com/office/powerpoint/2010/main" val="23131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1</a:t>
            </a:fld>
            <a:endParaRPr lang="fr-FR"/>
          </a:p>
        </p:txBody>
      </p:sp>
    </p:spTree>
    <p:extLst>
      <p:ext uri="{BB962C8B-B14F-4D97-AF65-F5344CB8AC3E}">
        <p14:creationId xmlns:p14="http://schemas.microsoft.com/office/powerpoint/2010/main" val="3542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3</a:t>
            </a:fld>
            <a:endParaRPr lang="fr-FR"/>
          </a:p>
        </p:txBody>
      </p:sp>
    </p:spTree>
    <p:extLst>
      <p:ext uri="{BB962C8B-B14F-4D97-AF65-F5344CB8AC3E}">
        <p14:creationId xmlns:p14="http://schemas.microsoft.com/office/powerpoint/2010/main" val="354034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4</a:t>
            </a:fld>
            <a:endParaRPr lang="fr-FR"/>
          </a:p>
        </p:txBody>
      </p:sp>
    </p:spTree>
    <p:extLst>
      <p:ext uri="{BB962C8B-B14F-4D97-AF65-F5344CB8AC3E}">
        <p14:creationId xmlns:p14="http://schemas.microsoft.com/office/powerpoint/2010/main" val="89788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5</a:t>
            </a:fld>
            <a:endParaRPr lang="fr-FR"/>
          </a:p>
        </p:txBody>
      </p:sp>
    </p:spTree>
    <p:extLst>
      <p:ext uri="{BB962C8B-B14F-4D97-AF65-F5344CB8AC3E}">
        <p14:creationId xmlns:p14="http://schemas.microsoft.com/office/powerpoint/2010/main" val="227667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800"/>
              </a:spcAft>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Missions sectorielles et de fédération</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2022, Sofélia a continué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s’inscrire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travail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révision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cadre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réglementaire et décrétal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entourant</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planning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familial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tripartite (cabinet –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administration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acteurs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secteur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 à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nombreuses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discussion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effectué</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travail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collaboratif</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avec</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3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fédérations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planning,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afin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d’avancer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mieux</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révision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cadre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réglementaire et décrétal, en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visant</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reconnaissance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revalorisation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fonction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sein des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wallons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des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fédérations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plan financier.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Sofélia a aussi continué à s’investir au sein de la plateforme Abortion Right, a pris part au travail entourant la rédaction du guide pour l’EVRAS avec les stratégies concertées, mais aussi la plateforme EVRAS concernant la mise en place de l’accord de coopération EVRAS, qui continue actuellement son chemin de validation auprès des différentes instances.  Sofélia s’est également vue retenue pour faire partie de la Plateforme nationale représentative de la société civile Belge visant à évaluer le plan d’action national de lutte contre les violences basées sur le genre.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Calibri" panose="020F050202020403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Sofélia veille, tant que possible, à tenir informés au mieux les centres affiliés des différentes évolutions et progrès réalisés au niveau sectoriel, tant concernant le cadre légal que l’aspect politique.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6</a:t>
            </a:fld>
            <a:endParaRPr lang="fr-FR"/>
          </a:p>
        </p:txBody>
      </p:sp>
    </p:spTree>
    <p:extLst>
      <p:ext uri="{BB962C8B-B14F-4D97-AF65-F5344CB8AC3E}">
        <p14:creationId xmlns:p14="http://schemas.microsoft.com/office/powerpoint/2010/main" val="275794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800"/>
              </a:spcAft>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Missions sectorielles et de fédération</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2022, Sofélia a continué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s’inscrire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dans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travail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révision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cadre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réglementaire et décrétal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entourant</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planning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familial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tripartite (cabinet –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administration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acteurs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secteur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 à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nombreuses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discussion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effectué</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travail</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collaboratif</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avec</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 3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fédérations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planning,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afin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d’avancer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mieux</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révision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cadre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réglementaire et décrétal, en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visant</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autre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reconnaissance</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revalorisation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fonction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coordination</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 sein des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centres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wallons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des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fédérations</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B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a:t>
            </a: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plan financier.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Sofélia a aussi continué à s’investir au sein de la plateforme Abortion Right, a pris part au travail entourant la rédaction du guide pour l’EVRAS avec les stratégies concertées, mais aussi la plateforme EVRAS concernant la mise en place de l’accord de coopération EVRAS, qui continue actuellement son chemin de validation auprès des différentes instances.  Sofélia s’est également vue retenue pour faire partie de la Plateforme nationale représentative de la société civile Belge visant à évaluer le plan d’action national de lutte contre les violences basées sur le genre.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Calibri" panose="020F050202020403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Sofélia veille, tant que possible, à tenir informés au mieux les centres affiliés des différentes évolutions et progrès réalisés au niveau sectoriel, tant concernant le cadre légal que l’aspect politique.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7</a:t>
            </a:fld>
            <a:endParaRPr lang="fr-FR"/>
          </a:p>
        </p:txBody>
      </p:sp>
    </p:spTree>
    <p:extLst>
      <p:ext uri="{BB962C8B-B14F-4D97-AF65-F5344CB8AC3E}">
        <p14:creationId xmlns:p14="http://schemas.microsoft.com/office/powerpoint/2010/main" val="93374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27</a:t>
            </a:fld>
            <a:endParaRPr lang="fr-FR"/>
          </a:p>
        </p:txBody>
      </p:sp>
    </p:spTree>
    <p:extLst>
      <p:ext uri="{BB962C8B-B14F-4D97-AF65-F5344CB8AC3E}">
        <p14:creationId xmlns:p14="http://schemas.microsoft.com/office/powerpoint/2010/main" val="422386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Plusieurs problèmes ont été rencontrés dans la récolte de données sur Médinect pour rédiger le rapport.</a:t>
            </a:r>
          </a:p>
          <a:p>
            <a:endParaRPr lang="fr-BE" dirty="0"/>
          </a:p>
          <a:p>
            <a:r>
              <a:rPr lang="fr-BE" dirty="0"/>
              <a:t>Dans un premier temps, les CPF n’encodent pas exactement de la même façon leurs motifs. Par exemple, pour l’accueil généraliste, on pouvait trouver « A1 », « A-1 », « A1 acc », etc. Le tri ici a été relativement facile mais ça a tout de même pris du temps.</a:t>
            </a:r>
          </a:p>
          <a:p>
            <a:endParaRPr lang="fr-BE" dirty="0"/>
          </a:p>
          <a:p>
            <a:r>
              <a:rPr lang="fr-BE" dirty="0"/>
              <a:t>Dans un deuxième temps, des consultations avaient plusieurs motifs, par exemple « P6P10 ». Le choix qui a été fait ici était de ne garder que le premier des deux (voire trois) motifs encodés.</a:t>
            </a:r>
          </a:p>
          <a:p>
            <a:endParaRPr lang="fr-BE" dirty="0"/>
          </a:p>
          <a:p>
            <a:r>
              <a:rPr lang="fr-BE" dirty="0"/>
              <a:t>Il y avait également des motifs non habituels : certains CPF indiquaient des motifs en texte et non pas en chiffre. Par exemple, « visite de contrôle », qui a été relié au motif M2 suivi gynécologique. Ces motifs-là étaient reliés à des motifs connus quand c’était possible / identifiable. Mais certains motifs étaient impossibles à identifier, comme « ,e ». Il s’agit ici d’erreurs d’encodage, peu étonnantes puisque c’est encore les débuts d’utilisation de ce logiciel. Ces motifs-là n’ont pas été pris en compte dans le calcul total des données (on parle d’une cinquantaine de motifs donc très peu, heureusement).</a:t>
            </a:r>
          </a:p>
          <a:p>
            <a:endParaRPr lang="fr-BE" dirty="0"/>
          </a:p>
          <a:p>
            <a:r>
              <a:rPr lang="fr-BE" dirty="0"/>
              <a:t>Enfin, certaines données ne se retrouvent pas dans Médinect. C’est le cas des anciens ou nouveaux patients, mais aussi ce qui touche aux animations/sensibilisations. Il a donc fallu retourner vers les CPF pour avoir les infos sur les animations (car </a:t>
            </a:r>
            <a:r>
              <a:rPr lang="fr-BE" dirty="0" err="1"/>
              <a:t>iels</a:t>
            </a:r>
            <a:r>
              <a:rPr lang="fr-BE" dirty="0"/>
              <a:t> ne collectent plus du tout l’info des anciens ou nouveaux patients). Sauf qu’</a:t>
            </a:r>
            <a:r>
              <a:rPr lang="fr-BE" dirty="0" err="1"/>
              <a:t>iels</a:t>
            </a:r>
            <a:r>
              <a:rPr lang="fr-BE" dirty="0"/>
              <a:t> n’encodent pas exactement de la même façon les données EVRAS, donc ça demande aussi un certain travail d’échanges avec les CPF, allers-retours quand il manque une information, questions pour comprendre, etc.</a:t>
            </a:r>
          </a:p>
          <a:p>
            <a:endParaRPr lang="fr-BE" dirty="0"/>
          </a:p>
          <a:p>
            <a:r>
              <a:rPr lang="fr-BE" dirty="0"/>
              <a:t>Tout ça a donc demandé un certain travail à Vithusa et Margot en 2023.</a:t>
            </a:r>
          </a:p>
        </p:txBody>
      </p:sp>
      <p:sp>
        <p:nvSpPr>
          <p:cNvPr id="4" name="Espace réservé du numéro de diapositive 3"/>
          <p:cNvSpPr>
            <a:spLocks noGrp="1"/>
          </p:cNvSpPr>
          <p:nvPr>
            <p:ph type="sldNum" sz="quarter" idx="5"/>
          </p:nvPr>
        </p:nvSpPr>
        <p:spPr/>
        <p:txBody>
          <a:bodyPr/>
          <a:lstStyle/>
          <a:p>
            <a:fld id="{EC029B2D-46A7-4030-A572-AEA8B8837934}" type="slidenum">
              <a:rPr lang="fr-BE" smtClean="0"/>
              <a:t>33</a:t>
            </a:fld>
            <a:endParaRPr lang="fr-BE"/>
          </a:p>
        </p:txBody>
      </p:sp>
    </p:spTree>
    <p:extLst>
      <p:ext uri="{BB962C8B-B14F-4D97-AF65-F5344CB8AC3E}">
        <p14:creationId xmlns:p14="http://schemas.microsoft.com/office/powerpoint/2010/main" val="339107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C029B2D-46A7-4030-A572-AEA8B8837934}" type="slidenum">
              <a:rPr lang="fr-BE" smtClean="0"/>
              <a:t>40</a:t>
            </a:fld>
            <a:endParaRPr lang="fr-BE"/>
          </a:p>
        </p:txBody>
      </p:sp>
    </p:spTree>
    <p:extLst>
      <p:ext uri="{BB962C8B-B14F-4D97-AF65-F5344CB8AC3E}">
        <p14:creationId xmlns:p14="http://schemas.microsoft.com/office/powerpoint/2010/main" val="8908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9EA2A-BCAD-A2B7-C9E1-9A3EE9C1B5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01F3149-4FCD-EEB0-F3BA-6E4978CE8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9A115B-9364-8280-9C97-FFDE7517E266}"/>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D21A17AA-16F5-BA7F-61C6-2EC0559137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312BD4-4B26-52FD-C655-6D5E0D709FE6}"/>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4783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FADA4-0546-21E5-6EF0-736375E677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2DA5DD-A868-2AEF-D36D-3DEF9B0461C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62B0E9-80CE-3E82-A599-510150F5E3EC}"/>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FEAA5FB5-79AE-F102-421E-E94DFD632E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3C74C6-8227-6F7E-ED4E-9EA0DFFA787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05141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ABCE0C-FE49-77A6-F1E9-10E67A8DA3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14C63-E11E-5827-E297-590A52D009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59B4F1-272E-4536-EAB7-18142BA66747}"/>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05D555AA-F31A-757B-D150-88CD50DB5C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690706-FB87-FDD0-140E-983C2764465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19639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9F6AC-B378-6440-D0ED-7388F6CE10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B78012-D9EC-92D2-911C-384A6E8F74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16FA5E-2D3B-3BB7-ED4D-5AAE983C79A7}"/>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3CB61B3A-3291-D8E7-D7C1-88E0A42EAD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EA8E27-9CF5-1B78-E48C-4571D594EE8C}"/>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51929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E221-8988-8790-D882-7FA26050EF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C63441-5E72-6D7D-1855-8A7656ED0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4DB30E0-1410-529D-8C7B-6BB221039933}"/>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BB77B811-E066-8751-F09E-E9C64EF3F3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DE748C-D8BF-BC45-0D84-DA660519371D}"/>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860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5DA24-8F26-0E29-7B87-F5179A316B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D02101-E97D-39C7-579E-6FD97FB56C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622520-05F4-5F7D-C530-5AC7E9DA97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890334-8C2E-F7ED-C810-4FEE24A7A598}"/>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95F9B3A5-A92C-F30D-5C5B-CCD2C03EBA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A22BCD-AFEC-42A6-5CCF-BFF77A4C074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42686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B1D31-B364-D489-1240-36D1B4B56E7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CE45AE-0098-3CA2-68DC-1AE005F6B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2E140B-43A4-8956-CFCE-5F8077072D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18144B8-B858-6B61-FE4E-4E2849DED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D4E4451-079D-C178-BB71-AE3BEF4980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65F518-C084-2767-B0DA-C340055E1DE6}"/>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8" name="Espace réservé du pied de page 7">
            <a:extLst>
              <a:ext uri="{FF2B5EF4-FFF2-40B4-BE49-F238E27FC236}">
                <a16:creationId xmlns:a16="http://schemas.microsoft.com/office/drawing/2014/main" id="{79E9C0A9-B2DF-7B04-242F-CCCB5D4FE6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7FC2647-B7AA-23A0-4005-8F21769B13EA}"/>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236354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B6D2-F2DE-3D74-4CC8-310FFD4B9E7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99B1C3C-D145-5DB0-10D7-6B2D80C8DF17}"/>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4" name="Espace réservé du pied de page 3">
            <a:extLst>
              <a:ext uri="{FF2B5EF4-FFF2-40B4-BE49-F238E27FC236}">
                <a16:creationId xmlns:a16="http://schemas.microsoft.com/office/drawing/2014/main" id="{F7982A17-B81A-C83D-D671-E32E1A47334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323896-3B22-709D-EDD8-C42FD785D26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09088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396AC8-9002-93BD-2DDF-B08E5190292B}"/>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3" name="Espace réservé du pied de page 2">
            <a:extLst>
              <a:ext uri="{FF2B5EF4-FFF2-40B4-BE49-F238E27FC236}">
                <a16:creationId xmlns:a16="http://schemas.microsoft.com/office/drawing/2014/main" id="{5BCA533D-AE93-1D21-2C42-04BA48B1D79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717EDD-A1BC-57F9-C4C9-7EE6B0A6EA3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77426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5D71A-3B7A-B736-5AE8-7E37148F64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007FD1-790A-3360-39A3-46BEEB411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405ED5D-49C4-2CF6-B063-07AAD58A4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B266DC-DD7C-42EA-5613-B5C1A3C94C35}"/>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57EAA83C-9446-931D-ACD3-DCB892FE6D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082C80-2334-74B9-17C9-52C716B3FB1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20773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43311-DD23-FC19-C34E-730962E0EB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620EFD-83C4-5A5C-3E27-5277754CA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3136DA7-3E3A-DB0F-8316-C53BBC78E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8EF39D-9910-2428-BDAE-550AEDBC4534}"/>
              </a:ext>
            </a:extLst>
          </p:cNvPr>
          <p:cNvSpPr>
            <a:spLocks noGrp="1"/>
          </p:cNvSpPr>
          <p:nvPr>
            <p:ph type="dt" sz="half" idx="10"/>
          </p:nvPr>
        </p:nvSpPr>
        <p:spPr/>
        <p:txBody>
          <a:bodyPr/>
          <a:lstStyle/>
          <a:p>
            <a:fld id="{A44ADD12-73B0-4302-95E5-A7BE74BFD7E0}"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3F77AE75-C0CA-DBEE-E2E2-23BA735D4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58C390-8CCB-D11B-CE2A-EA3F0370FB8F}"/>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59522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151A3E-CC96-3A67-9692-F69DA23E2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BC224B-2C72-732F-494C-8015DD84E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D87E1D-7138-8EAE-B6ED-1A9DD726D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DD12-73B0-4302-95E5-A7BE74BFD7E0}"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56163B33-B0E3-D0AA-E184-094CCF259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323DF6-A931-2BA1-B8D2-B82BBFF32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4E305-F722-47FF-B0D9-73A04DA27464}" type="slidenum">
              <a:rPr lang="fr-FR" smtClean="0"/>
              <a:t>‹N°›</a:t>
            </a:fld>
            <a:endParaRPr lang="fr-FR"/>
          </a:p>
        </p:txBody>
      </p:sp>
    </p:spTree>
    <p:extLst>
      <p:ext uri="{BB962C8B-B14F-4D97-AF65-F5344CB8AC3E}">
        <p14:creationId xmlns:p14="http://schemas.microsoft.com/office/powerpoint/2010/main" val="16550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psdd.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chart" Target="../charts/chart9.xml"/><Relationship Id="rId4" Type="http://schemas.openxmlformats.org/officeDocument/2006/relationships/chart" Target="../charts/chart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 7" descr="Une image contenant texte, Police, Graphique, logo&#10;&#10;Description générée automatiquement">
            <a:extLst>
              <a:ext uri="{FF2B5EF4-FFF2-40B4-BE49-F238E27FC236}">
                <a16:creationId xmlns:a16="http://schemas.microsoft.com/office/drawing/2014/main" id="{05DCA0DA-04F0-AE84-F436-FA5F266989C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087" r="6247" b="1"/>
          <a:stretch/>
        </p:blipFill>
        <p:spPr>
          <a:xfrm>
            <a:off x="20" y="1"/>
            <a:ext cx="12191980" cy="6857999"/>
          </a:xfrm>
          <a:prstGeom prst="rect">
            <a:avLst/>
          </a:prstGeom>
          <a:solidFill>
            <a:srgbClr val="9966FF"/>
          </a:solidFill>
        </p:spPr>
      </p:pic>
      <p:sp>
        <p:nvSpPr>
          <p:cNvPr id="2" name="Titre 1">
            <a:extLst>
              <a:ext uri="{FF2B5EF4-FFF2-40B4-BE49-F238E27FC236}">
                <a16:creationId xmlns:a16="http://schemas.microsoft.com/office/drawing/2014/main" id="{51BE9A14-D388-2ED7-133F-50300434868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fr-BE" sz="6000" b="1" dirty="0">
                <a:solidFill>
                  <a:srgbClr val="FFFFFF"/>
                </a:solidFill>
              </a:rPr>
              <a:t>Présentation</a:t>
            </a:r>
            <a:r>
              <a:rPr lang="en-US" sz="6000" b="1" dirty="0">
                <a:solidFill>
                  <a:srgbClr val="FFFFFF"/>
                </a:solidFill>
              </a:rPr>
              <a:t> des </a:t>
            </a:r>
            <a:r>
              <a:rPr lang="en-US" sz="6000" b="1" dirty="0" err="1">
                <a:solidFill>
                  <a:srgbClr val="FFFFFF"/>
                </a:solidFill>
              </a:rPr>
              <a:t>activités</a:t>
            </a:r>
            <a:r>
              <a:rPr lang="en-US" sz="6000" b="1" dirty="0">
                <a:solidFill>
                  <a:srgbClr val="FFFFFF"/>
                </a:solidFill>
              </a:rPr>
              <a:t> 2023</a:t>
            </a:r>
          </a:p>
        </p:txBody>
      </p:sp>
    </p:spTree>
    <p:extLst>
      <p:ext uri="{BB962C8B-B14F-4D97-AF65-F5344CB8AC3E}">
        <p14:creationId xmlns:p14="http://schemas.microsoft.com/office/powerpoint/2010/main" val="2075079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761801" y="283714"/>
            <a:ext cx="9906799" cy="1161688"/>
          </a:xfrm>
        </p:spPr>
        <p:txBody>
          <a:bodyPr anchor="ctr">
            <a:normAutofit/>
          </a:bodyPr>
          <a:lstStyle/>
          <a:p>
            <a:pPr algn="ctr"/>
            <a:r>
              <a:rPr lang="nl-BE" dirty="0">
                <a:solidFill>
                  <a:srgbClr val="9966FF"/>
                </a:solidFill>
              </a:rPr>
              <a:t>IVG</a:t>
            </a:r>
            <a:endParaRPr lang="en-US"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628651" y="1838325"/>
            <a:ext cx="11132819" cy="4413552"/>
          </a:xfrm>
        </p:spPr>
        <p:txBody>
          <a:bodyPr anchor="ctr">
            <a:normAutofit/>
          </a:bodyPr>
          <a:lstStyle/>
          <a:p>
            <a:pPr>
              <a:spcAft>
                <a:spcPts val="800"/>
              </a:spcAft>
            </a:pPr>
            <a:r>
              <a:rPr lang="fr-FR" sz="2000" kern="100" dirty="0">
                <a:latin typeface="Calibri" panose="020F0502020204030204" pitchFamily="34" charset="0"/>
                <a:ea typeface="Calibri" panose="020F0502020204030204" pitchFamily="34" charset="0"/>
                <a:cs typeface="Times New Roman" panose="02020603050405020304" pitchFamily="18" charset="0"/>
              </a:rPr>
              <a:t>Continuité du travail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de plaidoyer politique autour de l’importance d’améliorer la loi </a:t>
            </a:r>
          </a:p>
          <a:p>
            <a:pPr lvl="1">
              <a:spcAft>
                <a:spcPts val="800"/>
              </a:spcAft>
            </a:pPr>
            <a:r>
              <a:rPr lang="fr-FR" sz="2000" kern="100" dirty="0">
                <a:latin typeface="Calibri" panose="020F0502020204030204" pitchFamily="34" charset="0"/>
                <a:ea typeface="Calibri" panose="020F0502020204030204" pitchFamily="34" charset="0"/>
                <a:cs typeface="Times New Roman" panose="02020603050405020304" pitchFamily="18" charset="0"/>
              </a:rPr>
              <a:t>E</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n collaboration avec les autres Fédérations de Centres </a:t>
            </a:r>
            <a:r>
              <a:rPr lang="fr-FR" sz="2000" kern="100" dirty="0">
                <a:latin typeface="Calibri" panose="020F0502020204030204" pitchFamily="34" charset="0"/>
                <a:ea typeface="Calibri" panose="020F0502020204030204" pitchFamily="34" charset="0"/>
                <a:cs typeface="Times New Roman" panose="02020603050405020304" pitchFamily="18" charset="0"/>
              </a:rPr>
              <a:t>de</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Planning familial ainsi qu’avec la plateforme Abortion Right</a:t>
            </a:r>
          </a:p>
          <a:p>
            <a:pPr>
              <a:spcAft>
                <a:spcPts val="800"/>
              </a:spcAft>
            </a:pPr>
            <a:r>
              <a:rPr lang="fr-FR" sz="2000" kern="100" dirty="0">
                <a:latin typeface="Calibri" panose="020F0502020204030204" pitchFamily="34" charset="0"/>
                <a:ea typeface="Calibri" panose="020F0502020204030204" pitchFamily="34" charset="0"/>
                <a:cs typeface="Times New Roman" panose="02020603050405020304" pitchFamily="18" charset="0"/>
              </a:rPr>
              <a:t>R</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encontres politiques, communiqués de presse, cartes blanches et publications sur les réseaux sociaux </a:t>
            </a:r>
          </a:p>
          <a:p>
            <a:pPr>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Lutte contre la pénurie de médecins pour pratiquer des avortements : </a:t>
            </a:r>
          </a:p>
          <a:p>
            <a:pPr lvl="1">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Rencontr</a:t>
            </a:r>
            <a:r>
              <a:rPr lang="fr-FR" sz="2000" kern="100" dirty="0">
                <a:latin typeface="Calibri" panose="020F0502020204030204" pitchFamily="34" charset="0"/>
                <a:ea typeface="Calibri" panose="020F0502020204030204" pitchFamily="34" charset="0"/>
                <a:cs typeface="Times New Roman" panose="02020603050405020304" pitchFamily="18" charset="0"/>
              </a:rPr>
              <a:t>e avec</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la ministre de l’Enseignement supérieur </a:t>
            </a:r>
            <a:r>
              <a:rPr lang="fr-FR" sz="2000" kern="100" dirty="0">
                <a:latin typeface="Calibri" panose="020F0502020204030204" pitchFamily="34" charset="0"/>
                <a:ea typeface="Calibri" panose="020F0502020204030204" pitchFamily="34" charset="0"/>
                <a:cs typeface="Times New Roman" panose="02020603050405020304" pitchFamily="18" charset="0"/>
              </a:rPr>
              <a:t>et avec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les </a:t>
            </a:r>
            <a:r>
              <a:rPr lang="fr-FR" sz="2000" kern="100" dirty="0" err="1">
                <a:effectLst/>
                <a:latin typeface="Calibri" panose="020F0502020204030204" pitchFamily="34" charset="0"/>
                <a:ea typeface="Calibri" panose="020F0502020204030204" pitchFamily="34" charset="0"/>
                <a:cs typeface="Times New Roman" panose="02020603050405020304" pitchFamily="18" charset="0"/>
              </a:rPr>
              <a:t>doyen.ne.s</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des facultés de médecine francophones dans le but d’améliorer les programmes de cours en lien avec la médecine sociale et la pratique de l’avortement.</a:t>
            </a:r>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48434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9CBCE-3047-BA8C-F25B-62941A795A73}"/>
              </a:ext>
            </a:extLst>
          </p:cNvPr>
          <p:cNvSpPr>
            <a:spLocks noGrp="1"/>
          </p:cNvSpPr>
          <p:nvPr>
            <p:ph type="title"/>
          </p:nvPr>
        </p:nvSpPr>
        <p:spPr>
          <a:xfrm>
            <a:off x="828675" y="365125"/>
            <a:ext cx="10639424" cy="1325563"/>
          </a:xfrm>
        </p:spPr>
        <p:txBody>
          <a:bodyPr>
            <a:normAutofit/>
          </a:bodyPr>
          <a:lstStyle/>
          <a:p>
            <a:pPr algn="ctr">
              <a:lnSpc>
                <a:spcPct val="107000"/>
              </a:lnSpc>
              <a:spcAft>
                <a:spcPts val="800"/>
              </a:spcAft>
            </a:pPr>
            <a:r>
              <a:rPr lang="fr-BE" dirty="0">
                <a:solidFill>
                  <a:srgbClr val="9966FF"/>
                </a:solidFill>
              </a:rPr>
              <a:t>La Campagne Education Permanente 2023</a:t>
            </a:r>
            <a:endParaRPr lang="en-US" dirty="0">
              <a:solidFill>
                <a:srgbClr val="9966FF"/>
              </a:solidFill>
            </a:endParaRPr>
          </a:p>
        </p:txBody>
      </p:sp>
      <p:pic>
        <p:nvPicPr>
          <p:cNvPr id="4" name="Image 3" descr="Une image contenant texte, Police, Graphique, logo&#10;&#10;Description générée automatiquement">
            <a:extLst>
              <a:ext uri="{FF2B5EF4-FFF2-40B4-BE49-F238E27FC236}">
                <a16:creationId xmlns:a16="http://schemas.microsoft.com/office/drawing/2014/main" id="{B785CE64-7DF7-1809-AA86-A9A681AB5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555" y="5951474"/>
            <a:ext cx="1284372" cy="360426"/>
          </a:xfrm>
          <a:prstGeom prst="rect">
            <a:avLst/>
          </a:prstGeom>
        </p:spPr>
      </p:pic>
      <p:pic>
        <p:nvPicPr>
          <p:cNvPr id="5" name="Espace réservé du contenu 4" descr="Une image contenant texte, Police, graphisme, Graphique&#10;&#10;Description générée automatiquement">
            <a:extLst>
              <a:ext uri="{FF2B5EF4-FFF2-40B4-BE49-F238E27FC236}">
                <a16:creationId xmlns:a16="http://schemas.microsoft.com/office/drawing/2014/main" id="{662B7DEA-3579-20CB-0745-85DB63C008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1559" y="2130525"/>
            <a:ext cx="10410191" cy="3741537"/>
          </a:xfrm>
          <a:prstGeom prst="rect">
            <a:avLst/>
          </a:prstGeom>
          <a:noFill/>
          <a:ln>
            <a:noFill/>
          </a:ln>
        </p:spPr>
      </p:pic>
    </p:spTree>
    <p:extLst>
      <p:ext uri="{BB962C8B-B14F-4D97-AF65-F5344CB8AC3E}">
        <p14:creationId xmlns:p14="http://schemas.microsoft.com/office/powerpoint/2010/main" val="2913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capture d’écran, dessin humoristique&#10;&#10;Description générée automatiquement">
            <a:extLst>
              <a:ext uri="{FF2B5EF4-FFF2-40B4-BE49-F238E27FC236}">
                <a16:creationId xmlns:a16="http://schemas.microsoft.com/office/drawing/2014/main" id="{9B79CDCF-85A1-D592-38D1-576E7E12F1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679" b="-2"/>
          <a:stretch/>
        </p:blipFill>
        <p:spPr>
          <a:xfrm>
            <a:off x="716571" y="1729116"/>
            <a:ext cx="5248636" cy="5191432"/>
          </a:xfrm>
          <a:prstGeom prst="rect">
            <a:avLst/>
          </a:prstGeom>
        </p:spPr>
      </p:pic>
      <p:sp useBgFill="1">
        <p:nvSpPr>
          <p:cNvPr id="14" name="Rectangle 13">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127A63-FAB8-0AD4-EA6A-075E4A6D0A5E}"/>
              </a:ext>
            </a:extLst>
          </p:cNvPr>
          <p:cNvSpPr>
            <a:spLocks noGrp="1"/>
          </p:cNvSpPr>
          <p:nvPr>
            <p:ph type="title"/>
          </p:nvPr>
        </p:nvSpPr>
        <p:spPr>
          <a:xfrm>
            <a:off x="761801" y="352766"/>
            <a:ext cx="10591999" cy="1023584"/>
          </a:xfrm>
        </p:spPr>
        <p:txBody>
          <a:bodyPr>
            <a:normAutofit/>
          </a:bodyPr>
          <a:lstStyle/>
          <a:p>
            <a:r>
              <a:rPr lang="nl-BE" dirty="0" err="1">
                <a:solidFill>
                  <a:srgbClr val="9966FF"/>
                </a:solidFill>
              </a:rPr>
              <a:t>Pourquoi</a:t>
            </a:r>
            <a:r>
              <a:rPr lang="nl-BE" dirty="0">
                <a:solidFill>
                  <a:srgbClr val="9966FF"/>
                </a:solidFill>
              </a:rPr>
              <a:t> </a:t>
            </a:r>
            <a:r>
              <a:rPr lang="nl-BE" dirty="0" err="1">
                <a:solidFill>
                  <a:srgbClr val="9966FF"/>
                </a:solidFill>
              </a:rPr>
              <a:t>une</a:t>
            </a:r>
            <a:r>
              <a:rPr lang="nl-BE" dirty="0">
                <a:solidFill>
                  <a:srgbClr val="9966FF"/>
                </a:solidFill>
              </a:rPr>
              <a:t> campagne </a:t>
            </a:r>
            <a:r>
              <a:rPr lang="nl-BE" dirty="0" err="1">
                <a:solidFill>
                  <a:srgbClr val="9966FF"/>
                </a:solidFill>
              </a:rPr>
              <a:t>sur</a:t>
            </a:r>
            <a:r>
              <a:rPr lang="nl-BE" dirty="0">
                <a:solidFill>
                  <a:srgbClr val="9966FF"/>
                </a:solidFill>
              </a:rPr>
              <a:t> </a:t>
            </a:r>
            <a:r>
              <a:rPr lang="nl-BE" dirty="0" err="1">
                <a:solidFill>
                  <a:srgbClr val="9966FF"/>
                </a:solidFill>
              </a:rPr>
              <a:t>l’IVG</a:t>
            </a:r>
            <a:r>
              <a:rPr lang="nl-BE" dirty="0">
                <a:solidFill>
                  <a:srgbClr val="9966FF"/>
                </a:solidFill>
              </a:rPr>
              <a:t> ? </a:t>
            </a:r>
            <a:endParaRPr lang="en-US" dirty="0">
              <a:solidFill>
                <a:srgbClr val="9966FF"/>
              </a:solidFill>
            </a:endParaRPr>
          </a:p>
        </p:txBody>
      </p:sp>
      <p:sp>
        <p:nvSpPr>
          <p:cNvPr id="3" name="Espace réservé du contenu 2">
            <a:extLst>
              <a:ext uri="{FF2B5EF4-FFF2-40B4-BE49-F238E27FC236}">
                <a16:creationId xmlns:a16="http://schemas.microsoft.com/office/drawing/2014/main" id="{44551811-484C-DC03-014A-001891636652}"/>
              </a:ext>
            </a:extLst>
          </p:cNvPr>
          <p:cNvSpPr>
            <a:spLocks noGrp="1"/>
          </p:cNvSpPr>
          <p:nvPr>
            <p:ph idx="1"/>
          </p:nvPr>
        </p:nvSpPr>
        <p:spPr>
          <a:xfrm>
            <a:off x="6803408" y="2249766"/>
            <a:ext cx="4550391" cy="4070303"/>
          </a:xfrm>
        </p:spPr>
        <p:txBody>
          <a:bodyPr anchor="ctr">
            <a:normAutofit/>
          </a:bodyPr>
          <a:lstStyle/>
          <a:p>
            <a:r>
              <a:rPr lang="fr-BE" sz="2000" b="1" kern="0" dirty="0">
                <a:effectLst/>
                <a:latin typeface="Calibri" panose="020F0502020204030204" pitchFamily="34" charset="0"/>
                <a:ea typeface="Times New Roman" panose="02020603050405020304" pitchFamily="18" charset="0"/>
              </a:rPr>
              <a:t>Aucune campagne d’information et de sensibilisation sur le sujet des idées reçues entourant l’IVG </a:t>
            </a:r>
            <a:r>
              <a:rPr lang="fr-BE" sz="2000" kern="0" dirty="0">
                <a:effectLst/>
                <a:latin typeface="Calibri" panose="020F0502020204030204" pitchFamily="34" charset="0"/>
                <a:ea typeface="Times New Roman" panose="02020603050405020304" pitchFamily="18" charset="0"/>
              </a:rPr>
              <a:t>réalisée en Belgique francophone;</a:t>
            </a:r>
          </a:p>
          <a:p>
            <a:r>
              <a:rPr lang="fr-BE" sz="2000" b="1" kern="0" dirty="0">
                <a:effectLst/>
                <a:latin typeface="Calibri" panose="020F0502020204030204" pitchFamily="34" charset="0"/>
                <a:ea typeface="Times New Roman" panose="02020603050405020304" pitchFamily="18" charset="0"/>
              </a:rPr>
              <a:t>Manque</a:t>
            </a:r>
            <a:r>
              <a:rPr lang="fr-BE" sz="2000" kern="0" dirty="0">
                <a:effectLst/>
                <a:latin typeface="Calibri" panose="020F0502020204030204" pitchFamily="34" charset="0"/>
                <a:ea typeface="Times New Roman" panose="02020603050405020304" pitchFamily="18" charset="0"/>
              </a:rPr>
              <a:t> </a:t>
            </a:r>
            <a:r>
              <a:rPr lang="fr-BE" sz="2000" b="1" kern="0" dirty="0">
                <a:effectLst/>
                <a:latin typeface="Calibri" panose="020F0502020204030204" pitchFamily="34" charset="0"/>
                <a:ea typeface="Times New Roman" panose="02020603050405020304" pitchFamily="18" charset="0"/>
              </a:rPr>
              <a:t>d’informations correctes et fiables sur le sujet </a:t>
            </a:r>
            <a:r>
              <a:rPr lang="fr-BE" sz="2000" kern="0" dirty="0">
                <a:latin typeface="Calibri" panose="020F0502020204030204" pitchFamily="34" charset="0"/>
                <a:ea typeface="Times New Roman" panose="02020603050405020304" pitchFamily="18" charset="0"/>
              </a:rPr>
              <a:t>permettant</a:t>
            </a:r>
            <a:r>
              <a:rPr lang="fr-BE" sz="2000" b="1" kern="0" dirty="0">
                <a:latin typeface="Calibri" panose="020F0502020204030204" pitchFamily="34" charset="0"/>
                <a:ea typeface="Times New Roman" panose="02020603050405020304" pitchFamily="18" charset="0"/>
              </a:rPr>
              <a:t> </a:t>
            </a:r>
            <a:r>
              <a:rPr lang="fr-BE" sz="2000" kern="0" dirty="0">
                <a:effectLst/>
                <a:latin typeface="Calibri" panose="020F0502020204030204" pitchFamily="34" charset="0"/>
                <a:ea typeface="Times New Roman" panose="02020603050405020304" pitchFamily="18" charset="0"/>
              </a:rPr>
              <a:t>un meilleur accès à cet acte médical ;</a:t>
            </a:r>
          </a:p>
          <a:p>
            <a:r>
              <a:rPr lang="fr-BE" sz="2000" b="1" kern="0" dirty="0">
                <a:effectLst/>
                <a:latin typeface="Calibri" panose="020F0502020204030204" pitchFamily="34" charset="0"/>
                <a:ea typeface="Times New Roman" panose="02020603050405020304" pitchFamily="18" charset="0"/>
              </a:rPr>
              <a:t>Désinformation générale </a:t>
            </a:r>
            <a:r>
              <a:rPr lang="fr-BE" sz="2000" kern="0" dirty="0">
                <a:effectLst/>
                <a:latin typeface="Calibri" panose="020F0502020204030204" pitchFamily="34" charset="0"/>
                <a:ea typeface="Times New Roman" panose="02020603050405020304" pitchFamily="18" charset="0"/>
              </a:rPr>
              <a:t>sur la santé sexuelle et reproductive des femmes. </a:t>
            </a:r>
            <a:endParaRPr lang="en-US" sz="2000" dirty="0"/>
          </a:p>
          <a:p>
            <a:endParaRPr lang="en-US" sz="2000" dirty="0"/>
          </a:p>
        </p:txBody>
      </p:sp>
      <p:pic>
        <p:nvPicPr>
          <p:cNvPr id="6" name="Image 5" descr="Une image contenant texte, Police, Graphique, logo&#10;&#10;Description générée automatiquement">
            <a:extLst>
              <a:ext uri="{FF2B5EF4-FFF2-40B4-BE49-F238E27FC236}">
                <a16:creationId xmlns:a16="http://schemas.microsoft.com/office/drawing/2014/main" id="{4A9EF689-A2F9-854C-7524-FE01A751C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555" y="5951474"/>
            <a:ext cx="1284372" cy="360426"/>
          </a:xfrm>
          <a:prstGeom prst="rect">
            <a:avLst/>
          </a:prstGeom>
        </p:spPr>
      </p:pic>
    </p:spTree>
    <p:extLst>
      <p:ext uri="{BB962C8B-B14F-4D97-AF65-F5344CB8AC3E}">
        <p14:creationId xmlns:p14="http://schemas.microsoft.com/office/powerpoint/2010/main" val="174065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4" descr="Une image contenant texte, capture d’écran, habits, dessin humoristique&#10;&#10;Description générée automatiquement">
            <a:extLst>
              <a:ext uri="{FF2B5EF4-FFF2-40B4-BE49-F238E27FC236}">
                <a16:creationId xmlns:a16="http://schemas.microsoft.com/office/drawing/2014/main" id="{47A0BC21-72B2-0B68-8600-C6C7B2256D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818"/>
          <a:stretch/>
        </p:blipFill>
        <p:spPr>
          <a:xfrm>
            <a:off x="906248" y="920165"/>
            <a:ext cx="5189752" cy="5101182"/>
          </a:xfrm>
          <a:prstGeom prst="rect">
            <a:avLst/>
          </a:prstGeom>
        </p:spPr>
      </p:pic>
      <p:sp>
        <p:nvSpPr>
          <p:cNvPr id="4" name="ZoneTexte 3">
            <a:extLst>
              <a:ext uri="{FF2B5EF4-FFF2-40B4-BE49-F238E27FC236}">
                <a16:creationId xmlns:a16="http://schemas.microsoft.com/office/drawing/2014/main" id="{2E8CE172-AAE6-880B-DF37-9D3095307A58}"/>
              </a:ext>
            </a:extLst>
          </p:cNvPr>
          <p:cNvSpPr txBox="1"/>
          <p:nvPr/>
        </p:nvSpPr>
        <p:spPr>
          <a:xfrm>
            <a:off x="6291072" y="413279"/>
            <a:ext cx="5379720" cy="769441"/>
          </a:xfrm>
          <a:prstGeom prst="rect">
            <a:avLst/>
          </a:prstGeom>
          <a:noFill/>
        </p:spPr>
        <p:txBody>
          <a:bodyPr wrap="square" rtlCol="0">
            <a:spAutoFit/>
          </a:bodyPr>
          <a:lstStyle/>
          <a:p>
            <a:r>
              <a:rPr lang="nl-BE" sz="4400" dirty="0">
                <a:solidFill>
                  <a:srgbClr val="9966FF"/>
                </a:solidFill>
                <a:latin typeface="+mj-lt"/>
                <a:ea typeface="+mj-ea"/>
                <a:cs typeface="+mj-cs"/>
              </a:rPr>
              <a:t>Pour </a:t>
            </a:r>
            <a:r>
              <a:rPr lang="nl-BE" sz="4400" dirty="0" err="1">
                <a:solidFill>
                  <a:srgbClr val="9966FF"/>
                </a:solidFill>
                <a:latin typeface="+mj-lt"/>
                <a:ea typeface="+mj-ea"/>
                <a:cs typeface="+mj-cs"/>
              </a:rPr>
              <a:t>qui</a:t>
            </a:r>
            <a:r>
              <a:rPr lang="nl-BE" sz="4400" dirty="0">
                <a:solidFill>
                  <a:srgbClr val="9966FF"/>
                </a:solidFill>
                <a:latin typeface="+mj-lt"/>
                <a:ea typeface="+mj-ea"/>
                <a:cs typeface="+mj-cs"/>
              </a:rPr>
              <a:t>? </a:t>
            </a:r>
            <a:endParaRPr lang="en-US" sz="4400" dirty="0">
              <a:solidFill>
                <a:srgbClr val="9966FF"/>
              </a:solidFill>
              <a:latin typeface="+mj-lt"/>
              <a:ea typeface="+mj-ea"/>
              <a:cs typeface="+mj-cs"/>
            </a:endParaRPr>
          </a:p>
        </p:txBody>
      </p:sp>
      <p:sp>
        <p:nvSpPr>
          <p:cNvPr id="5" name="ZoneTexte 4">
            <a:extLst>
              <a:ext uri="{FF2B5EF4-FFF2-40B4-BE49-F238E27FC236}">
                <a16:creationId xmlns:a16="http://schemas.microsoft.com/office/drawing/2014/main" id="{55889A1A-92DA-3FCF-328D-286E364CF748}"/>
              </a:ext>
            </a:extLst>
          </p:cNvPr>
          <p:cNvSpPr txBox="1"/>
          <p:nvPr/>
        </p:nvSpPr>
        <p:spPr>
          <a:xfrm>
            <a:off x="6391656" y="1353312"/>
            <a:ext cx="4773168" cy="1657377"/>
          </a:xfrm>
          <a:prstGeom prst="rect">
            <a:avLst/>
          </a:prstGeom>
          <a:noFill/>
        </p:spPr>
        <p:txBody>
          <a:bodyPr wrap="square" rtlCol="0">
            <a:spAutoFit/>
          </a:bodyPr>
          <a:lstStyle/>
          <a:p>
            <a:pPr marL="342900" lvl="0" indent="-342900" algn="just" fontAlgn="base">
              <a:lnSpc>
                <a:spcPct val="107000"/>
              </a:lnSpc>
              <a:buFont typeface="Arial" panose="020B0604020202020204" pitchFamily="34" charset="0"/>
              <a:buChar char="•"/>
              <a:tabLst>
                <a:tab pos="457200" algn="l"/>
              </a:tabLst>
            </a:pPr>
            <a:r>
              <a:rPr lang="fr-FR"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g</a:t>
            </a:r>
            <a:r>
              <a:rPr lang="fr-BE"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rand public peu importe le genre</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Arial" panose="020B0604020202020204" pitchFamily="34" charset="0"/>
              <a:buChar char="•"/>
              <a:tabLst>
                <a:tab pos="457200" algn="l"/>
              </a:tabLst>
            </a:pPr>
            <a:r>
              <a:rPr lang="fr-BE" sz="1800" b="1" kern="0" dirty="0">
                <a:effectLst/>
                <a:latin typeface="Calibri" panose="020F0502020204030204" pitchFamily="34" charset="0"/>
                <a:ea typeface="Times New Roman" panose="02020603050405020304" pitchFamily="18" charset="0"/>
                <a:cs typeface="Calibri" panose="020F0502020204030204" pitchFamily="34" charset="0"/>
              </a:rPr>
              <a:t>Le public de </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professionnel</a:t>
            </a:r>
            <a:r>
              <a:rPr lang="fr-BE"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le</a:t>
            </a:r>
            <a:r>
              <a:rPr lang="fr-BE"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s</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a:t>
            </a:r>
            <a:r>
              <a:rPr lang="fr-BE" sz="1800" kern="0" dirty="0" err="1">
                <a:effectLst/>
                <a:latin typeface="Calibri" panose="020F0502020204030204" pitchFamily="34" charset="0"/>
                <a:ea typeface="Times New Roman" panose="02020603050405020304" pitchFamily="18" charset="0"/>
                <a:cs typeface="Calibri" panose="020F0502020204030204" pitchFamily="34" charset="0"/>
              </a:rPr>
              <a:t>issu</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kern="0" dirty="0" err="1">
                <a:effectLst/>
                <a:latin typeface="Calibri" panose="020F0502020204030204" pitchFamily="34" charset="0"/>
                <a:ea typeface="Times New Roman" panose="02020603050405020304" pitchFamily="18" charset="0"/>
                <a:cs typeface="Calibri" panose="020F0502020204030204" pitchFamily="34" charset="0"/>
              </a:rPr>
              <a:t>e</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du </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secteur </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psycho-médico-social</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associatif et culturel en Fédération Wallonie-Bruxelles.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ZoneTexte 5">
            <a:extLst>
              <a:ext uri="{FF2B5EF4-FFF2-40B4-BE49-F238E27FC236}">
                <a16:creationId xmlns:a16="http://schemas.microsoft.com/office/drawing/2014/main" id="{56C24CC4-BDF8-013B-3A05-078EF596262F}"/>
              </a:ext>
            </a:extLst>
          </p:cNvPr>
          <p:cNvSpPr txBox="1"/>
          <p:nvPr/>
        </p:nvSpPr>
        <p:spPr>
          <a:xfrm>
            <a:off x="6291072" y="2610423"/>
            <a:ext cx="4544568" cy="769441"/>
          </a:xfrm>
          <a:prstGeom prst="rect">
            <a:avLst/>
          </a:prstGeom>
          <a:noFill/>
        </p:spPr>
        <p:txBody>
          <a:bodyPr wrap="square" rtlCol="0">
            <a:spAutoFit/>
          </a:bodyPr>
          <a:lstStyle/>
          <a:p>
            <a:r>
              <a:rPr lang="nl-BE" sz="4400" dirty="0">
                <a:solidFill>
                  <a:srgbClr val="9966FF"/>
                </a:solidFill>
                <a:latin typeface="+mj-lt"/>
                <a:ea typeface="+mj-ea"/>
                <a:cs typeface="+mj-cs"/>
              </a:rPr>
              <a:t>Dans </a:t>
            </a:r>
            <a:r>
              <a:rPr lang="nl-BE" sz="4400" dirty="0" err="1">
                <a:solidFill>
                  <a:srgbClr val="9966FF"/>
                </a:solidFill>
                <a:latin typeface="+mj-lt"/>
                <a:ea typeface="+mj-ea"/>
                <a:cs typeface="+mj-cs"/>
              </a:rPr>
              <a:t>quels</a:t>
            </a:r>
            <a:r>
              <a:rPr lang="nl-BE" sz="4400" dirty="0">
                <a:solidFill>
                  <a:srgbClr val="9966FF"/>
                </a:solidFill>
                <a:latin typeface="+mj-lt"/>
                <a:ea typeface="+mj-ea"/>
                <a:cs typeface="+mj-cs"/>
              </a:rPr>
              <a:t> buts? </a:t>
            </a:r>
            <a:endParaRPr lang="en-US" sz="4400" dirty="0">
              <a:solidFill>
                <a:srgbClr val="9966FF"/>
              </a:solidFill>
              <a:latin typeface="+mj-lt"/>
              <a:ea typeface="+mj-ea"/>
              <a:cs typeface="+mj-cs"/>
            </a:endParaRPr>
          </a:p>
        </p:txBody>
      </p:sp>
      <p:sp>
        <p:nvSpPr>
          <p:cNvPr id="7" name="ZoneTexte 6">
            <a:extLst>
              <a:ext uri="{FF2B5EF4-FFF2-40B4-BE49-F238E27FC236}">
                <a16:creationId xmlns:a16="http://schemas.microsoft.com/office/drawing/2014/main" id="{FA77E58D-019E-DBF1-87CE-10652D3F7C41}"/>
              </a:ext>
            </a:extLst>
          </p:cNvPr>
          <p:cNvSpPr txBox="1"/>
          <p:nvPr/>
        </p:nvSpPr>
        <p:spPr>
          <a:xfrm>
            <a:off x="6291072" y="3286156"/>
            <a:ext cx="5111496" cy="3042821"/>
          </a:xfrm>
          <a:prstGeom prst="rect">
            <a:avLst/>
          </a:prstGeom>
          <a:noFill/>
        </p:spPr>
        <p:txBody>
          <a:bodyPr wrap="square" rtlCol="0">
            <a:spAutoFit/>
          </a:bodyPr>
          <a:lstStyle/>
          <a:p>
            <a:pPr marL="285750" lvl="0" indent="-285750" fontAlgn="base">
              <a:lnSpc>
                <a:spcPct val="107000"/>
              </a:lnSpc>
              <a:buFont typeface="Arial" panose="020B0604020202020204" pitchFamily="34" charset="0"/>
              <a:buChar char="•"/>
            </a:pPr>
            <a:r>
              <a:rPr lang="fr-BE" sz="1800" b="1" kern="0" dirty="0">
                <a:effectLst/>
                <a:latin typeface="Calibri" panose="020F0502020204030204" pitchFamily="34" charset="0"/>
                <a:ea typeface="Times New Roman" panose="02020603050405020304" pitchFamily="18" charset="0"/>
                <a:cs typeface="Calibri" panose="020F0502020204030204" pitchFamily="34" charset="0"/>
              </a:rPr>
              <a:t>Améliorer</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les connaissances du grand public sur l’avortement, ses enjeux et les idées reçues qui y sont liées.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buFont typeface="Arial" panose="020B0604020202020204" pitchFamily="34" charset="0"/>
              <a:buChar char="•"/>
            </a:pPr>
            <a:r>
              <a:rPr lang="fr-BE" sz="1800" b="1" kern="0" dirty="0">
                <a:effectLst/>
                <a:latin typeface="Calibri" panose="020F0502020204030204" pitchFamily="34" charset="0"/>
                <a:ea typeface="Times New Roman" panose="02020603050405020304" pitchFamily="18" charset="0"/>
                <a:cs typeface="Calibri" panose="020F0502020204030204" pitchFamily="34" charset="0"/>
              </a:rPr>
              <a:t>Pallier le manque</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(d’accès à) des informations et des supports de qualité, clairs, fiables et pratiques en Belgique francophone, en lien avec la déconstruction des idées reçues entourant l’avortement.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buFont typeface="Arial" panose="020B0604020202020204" pitchFamily="34" charset="0"/>
              <a:buChar char="•"/>
            </a:pP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Déstigmatiser</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et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dédramatiser</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l’avortement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spcAft>
                <a:spcPts val="800"/>
              </a:spcAft>
              <a:buFont typeface="Arial" panose="020B0604020202020204" pitchFamily="34" charset="0"/>
              <a:buChar char="•"/>
            </a:pPr>
            <a:r>
              <a:rPr lang="fr-BE" sz="1800" b="1" kern="0" dirty="0">
                <a:effectLst/>
                <a:latin typeface="Calibri" panose="020F0502020204030204" pitchFamily="34" charset="0"/>
                <a:ea typeface="Times New Roman" panose="02020603050405020304" pitchFamily="18" charset="0"/>
                <a:cs typeface="Calibri" panose="020F0502020204030204" pitchFamily="34" charset="0"/>
              </a:rPr>
              <a:t>Libérer </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la parole sur l’avortement.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Une image contenant texte, Police, Graphique, logo&#10;&#10;Description générée automatiquement">
            <a:extLst>
              <a:ext uri="{FF2B5EF4-FFF2-40B4-BE49-F238E27FC236}">
                <a16:creationId xmlns:a16="http://schemas.microsoft.com/office/drawing/2014/main" id="{D1B73408-A0F8-5A20-1AF2-4E0B3C9B2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739" y="6431435"/>
            <a:ext cx="1284372" cy="360426"/>
          </a:xfrm>
          <a:prstGeom prst="rect">
            <a:avLst/>
          </a:prstGeom>
        </p:spPr>
      </p:pic>
    </p:spTree>
    <p:extLst>
      <p:ext uri="{BB962C8B-B14F-4D97-AF65-F5344CB8AC3E}">
        <p14:creationId xmlns:p14="http://schemas.microsoft.com/office/powerpoint/2010/main" val="406871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D11F01-04FA-D93A-2691-0133AA143E2A}"/>
              </a:ext>
            </a:extLst>
          </p:cNvPr>
          <p:cNvSpPr>
            <a:spLocks noGrp="1"/>
          </p:cNvSpPr>
          <p:nvPr>
            <p:ph type="title"/>
          </p:nvPr>
        </p:nvSpPr>
        <p:spPr>
          <a:xfrm>
            <a:off x="628532" y="192025"/>
            <a:ext cx="3788020" cy="5852430"/>
          </a:xfrm>
        </p:spPr>
        <p:txBody>
          <a:bodyPr anchor="t">
            <a:normAutofit fontScale="90000"/>
          </a:bodyPr>
          <a:lstStyle/>
          <a:p>
            <a:br>
              <a:rPr lang="fr-BE" sz="3600" kern="0" dirty="0">
                <a:solidFill>
                  <a:srgbClr val="9966FF"/>
                </a:solidFill>
                <a:effectLst/>
                <a:latin typeface="Calibri" panose="020F0502020204030204" pitchFamily="34" charset="0"/>
                <a:ea typeface="Times New Roman" panose="02020603050405020304" pitchFamily="18" charset="0"/>
                <a:cs typeface="Calibri" panose="020F0502020204030204" pitchFamily="34" charset="0"/>
              </a:rPr>
            </a:br>
            <a:r>
              <a:rPr lang="fr-BE" kern="0" dirty="0">
                <a:solidFill>
                  <a:srgbClr val="9966FF"/>
                </a:solidFill>
                <a:effectLst/>
                <a:latin typeface="Calibri" panose="020F0502020204030204" pitchFamily="34" charset="0"/>
                <a:ea typeface="Times New Roman" panose="02020603050405020304" pitchFamily="18" charset="0"/>
                <a:cs typeface="Calibri" panose="020F0502020204030204" pitchFamily="34" charset="0"/>
              </a:rPr>
              <a:t>Supports, actions et communication développés dans le cadre de la campagne « IVG = Préjugés » de 2023 </a:t>
            </a:r>
            <a:endParaRPr lang="en-US" dirty="0">
              <a:solidFill>
                <a:srgbClr val="9966FF"/>
              </a:solidFill>
            </a:endParaRPr>
          </a:p>
        </p:txBody>
      </p:sp>
      <p:sp>
        <p:nvSpPr>
          <p:cNvPr id="3" name="Espace réservé du contenu 2">
            <a:extLst>
              <a:ext uri="{FF2B5EF4-FFF2-40B4-BE49-F238E27FC236}">
                <a16:creationId xmlns:a16="http://schemas.microsoft.com/office/drawing/2014/main" id="{7D3982F6-F864-400B-2ABD-82F2423F62FA}"/>
              </a:ext>
            </a:extLst>
          </p:cNvPr>
          <p:cNvSpPr>
            <a:spLocks noGrp="1"/>
          </p:cNvSpPr>
          <p:nvPr>
            <p:ph idx="1"/>
          </p:nvPr>
        </p:nvSpPr>
        <p:spPr>
          <a:xfrm>
            <a:off x="5300870" y="521208"/>
            <a:ext cx="6262598" cy="5523246"/>
          </a:xfrm>
        </p:spPr>
        <p:txBody>
          <a:bodyPr anchor="t">
            <a:normAutofit/>
          </a:bodyPr>
          <a:lstStyle/>
          <a:p>
            <a:pPr fontAlgn="base">
              <a:spcAft>
                <a:spcPts val="800"/>
              </a:spcAft>
            </a:pPr>
            <a:r>
              <a:rPr lang="fr-BE" sz="1700" kern="0" dirty="0">
                <a:latin typeface="Calibri" panose="020F0502020204030204" pitchFamily="34" charset="0"/>
                <a:ea typeface="Times New Roman" panose="02020603050405020304" pitchFamily="18" charset="0"/>
                <a:cs typeface="Calibri" panose="020F0502020204030204" pitchFamily="34" charset="0"/>
              </a:rPr>
              <a:t>E</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n amont de la confection de la campagne, deux </a:t>
            </a:r>
            <a:r>
              <a:rPr lang="fr-BE" sz="1700" b="1" kern="0" dirty="0">
                <a:effectLst/>
                <a:latin typeface="Calibri" panose="020F0502020204030204" pitchFamily="34" charset="0"/>
                <a:ea typeface="Times New Roman" panose="02020603050405020304" pitchFamily="18" charset="0"/>
                <a:cs typeface="Calibri" panose="020F0502020204030204" pitchFamily="34" charset="0"/>
              </a:rPr>
              <a:t>questionnaires. </a:t>
            </a: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fr-BE" sz="1700" kern="0" dirty="0">
                <a:effectLst/>
                <a:latin typeface="Calibri" panose="020F0502020204030204" pitchFamily="34" charset="0"/>
                <a:ea typeface="Times New Roman" panose="02020603050405020304" pitchFamily="18" charset="0"/>
                <a:cs typeface="Calibri" panose="020F0502020204030204" pitchFamily="34" charset="0"/>
              </a:rPr>
              <a:t>Pendant tout l'été 2023, </a:t>
            </a:r>
            <a:r>
              <a:rPr lang="fr-BE" sz="1700" b="1" kern="0" dirty="0">
                <a:effectLst/>
                <a:latin typeface="Calibri" panose="020F0502020204030204" pitchFamily="34" charset="0"/>
                <a:ea typeface="Times New Roman" panose="02020603050405020304" pitchFamily="18" charset="0"/>
                <a:cs typeface="Calibri" panose="020F0502020204030204" pitchFamily="34" charset="0"/>
              </a:rPr>
              <a:t>5 fiches informatives</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 ont été diffusées sur le site web de Sofélia et ses réseaux sociaux, déconstruisant les idées reçues sur l'IVG. </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fr-BE" sz="1700" b="1" kern="0" dirty="0">
                <a:effectLst/>
                <a:latin typeface="Calibri" panose="020F0502020204030204" pitchFamily="34" charset="0"/>
                <a:ea typeface="Times New Roman" panose="02020603050405020304" pitchFamily="18" charset="0"/>
                <a:cs typeface="Calibri" panose="020F0502020204030204" pitchFamily="34" charset="0"/>
              </a:rPr>
              <a:t>Une campagne d'affichage</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 a eu lieu dans différentes villes wallonnes et dans les transports en commun à Bruxelles. </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fr-BE" sz="1700" kern="0" dirty="0">
                <a:effectLst/>
                <a:latin typeface="Calibri" panose="020F0502020204030204" pitchFamily="34" charset="0"/>
                <a:ea typeface="Times New Roman" panose="02020603050405020304" pitchFamily="18" charset="0"/>
                <a:cs typeface="Calibri" panose="020F0502020204030204" pitchFamily="34" charset="0"/>
              </a:rPr>
              <a:t>Le 28 septembre, Sofélia a participé à une </a:t>
            </a:r>
            <a:r>
              <a:rPr lang="fr-BE" sz="1700" b="1" kern="0" dirty="0">
                <a:effectLst/>
                <a:latin typeface="Calibri" panose="020F0502020204030204" pitchFamily="34" charset="0"/>
                <a:ea typeface="Times New Roman" panose="02020603050405020304" pitchFamily="18" charset="0"/>
                <a:cs typeface="Calibri" panose="020F0502020204030204" pitchFamily="34" charset="0"/>
              </a:rPr>
              <a:t>mobilisation organisée par la plateforme Abortion Right,</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 via la tenue d’un stand et la distribution de fiches informatives. </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fr-BE" sz="1700" b="1" kern="0" dirty="0">
                <a:effectLst/>
                <a:latin typeface="Calibri" panose="020F0502020204030204" pitchFamily="34" charset="0"/>
                <a:ea typeface="Times New Roman" panose="02020603050405020304" pitchFamily="18" charset="0"/>
                <a:cs typeface="Calibri" panose="020F0502020204030204" pitchFamily="34" charset="0"/>
              </a:rPr>
              <a:t>Des projections-débats</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 autour de l'IVG ont été organisées entre octobre et décembre 2023, dont une en collaboration avec le CPF Willy Peers et une au sein de l’UNMS. </a:t>
            </a:r>
          </a:p>
          <a:p>
            <a:pPr fontAlgn="base"/>
            <a:r>
              <a:rPr lang="fr-BE" sz="1700" kern="0" dirty="0">
                <a:latin typeface="Calibri" panose="020F0502020204030204" pitchFamily="34" charset="0"/>
                <a:ea typeface="Times New Roman" panose="02020603050405020304" pitchFamily="18" charset="0"/>
                <a:cs typeface="Calibri" panose="020F0502020204030204" pitchFamily="34" charset="0"/>
              </a:rPr>
              <a:t>U</a:t>
            </a:r>
            <a:r>
              <a:rPr lang="fr-BE" sz="1700" kern="0" dirty="0">
                <a:effectLst/>
                <a:latin typeface="Calibri" panose="020F0502020204030204" pitchFamily="34" charset="0"/>
                <a:ea typeface="Times New Roman" panose="02020603050405020304" pitchFamily="18" charset="0"/>
                <a:cs typeface="Calibri" panose="020F0502020204030204" pitchFamily="34" charset="0"/>
              </a:rPr>
              <a:t>ne invitation au Centre culturel de Verviers pour présenter la campagne pendant une projection débat.</a:t>
            </a:r>
          </a:p>
          <a:p>
            <a:pPr fontAlgn="base"/>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3 dossiers de </a:t>
            </a:r>
            <a:r>
              <a:rPr lang="en-US" sz="1700" b="1" kern="100" dirty="0" err="1">
                <a:effectLst/>
                <a:latin typeface="Calibri" panose="020F0502020204030204" pitchFamily="34" charset="0"/>
                <a:ea typeface="Calibri" panose="020F0502020204030204" pitchFamily="34" charset="0"/>
                <a:cs typeface="Times New Roman" panose="02020603050405020304" pitchFamily="18" charset="0"/>
              </a:rPr>
              <a:t>presse</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a:t>
            </a:r>
          </a:p>
          <a:p>
            <a:pPr fontAlgn="base"/>
            <a:r>
              <a:rPr lang="en-US" sz="1700" b="1" kern="100" dirty="0" err="1">
                <a:latin typeface="Calibri" panose="020F0502020204030204" pitchFamily="34" charset="0"/>
                <a:ea typeface="Calibri" panose="020F0502020204030204" pitchFamily="34" charset="0"/>
                <a:cs typeface="Times New Roman" panose="02020603050405020304" pitchFamily="18" charset="0"/>
              </a:rPr>
              <a:t>Stratégie</a:t>
            </a:r>
            <a:r>
              <a:rPr lang="en-US" sz="1700" b="1" kern="100" dirty="0">
                <a:latin typeface="Calibri" panose="020F0502020204030204" pitchFamily="34" charset="0"/>
                <a:ea typeface="Calibri" panose="020F0502020204030204" pitchFamily="34" charset="0"/>
                <a:cs typeface="Times New Roman" panose="02020603050405020304" pitchFamily="18" charset="0"/>
              </a:rPr>
              <a:t> de communication </a:t>
            </a:r>
            <a:r>
              <a:rPr lang="en-US" sz="1700" kern="100" dirty="0">
                <a:latin typeface="Calibri" panose="020F0502020204030204" pitchFamily="34" charset="0"/>
                <a:ea typeface="Calibri" panose="020F0502020204030204" pitchFamily="34" charset="0"/>
                <a:cs typeface="Times New Roman" panose="02020603050405020304" pitchFamily="18" charset="0"/>
              </a:rPr>
              <a:t>sur le site Sofélia et les RS.</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US" sz="17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Couverture </a:t>
            </a:r>
            <a:r>
              <a:rPr lang="en-US" sz="1700"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médiatique</a:t>
            </a:r>
            <a:r>
              <a:rPr lang="en-US" sz="17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6 </a:t>
            </a:r>
            <a:r>
              <a:rPr lang="en-US" sz="1700"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relais</a:t>
            </a:r>
            <a:r>
              <a:rPr lang="en-US" sz="17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dans les </a:t>
            </a:r>
            <a:r>
              <a:rPr lang="en-US" sz="1700"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médias</a:t>
            </a:r>
            <a:r>
              <a:rPr lang="en-US" sz="17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francophones</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11E8CB66-1418-A6D1-28BF-4CAB09166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739" y="6452701"/>
            <a:ext cx="1284372" cy="360426"/>
          </a:xfrm>
          <a:prstGeom prst="rect">
            <a:avLst/>
          </a:prstGeom>
        </p:spPr>
      </p:pic>
    </p:spTree>
    <p:extLst>
      <p:ext uri="{BB962C8B-B14F-4D97-AF65-F5344CB8AC3E}">
        <p14:creationId xmlns:p14="http://schemas.microsoft.com/office/powerpoint/2010/main" val="239156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80CE6A8-3806-FB12-DA22-74C02F2E9A11}"/>
              </a:ext>
            </a:extLst>
          </p:cNvPr>
          <p:cNvPicPr>
            <a:picLocks noChangeAspect="1"/>
          </p:cNvPicPr>
          <p:nvPr/>
        </p:nvPicPr>
        <p:blipFill rotWithShape="1">
          <a:blip r:embed="rId2"/>
          <a:srcRect l="4530" r="523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443A4F4-75C6-2CE6-02D9-9750EFB5604C}"/>
              </a:ext>
            </a:extLst>
          </p:cNvPr>
          <p:cNvSpPr>
            <a:spLocks noGrp="1"/>
          </p:cNvSpPr>
          <p:nvPr>
            <p:ph type="title"/>
          </p:nvPr>
        </p:nvSpPr>
        <p:spPr>
          <a:xfrm>
            <a:off x="216407" y="163957"/>
            <a:ext cx="9032367" cy="887603"/>
          </a:xfrm>
        </p:spPr>
        <p:txBody>
          <a:bodyPr>
            <a:normAutofit/>
          </a:bodyPr>
          <a:lstStyle/>
          <a:p>
            <a:r>
              <a:rPr lang="nl-BE" kern="0" dirty="0" err="1">
                <a:solidFill>
                  <a:srgbClr val="9966FF"/>
                </a:solidFill>
                <a:latin typeface="Calibri" panose="020F0502020204030204" pitchFamily="34" charset="0"/>
                <a:cs typeface="Calibri" panose="020F0502020204030204" pitchFamily="34" charset="0"/>
              </a:rPr>
              <a:t>Quels</a:t>
            </a:r>
            <a:r>
              <a:rPr lang="nl-BE" kern="0" dirty="0">
                <a:solidFill>
                  <a:srgbClr val="9966FF"/>
                </a:solidFill>
                <a:latin typeface="Calibri" panose="020F0502020204030204" pitchFamily="34" charset="0"/>
                <a:cs typeface="Calibri" panose="020F0502020204030204" pitchFamily="34" charset="0"/>
              </a:rPr>
              <a:t> apprentissages pour 2024? </a:t>
            </a:r>
            <a:endParaRPr lang="en-US" kern="0" dirty="0">
              <a:solidFill>
                <a:srgbClr val="9966FF"/>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A411882C-E6AD-F8AB-BFCD-BE5843E85F75}"/>
              </a:ext>
            </a:extLst>
          </p:cNvPr>
          <p:cNvSpPr>
            <a:spLocks noGrp="1"/>
          </p:cNvSpPr>
          <p:nvPr>
            <p:ph idx="1"/>
          </p:nvPr>
        </p:nvSpPr>
        <p:spPr>
          <a:xfrm>
            <a:off x="301752" y="1051560"/>
            <a:ext cx="4358637" cy="5125403"/>
          </a:xfrm>
        </p:spPr>
        <p:txBody>
          <a:bodyPr>
            <a:noAutofit/>
          </a:bodyPr>
          <a:lstStyle/>
          <a:p>
            <a:r>
              <a:rPr lang="nl-BE" sz="2400" dirty="0"/>
              <a:t>Evaluation </a:t>
            </a:r>
            <a:r>
              <a:rPr lang="nl-BE" sz="2400" dirty="0" err="1"/>
              <a:t>positive</a:t>
            </a:r>
            <a:r>
              <a:rPr lang="nl-BE" sz="2400" dirty="0"/>
              <a:t> pour les supports et leur </a:t>
            </a:r>
            <a:r>
              <a:rPr lang="nl-BE" sz="2400" dirty="0" err="1"/>
              <a:t>contenu</a:t>
            </a:r>
            <a:r>
              <a:rPr lang="nl-BE" sz="2400" dirty="0"/>
              <a:t>.</a:t>
            </a:r>
          </a:p>
          <a:p>
            <a:r>
              <a:rPr lang="nl-BE" sz="2400" dirty="0"/>
              <a:t>Points </a:t>
            </a:r>
            <a:r>
              <a:rPr lang="nl-BE" sz="2400" dirty="0" err="1"/>
              <a:t>d’attention</a:t>
            </a:r>
            <a:r>
              <a:rPr lang="nl-BE" sz="2400" dirty="0"/>
              <a:t> pour les </a:t>
            </a:r>
            <a:r>
              <a:rPr lang="nl-BE" sz="2400" dirty="0" err="1"/>
              <a:t>prochaines</a:t>
            </a:r>
            <a:r>
              <a:rPr lang="nl-BE" sz="2400" dirty="0"/>
              <a:t> campagnes EP:</a:t>
            </a:r>
          </a:p>
          <a:p>
            <a:pPr lvl="1"/>
            <a:r>
              <a:rPr lang="nl-BE" sz="2000" dirty="0"/>
              <a:t>Les </a:t>
            </a:r>
            <a:r>
              <a:rPr lang="nl-BE" sz="2000" dirty="0" err="1"/>
              <a:t>projections</a:t>
            </a:r>
            <a:r>
              <a:rPr lang="nl-BE" sz="2000" dirty="0"/>
              <a:t> </a:t>
            </a:r>
            <a:r>
              <a:rPr lang="nl-BE" sz="2000" dirty="0" err="1"/>
              <a:t>débats</a:t>
            </a:r>
            <a:endParaRPr lang="nl-BE" sz="2000" dirty="0"/>
          </a:p>
          <a:p>
            <a:pPr lvl="1"/>
            <a:r>
              <a:rPr lang="nl-BE" sz="2000" dirty="0"/>
              <a:t>“ Le grand public”</a:t>
            </a:r>
            <a:endParaRPr lang="en-US" sz="2000" dirty="0"/>
          </a:p>
          <a:p>
            <a:pPr lvl="1">
              <a:buFont typeface="Wingdings" panose="05000000000000000000" pitchFamily="2" charset="2"/>
              <a:buChar char="à"/>
            </a:pPr>
            <a:r>
              <a:rPr lang="en-US" sz="2000" dirty="0" err="1">
                <a:sym typeface="Wingdings" panose="05000000000000000000" pitchFamily="2" charset="2"/>
              </a:rPr>
              <a:t>Réflexion</a:t>
            </a:r>
            <a:r>
              <a:rPr lang="en-US" sz="2000" dirty="0">
                <a:sym typeface="Wingdings" panose="05000000000000000000" pitchFamily="2" charset="2"/>
              </a:rPr>
              <a:t> en </a:t>
            </a:r>
            <a:r>
              <a:rPr lang="en-US" sz="2000" dirty="0" err="1">
                <a:sym typeface="Wingdings" panose="05000000000000000000" pitchFamily="2" charset="2"/>
              </a:rPr>
              <a:t>continu</a:t>
            </a:r>
            <a:r>
              <a:rPr lang="en-US" sz="2000" dirty="0">
                <a:sym typeface="Wingdings" panose="05000000000000000000" pitchFamily="2" charset="2"/>
              </a:rPr>
              <a:t> sur </a:t>
            </a:r>
            <a:r>
              <a:rPr lang="en-US" sz="2000" dirty="0" err="1">
                <a:sym typeface="Wingdings" panose="05000000000000000000" pitchFamily="2" charset="2"/>
              </a:rPr>
              <a:t>nos</a:t>
            </a:r>
            <a:r>
              <a:rPr lang="en-US" sz="2000" dirty="0">
                <a:sym typeface="Wingdings" panose="05000000000000000000" pitchFamily="2" charset="2"/>
              </a:rPr>
              <a:t> </a:t>
            </a:r>
            <a:r>
              <a:rPr lang="en-US" sz="2000" dirty="0" err="1">
                <a:sym typeface="Wingdings" panose="05000000000000000000" pitchFamily="2" charset="2"/>
              </a:rPr>
              <a:t>méthodologies</a:t>
            </a:r>
            <a:r>
              <a:rPr lang="en-US" sz="2000" dirty="0">
                <a:sym typeface="Wingdings" panose="05000000000000000000" pitchFamily="2" charset="2"/>
              </a:rPr>
              <a:t> de travail et </a:t>
            </a:r>
            <a:r>
              <a:rPr lang="en-US" sz="2000" dirty="0" err="1">
                <a:sym typeface="Wingdings" panose="05000000000000000000" pitchFamily="2" charset="2"/>
              </a:rPr>
              <a:t>nos</a:t>
            </a:r>
            <a:r>
              <a:rPr lang="en-US" sz="2000" dirty="0">
                <a:sym typeface="Wingdings" panose="05000000000000000000" pitchFamily="2" charset="2"/>
              </a:rPr>
              <a:t> modes </a:t>
            </a:r>
            <a:r>
              <a:rPr lang="en-US" sz="2000" dirty="0" err="1">
                <a:sym typeface="Wingdings" panose="05000000000000000000" pitchFamily="2" charset="2"/>
              </a:rPr>
              <a:t>d’action</a:t>
            </a:r>
            <a:r>
              <a:rPr lang="en-US" sz="2000" dirty="0">
                <a:sym typeface="Wingdings" panose="05000000000000000000" pitchFamily="2" charset="2"/>
              </a:rPr>
              <a:t> </a:t>
            </a:r>
          </a:p>
          <a:p>
            <a:pPr marL="457200" lvl="1" indent="0">
              <a:buNone/>
            </a:pPr>
            <a:endParaRPr lang="en-US" dirty="0">
              <a:sym typeface="Wingdings" panose="05000000000000000000" pitchFamily="2" charset="2"/>
            </a:endParaRPr>
          </a:p>
          <a:p>
            <a:r>
              <a:rPr lang="en-US" sz="2400" dirty="0">
                <a:sym typeface="Wingdings" panose="05000000000000000000" pitchFamily="2" charset="2"/>
              </a:rPr>
              <a:t>Continuer à </a:t>
            </a:r>
            <a:r>
              <a:rPr lang="en-US" sz="2400" dirty="0" err="1">
                <a:sym typeface="Wingdings" panose="05000000000000000000" pitchFamily="2" charset="2"/>
              </a:rPr>
              <a:t>sensibiliser</a:t>
            </a:r>
            <a:r>
              <a:rPr lang="en-US" sz="2400" dirty="0">
                <a:sym typeface="Wingdings" panose="05000000000000000000" pitchFamily="2" charset="2"/>
              </a:rPr>
              <a:t> sur la </a:t>
            </a:r>
            <a:r>
              <a:rPr lang="en-US" sz="2400" dirty="0" err="1">
                <a:sym typeface="Wingdings" panose="05000000000000000000" pitchFamily="2" charset="2"/>
              </a:rPr>
              <a:t>thématique</a:t>
            </a:r>
            <a:r>
              <a:rPr lang="en-US" sz="2400" dirty="0">
                <a:sym typeface="Wingdings" panose="05000000000000000000" pitchFamily="2" charset="2"/>
              </a:rPr>
              <a:t> de </a:t>
            </a:r>
            <a:r>
              <a:rPr lang="en-US" sz="2400" dirty="0" err="1">
                <a:sym typeface="Wingdings" panose="05000000000000000000" pitchFamily="2" charset="2"/>
              </a:rPr>
              <a:t>l’IVG</a:t>
            </a:r>
            <a:r>
              <a:rPr lang="en-US" sz="2400" dirty="0">
                <a:sym typeface="Wingdings" panose="05000000000000000000" pitchFamily="2" charset="2"/>
              </a:rPr>
              <a:t> et des droits des femmes à disposer de </a:t>
            </a:r>
            <a:r>
              <a:rPr lang="en-US" sz="2400" dirty="0" err="1">
                <a:sym typeface="Wingdings" panose="05000000000000000000" pitchFamily="2" charset="2"/>
              </a:rPr>
              <a:t>leur</a:t>
            </a:r>
            <a:r>
              <a:rPr lang="en-US" sz="2400" dirty="0">
                <a:sym typeface="Wingdings" panose="05000000000000000000" pitchFamily="2" charset="2"/>
              </a:rPr>
              <a:t> corps.</a:t>
            </a:r>
          </a:p>
        </p:txBody>
      </p:sp>
    </p:spTree>
    <p:extLst>
      <p:ext uri="{BB962C8B-B14F-4D97-AF65-F5344CB8AC3E}">
        <p14:creationId xmlns:p14="http://schemas.microsoft.com/office/powerpoint/2010/main" val="184071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761801" y="283714"/>
            <a:ext cx="9906799" cy="1161688"/>
          </a:xfrm>
        </p:spPr>
        <p:txBody>
          <a:bodyPr anchor="ctr">
            <a:normAutofit/>
          </a:bodyPr>
          <a:lstStyle/>
          <a:p>
            <a:pPr algn="ctr"/>
            <a:r>
              <a:rPr lang="nl-BE" dirty="0" err="1">
                <a:solidFill>
                  <a:srgbClr val="9966FF"/>
                </a:solidFill>
              </a:rPr>
              <a:t>Violences</a:t>
            </a:r>
            <a:endParaRPr lang="en-US"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628651" y="1838325"/>
            <a:ext cx="11132819" cy="4413552"/>
          </a:xfrm>
        </p:spPr>
        <p:txBody>
          <a:bodyPr anchor="ctr">
            <a:noAutofit/>
          </a:bodyPr>
          <a:lstStyle/>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Implication au sein de la Plateforme Nationale représentative de la société civile belge, qui vise à évaluer le PAN 2021-2025, en tant que membre actif  :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FR" sz="2000" kern="100" dirty="0">
                <a:effectLst/>
                <a:latin typeface="Calibri" panose="020F0502020204030204" pitchFamily="34" charset="0"/>
                <a:ea typeface="Calibri" panose="020F0502020204030204" pitchFamily="34" charset="0"/>
                <a:cs typeface="Calibri" panose="020F0502020204030204" pitchFamily="34" charset="0"/>
              </a:rPr>
              <a:t>En 2023, récolte d’informations pour la rédaction du rapport intermédiaire qui a été rendu fin de l’année 2023.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Sofélia pilote d’un groupe de travail reprenant l’un des axes du PAN 2021-2025 (</a:t>
            </a:r>
            <a:r>
              <a:rPr lang="fr-BE" sz="2000" kern="100" dirty="0">
                <a:effectLst/>
                <a:latin typeface="Calibri" panose="020F0502020204030204" pitchFamily="34" charset="0"/>
                <a:ea typeface="Calibri" panose="020F0502020204030204" pitchFamily="34" charset="0"/>
                <a:cs typeface="Calibri" panose="020F0502020204030204" pitchFamily="34" charset="0"/>
              </a:rPr>
              <a:t>GT budget et collectes de données/statistiques)</a:t>
            </a:r>
            <a:r>
              <a:rPr lang="fr-FR"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Suivi de la mise en application de la réforme du code pénal sexuel :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Articles</a:t>
            </a:r>
            <a:r>
              <a:rPr lang="fr-FR" sz="2000" kern="100" dirty="0">
                <a:latin typeface="Calibri" panose="020F0502020204030204" pitchFamily="34" charset="0"/>
                <a:ea typeface="Calibri" panose="020F0502020204030204" pitchFamily="34" charset="0"/>
                <a:cs typeface="Calibri" panose="020F0502020204030204" pitchFamily="34" charset="0"/>
              </a:rPr>
              <a:t> sur notre blog et </a:t>
            </a:r>
            <a:r>
              <a:rPr lang="fr-FR" sz="2000" kern="100" dirty="0">
                <a:effectLst/>
                <a:latin typeface="Calibri" panose="020F0502020204030204" pitchFamily="34" charset="0"/>
                <a:ea typeface="Calibri" panose="020F0502020204030204" pitchFamily="34" charset="0"/>
                <a:cs typeface="Calibri" panose="020F0502020204030204" pitchFamily="34" charset="0"/>
              </a:rPr>
              <a:t>mise à jour du dossier thématique sur les violences sexuelles sur notre site (à clôturer en 2024).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Interventions de Sofélia</a:t>
            </a:r>
            <a:r>
              <a:rPr lang="fr-FR" sz="2000" kern="100" dirty="0">
                <a:latin typeface="Calibri"/>
                <a:ea typeface="Calibri" panose="020F0502020204030204" pitchFamily="34" charset="0"/>
                <a:cs typeface="Calibri"/>
              </a:rPr>
              <a:t> au vu de son expertise </a:t>
            </a:r>
            <a:r>
              <a:rPr lang="fr-FR" sz="2000" kern="100" dirty="0">
                <a:effectLst/>
                <a:latin typeface="Calibri" panose="020F0502020204030204" pitchFamily="34" charset="0"/>
                <a:ea typeface="Calibri" panose="020F0502020204030204" pitchFamily="34" charset="0"/>
                <a:cs typeface="Calibri" panose="020F0502020204030204" pitchFamily="34" charset="0"/>
              </a:rPr>
              <a:t>notamment autour du 25 novembre.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8576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761801" y="283714"/>
            <a:ext cx="9906799" cy="1161688"/>
          </a:xfrm>
        </p:spPr>
        <p:txBody>
          <a:bodyPr anchor="ctr">
            <a:normAutofit/>
          </a:bodyPr>
          <a:lstStyle/>
          <a:p>
            <a:pPr algn="ctr"/>
            <a:r>
              <a:rPr lang="nl-BE" dirty="0">
                <a:solidFill>
                  <a:srgbClr val="9966FF"/>
                </a:solidFill>
              </a:rPr>
              <a:t>EVRAS</a:t>
            </a:r>
            <a:endParaRPr lang="en-US"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628651" y="2003687"/>
            <a:ext cx="11132819" cy="4239046"/>
          </a:xfrm>
        </p:spPr>
        <p:txBody>
          <a:bodyPr anchor="ctr">
            <a:noAutofit/>
          </a:bodyPr>
          <a:lstStyle/>
          <a:p>
            <a:pPr marL="0" indent="0">
              <a:lnSpc>
                <a:spcPct val="107000"/>
              </a:lnSpc>
              <a:spcBef>
                <a:spcPts val="0"/>
              </a:spcBef>
              <a:buNone/>
            </a:pPr>
            <a:r>
              <a:rPr lang="fr-FR" sz="2000" b="1" dirty="0"/>
              <a:t>Plateforme EVRAS </a:t>
            </a:r>
            <a:endParaRPr lang="en-US" sz="2000" b="1" dirty="0"/>
          </a:p>
          <a:p>
            <a:pPr marL="800100" lvl="1" indent="-342900">
              <a:lnSpc>
                <a:spcPct val="107000"/>
              </a:lnSpc>
              <a:spcBef>
                <a:spcPts val="0"/>
              </a:spcBef>
              <a:buFont typeface="Symbol" panose="05050102010706020507" pitchFamily="18" charset="2"/>
              <a:buChar char=""/>
            </a:pPr>
            <a:r>
              <a:rPr lang="fr-FR" sz="1800" dirty="0"/>
              <a:t>Rédaction de carte blanche concernant l’importance de l’EVRAS ainsi que pour fêter l’accord de coopération</a:t>
            </a:r>
            <a:endParaRPr lang="en-US" sz="1800" dirty="0"/>
          </a:p>
          <a:p>
            <a:pPr marL="800100" lvl="1" indent="-342900">
              <a:lnSpc>
                <a:spcPct val="107000"/>
              </a:lnSpc>
              <a:spcBef>
                <a:spcPts val="0"/>
              </a:spcBef>
              <a:buFont typeface="Symbol" panose="05050102010706020507" pitchFamily="18" charset="2"/>
              <a:buChar char=""/>
            </a:pPr>
            <a:r>
              <a:rPr lang="fr-FR" sz="1800" dirty="0"/>
              <a:t>Suivi des attaques anti-EVRAS et informations des cabinets sur le sujet</a:t>
            </a:r>
            <a:endParaRPr lang="en-US" sz="1800" dirty="0"/>
          </a:p>
          <a:p>
            <a:pPr marL="800100" lvl="1" indent="-342900">
              <a:lnSpc>
                <a:spcPct val="107000"/>
              </a:lnSpc>
              <a:spcBef>
                <a:spcPts val="0"/>
              </a:spcBef>
              <a:buFont typeface="Symbol" panose="05050102010706020507" pitchFamily="18" charset="2"/>
              <a:buChar char=""/>
            </a:pPr>
            <a:r>
              <a:rPr lang="fr-FR" sz="1800" dirty="0"/>
              <a:t>Rédaction des revendications pour le mémorandum 2024</a:t>
            </a:r>
            <a:endParaRPr lang="en-US" sz="1800" dirty="0"/>
          </a:p>
          <a:p>
            <a:pPr marL="0" indent="0">
              <a:lnSpc>
                <a:spcPct val="107000"/>
              </a:lnSpc>
              <a:spcBef>
                <a:spcPts val="0"/>
              </a:spcBef>
              <a:buNone/>
            </a:pPr>
            <a:endParaRPr lang="fr-FR" sz="2000" dirty="0"/>
          </a:p>
          <a:p>
            <a:pPr marL="0" indent="0">
              <a:lnSpc>
                <a:spcPct val="107000"/>
              </a:lnSpc>
              <a:spcBef>
                <a:spcPts val="0"/>
              </a:spcBef>
              <a:buNone/>
            </a:pPr>
            <a:r>
              <a:rPr lang="fr-FR" sz="2000" b="1" dirty="0"/>
              <a:t>Stratégies Concertées EVRAS </a:t>
            </a:r>
            <a:endParaRPr lang="en-US" sz="2000" b="1" dirty="0"/>
          </a:p>
          <a:p>
            <a:pPr marL="0" indent="0">
              <a:lnSpc>
                <a:spcPct val="107000"/>
              </a:lnSpc>
              <a:spcBef>
                <a:spcPts val="0"/>
              </a:spcBef>
              <a:buNone/>
            </a:pPr>
            <a:endParaRPr lang="fr-FR" sz="2000" dirty="0"/>
          </a:p>
          <a:p>
            <a:pPr marL="0" indent="0">
              <a:lnSpc>
                <a:spcPct val="107000"/>
              </a:lnSpc>
              <a:spcBef>
                <a:spcPts val="0"/>
              </a:spcBef>
              <a:buNone/>
            </a:pPr>
            <a:r>
              <a:rPr lang="fr-FR" sz="2000" b="1" dirty="0"/>
              <a:t>Accord de coopération EVRAS </a:t>
            </a:r>
            <a:endParaRPr lang="en-US" sz="2000" b="1" dirty="0"/>
          </a:p>
          <a:p>
            <a:pPr marL="342900" lvl="0" indent="-342900">
              <a:lnSpc>
                <a:spcPct val="107000"/>
              </a:lnSpc>
              <a:spcBef>
                <a:spcPts val="0"/>
              </a:spcBef>
              <a:buFont typeface="Symbol" panose="05050102010706020507" pitchFamily="18" charset="2"/>
              <a:buChar char=""/>
            </a:pPr>
            <a:r>
              <a:rPr lang="fr-FR" sz="1800" dirty="0"/>
              <a:t>Différentes rencontres </a:t>
            </a:r>
            <a:endParaRPr lang="en-US" sz="1800" dirty="0"/>
          </a:p>
          <a:p>
            <a:pPr marL="742950" lvl="1" indent="-285750">
              <a:lnSpc>
                <a:spcPct val="107000"/>
              </a:lnSpc>
              <a:spcBef>
                <a:spcPts val="0"/>
              </a:spcBef>
              <a:buFont typeface="Courier New" panose="02070309020205020404" pitchFamily="49" charset="0"/>
              <a:buChar char="o"/>
            </a:pPr>
            <a:r>
              <a:rPr lang="fr-FR" sz="1800" dirty="0"/>
              <a:t>entre le cabinet de la RW et les fédérations avant et après la mise en place de l’AC EVRAS</a:t>
            </a:r>
            <a:endParaRPr lang="en-US" sz="1800" dirty="0"/>
          </a:p>
          <a:p>
            <a:pPr marL="742950" lvl="1" indent="-285750">
              <a:lnSpc>
                <a:spcPct val="107000"/>
              </a:lnSpc>
              <a:spcBef>
                <a:spcPts val="0"/>
              </a:spcBef>
              <a:buFont typeface="Courier New" panose="02070309020205020404" pitchFamily="49" charset="0"/>
              <a:buChar char="o"/>
            </a:pPr>
            <a:r>
              <a:rPr lang="fr-FR" sz="1800" dirty="0"/>
              <a:t>avec tous les cabinets de l’AC EVRAS</a:t>
            </a:r>
            <a:endParaRPr lang="en-US" sz="1800" dirty="0"/>
          </a:p>
          <a:p>
            <a:pPr marL="457200">
              <a:lnSpc>
                <a:spcPct val="107000"/>
              </a:lnSpc>
              <a:spcBef>
                <a:spcPts val="0"/>
              </a:spcBef>
            </a:pPr>
            <a:endParaRPr lang="en-US" sz="1800" dirty="0"/>
          </a:p>
          <a:p>
            <a:pPr marL="342900" lvl="0" indent="-342900">
              <a:lnSpc>
                <a:spcPct val="107000"/>
              </a:lnSpc>
              <a:spcBef>
                <a:spcPts val="0"/>
              </a:spcBef>
              <a:buFont typeface="Symbol" panose="05050102010706020507" pitchFamily="18" charset="2"/>
              <a:buChar char=""/>
            </a:pPr>
            <a:r>
              <a:rPr lang="fr-FR" sz="1800" dirty="0"/>
              <a:t>Accompagnement général des CPF pour l’obtention des subsides et sur leurs nouvelles obligations</a:t>
            </a:r>
            <a:endParaRPr lang="en-US" sz="1800" dirty="0"/>
          </a:p>
          <a:p>
            <a:pPr marL="457200">
              <a:lnSpc>
                <a:spcPct val="107000"/>
              </a:lnSpc>
              <a:spcBef>
                <a:spcPts val="0"/>
              </a:spcBef>
            </a:pPr>
            <a:endParaRPr lang="en-US" sz="1800" dirty="0"/>
          </a:p>
          <a:p>
            <a:pPr marL="342900" lvl="0" indent="-342900">
              <a:lnSpc>
                <a:spcPct val="107000"/>
              </a:lnSpc>
              <a:spcBef>
                <a:spcPts val="0"/>
              </a:spcBef>
              <a:buFont typeface="Symbol" panose="05050102010706020507" pitchFamily="18" charset="2"/>
              <a:buChar char=""/>
            </a:pPr>
            <a:r>
              <a:rPr lang="fr-FR" sz="1800" dirty="0"/>
              <a:t>Lors de la polémique EVRAS, veille, notes internes et communiqués de presse </a:t>
            </a:r>
            <a:endParaRPr lang="en-US" sz="1800" dirty="0"/>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34079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E7DC2-3558-D6B0-E278-4B79D89AF803}"/>
              </a:ext>
            </a:extLst>
          </p:cNvPr>
          <p:cNvSpPr>
            <a:spLocks noGrp="1"/>
          </p:cNvSpPr>
          <p:nvPr>
            <p:ph type="title"/>
          </p:nvPr>
        </p:nvSpPr>
        <p:spPr>
          <a:xfrm>
            <a:off x="481013" y="3752849"/>
            <a:ext cx="3290887" cy="2452687"/>
          </a:xfrm>
        </p:spPr>
        <p:txBody>
          <a:bodyPr anchor="ctr">
            <a:noAutofit/>
          </a:bodyPr>
          <a:lstStyle/>
          <a:p>
            <a:r>
              <a:rPr lang="nl-BE" dirty="0" err="1">
                <a:solidFill>
                  <a:srgbClr val="9966FF"/>
                </a:solidFill>
              </a:rPr>
              <a:t>Autres</a:t>
            </a:r>
            <a:r>
              <a:rPr lang="nl-BE" dirty="0">
                <a:solidFill>
                  <a:srgbClr val="9966FF"/>
                </a:solidFill>
              </a:rPr>
              <a:t> </a:t>
            </a:r>
            <a:r>
              <a:rPr lang="nl-BE" dirty="0" err="1">
                <a:solidFill>
                  <a:srgbClr val="9966FF"/>
                </a:solidFill>
              </a:rPr>
              <a:t>thématiques</a:t>
            </a:r>
            <a:r>
              <a:rPr lang="nl-BE" dirty="0">
                <a:solidFill>
                  <a:srgbClr val="9966FF"/>
                </a:solidFill>
              </a:rPr>
              <a:t> </a:t>
            </a:r>
            <a:r>
              <a:rPr lang="nl-BE" dirty="0" err="1">
                <a:solidFill>
                  <a:srgbClr val="9966FF"/>
                </a:solidFill>
              </a:rPr>
              <a:t>traitées</a:t>
            </a:r>
            <a:r>
              <a:rPr lang="nl-BE" dirty="0">
                <a:solidFill>
                  <a:srgbClr val="9966FF"/>
                </a:solidFill>
              </a:rPr>
              <a:t> en 2023 </a:t>
            </a:r>
            <a:endParaRPr lang="en-US" dirty="0">
              <a:solidFill>
                <a:srgbClr val="9966FF"/>
              </a:solidFill>
            </a:endParaRPr>
          </a:p>
        </p:txBody>
      </p:sp>
      <p:pic>
        <p:nvPicPr>
          <p:cNvPr id="5" name="Image 4" descr="Une image contenant texte, capture d’écran, Police, conception&#10;&#10;Description générée automatiquement">
            <a:extLst>
              <a:ext uri="{FF2B5EF4-FFF2-40B4-BE49-F238E27FC236}">
                <a16:creationId xmlns:a16="http://schemas.microsoft.com/office/drawing/2014/main" id="{9A41E9B1-DD29-FC4E-0E51-E812356EA72B}"/>
              </a:ext>
            </a:extLst>
          </p:cNvPr>
          <p:cNvPicPr>
            <a:picLocks noChangeAspect="1"/>
          </p:cNvPicPr>
          <p:nvPr/>
        </p:nvPicPr>
        <p:blipFill rotWithShape="1">
          <a:blip r:embed="rId2"/>
          <a:srcRect r="10464"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07330012-287A-08ED-AD30-27DBA893EB3A}"/>
              </a:ext>
            </a:extLst>
          </p:cNvPr>
          <p:cNvSpPr>
            <a:spLocks noGrp="1"/>
          </p:cNvSpPr>
          <p:nvPr>
            <p:ph idx="1"/>
          </p:nvPr>
        </p:nvSpPr>
        <p:spPr>
          <a:xfrm>
            <a:off x="5550408" y="4014216"/>
            <a:ext cx="6158987" cy="2191321"/>
          </a:xfrm>
        </p:spPr>
        <p:txBody>
          <a:bodyPr anchor="ctr">
            <a:normAutofit/>
          </a:bodyPr>
          <a:lstStyle/>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Contraception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LGBTQIA+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Santé menstruelle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6" name="Image 5" descr="Une image contenant texte, Police, Graphique, logo&#10;&#10;Description générée automatiquement">
            <a:extLst>
              <a:ext uri="{FF2B5EF4-FFF2-40B4-BE49-F238E27FC236}">
                <a16:creationId xmlns:a16="http://schemas.microsoft.com/office/drawing/2014/main" id="{63403C1B-B7FF-BFF9-76EB-6464FAD8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38356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628651" y="557189"/>
            <a:ext cx="4057649" cy="5567891"/>
          </a:xfrm>
        </p:spPr>
        <p:txBody>
          <a:bodyPr>
            <a:normAutofit/>
          </a:bodyPr>
          <a:lstStyle/>
          <a:p>
            <a:r>
              <a:rPr lang="nl-BE" dirty="0">
                <a:solidFill>
                  <a:srgbClr val="9966FF"/>
                </a:solidFill>
                <a:ea typeface="+mn-ea"/>
                <a:cs typeface="+mn-cs"/>
              </a:rPr>
              <a:t>Formation continue des </a:t>
            </a:r>
            <a:r>
              <a:rPr lang="nl-BE" dirty="0" err="1">
                <a:solidFill>
                  <a:srgbClr val="9966FF"/>
                </a:solidFill>
                <a:ea typeface="+mn-ea"/>
                <a:cs typeface="+mn-cs"/>
              </a:rPr>
              <a:t>travailleuses.eurs</a:t>
            </a:r>
            <a:r>
              <a:rPr lang="nl-BE" dirty="0">
                <a:solidFill>
                  <a:srgbClr val="9966FF"/>
                </a:solidFill>
                <a:ea typeface="+mn-ea"/>
                <a:cs typeface="+mn-cs"/>
              </a:rPr>
              <a:t> des </a:t>
            </a:r>
            <a:r>
              <a:rPr lang="nl-BE" dirty="0" err="1">
                <a:solidFill>
                  <a:srgbClr val="9966FF"/>
                </a:solidFill>
                <a:ea typeface="+mn-ea"/>
                <a:cs typeface="+mn-cs"/>
              </a:rPr>
              <a:t>Centres</a:t>
            </a:r>
            <a:r>
              <a:rPr lang="nl-BE" dirty="0">
                <a:solidFill>
                  <a:srgbClr val="9966FF"/>
                </a:solidFill>
                <a:ea typeface="+mn-ea"/>
                <a:cs typeface="+mn-cs"/>
              </a:rPr>
              <a:t> de planning familial Soralia/</a:t>
            </a:r>
            <a:r>
              <a:rPr lang="nl-BE" dirty="0" err="1">
                <a:solidFill>
                  <a:srgbClr val="9966FF"/>
                </a:solidFill>
                <a:ea typeface="+mn-ea"/>
                <a:cs typeface="+mn-cs"/>
              </a:rPr>
              <a:t>Solidaris</a:t>
            </a:r>
            <a:endParaRPr lang="en-US" dirty="0">
              <a:solidFill>
                <a:srgbClr val="9966FF"/>
              </a:solidFill>
            </a:endParaRPr>
          </a:p>
        </p:txBody>
      </p:sp>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18019278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8969823E-FA42-69B6-B1B2-35370E9B53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49642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E9452413-C03F-D612-DC82-16072DED1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6113" y="0"/>
            <a:ext cx="5415887" cy="6858000"/>
          </a:xfrm>
          <a:prstGeom prst="rect">
            <a:avLst/>
          </a:prstGeom>
          <a:ln>
            <a:noFill/>
          </a:ln>
          <a:effectLst>
            <a:outerShdw blurRad="279400" dist="63500" dir="9060000" sx="96000" sy="96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AEBED20-798E-55D1-3562-C708076AA658}"/>
              </a:ext>
            </a:extLst>
          </p:cNvPr>
          <p:cNvSpPr>
            <a:spLocks noGrp="1"/>
          </p:cNvSpPr>
          <p:nvPr>
            <p:ph type="title"/>
          </p:nvPr>
        </p:nvSpPr>
        <p:spPr>
          <a:xfrm>
            <a:off x="7417558" y="1037987"/>
            <a:ext cx="4114800" cy="4782027"/>
          </a:xfrm>
        </p:spPr>
        <p:txBody>
          <a:bodyPr anchor="ctr">
            <a:normAutofit/>
          </a:bodyPr>
          <a:lstStyle/>
          <a:p>
            <a:r>
              <a:rPr lang="nl-BE" sz="6000" dirty="0">
                <a:solidFill>
                  <a:srgbClr val="9966FF"/>
                </a:solidFill>
              </a:rPr>
              <a:t>Ce </a:t>
            </a:r>
            <a:r>
              <a:rPr lang="fr-CH" sz="6000" dirty="0">
                <a:solidFill>
                  <a:srgbClr val="9966FF"/>
                </a:solidFill>
              </a:rPr>
              <a:t>qui</a:t>
            </a:r>
            <a:r>
              <a:rPr lang="nl-BE" sz="6000" dirty="0">
                <a:solidFill>
                  <a:srgbClr val="9966FF"/>
                </a:solidFill>
              </a:rPr>
              <a:t> sera </a:t>
            </a:r>
            <a:r>
              <a:rPr lang="nl-BE" sz="6000" dirty="0" err="1">
                <a:solidFill>
                  <a:srgbClr val="9966FF"/>
                </a:solidFill>
              </a:rPr>
              <a:t>abordé</a:t>
            </a:r>
            <a:r>
              <a:rPr lang="nl-BE" sz="6000" dirty="0">
                <a:solidFill>
                  <a:srgbClr val="9966FF"/>
                </a:solidFill>
              </a:rPr>
              <a:t> dans </a:t>
            </a:r>
            <a:r>
              <a:rPr lang="nl-BE" sz="6000" dirty="0" err="1">
                <a:solidFill>
                  <a:srgbClr val="9966FF"/>
                </a:solidFill>
              </a:rPr>
              <a:t>cette</a:t>
            </a:r>
            <a:r>
              <a:rPr lang="nl-BE" sz="6000" dirty="0">
                <a:solidFill>
                  <a:srgbClr val="9966FF"/>
                </a:solidFill>
              </a:rPr>
              <a:t> </a:t>
            </a:r>
            <a:r>
              <a:rPr lang="nl-BE" sz="6000" dirty="0" err="1">
                <a:solidFill>
                  <a:srgbClr val="9966FF"/>
                </a:solidFill>
              </a:rPr>
              <a:t>présentation</a:t>
            </a:r>
            <a:endParaRPr lang="en-US" sz="6000" dirty="0">
              <a:solidFill>
                <a:srgbClr val="9966FF"/>
              </a:solidFill>
            </a:endParaRPr>
          </a:p>
        </p:txBody>
      </p:sp>
      <p:sp>
        <p:nvSpPr>
          <p:cNvPr id="32" name="Espace réservé du contenu 2">
            <a:extLst>
              <a:ext uri="{FF2B5EF4-FFF2-40B4-BE49-F238E27FC236}">
                <a16:creationId xmlns:a16="http://schemas.microsoft.com/office/drawing/2014/main" id="{9324EC50-A146-6932-E29E-1835D094CAC2}"/>
              </a:ext>
            </a:extLst>
          </p:cNvPr>
          <p:cNvSpPr>
            <a:spLocks noGrp="1"/>
          </p:cNvSpPr>
          <p:nvPr>
            <p:ph idx="1"/>
          </p:nvPr>
        </p:nvSpPr>
        <p:spPr>
          <a:xfrm>
            <a:off x="758953" y="671052"/>
            <a:ext cx="5337047" cy="5515897"/>
          </a:xfrm>
        </p:spPr>
        <p:txBody>
          <a:bodyPr anchor="ctr">
            <a:normAutofit/>
          </a:bodyPr>
          <a:lstStyle/>
          <a:p>
            <a:pPr marL="0" indent="0">
              <a:buNone/>
            </a:pPr>
            <a:r>
              <a:rPr lang="nl-BE" sz="1900" dirty="0" err="1"/>
              <a:t>L’équipe</a:t>
            </a:r>
            <a:r>
              <a:rPr lang="nl-BE" sz="1900" dirty="0"/>
              <a:t> de Sofélia en 2023</a:t>
            </a:r>
          </a:p>
          <a:p>
            <a:pPr marL="0" indent="0">
              <a:buNone/>
            </a:pPr>
            <a:endParaRPr lang="nl-BE" sz="1900" dirty="0"/>
          </a:p>
          <a:p>
            <a:pPr marL="0" indent="0">
              <a:buNone/>
            </a:pPr>
            <a:r>
              <a:rPr lang="nl-BE" sz="1900" dirty="0" err="1"/>
              <a:t>Une</a:t>
            </a:r>
            <a:r>
              <a:rPr lang="nl-BE" sz="1900" dirty="0"/>
              <a:t> Fédération, à </a:t>
            </a:r>
            <a:r>
              <a:rPr lang="nl-BE" sz="1900" dirty="0" err="1"/>
              <a:t>multiples</a:t>
            </a:r>
            <a:r>
              <a:rPr lang="nl-BE" sz="1900" dirty="0"/>
              <a:t> </a:t>
            </a:r>
            <a:r>
              <a:rPr lang="fr-BE" sz="1900" dirty="0"/>
              <a:t>visages</a:t>
            </a:r>
            <a:r>
              <a:rPr lang="nl-BE" sz="1900" dirty="0"/>
              <a:t> au service de </a:t>
            </a:r>
            <a:r>
              <a:rPr lang="nl-BE" sz="1900" dirty="0" err="1"/>
              <a:t>ses</a:t>
            </a:r>
            <a:r>
              <a:rPr lang="nl-BE" sz="1900" dirty="0"/>
              <a:t> </a:t>
            </a:r>
            <a:r>
              <a:rPr lang="nl-BE" sz="1900" dirty="0" err="1"/>
              <a:t>Centres</a:t>
            </a:r>
            <a:endParaRPr lang="nl-BE" sz="1900" dirty="0"/>
          </a:p>
          <a:p>
            <a:r>
              <a:rPr lang="nl-BE" sz="1900" dirty="0"/>
              <a:t>Sofélia, comme actrice de </a:t>
            </a:r>
            <a:r>
              <a:rPr lang="nl-BE" sz="1900" dirty="0" err="1"/>
              <a:t>défense</a:t>
            </a:r>
            <a:r>
              <a:rPr lang="nl-BE" sz="1900" dirty="0"/>
              <a:t> et de promotion </a:t>
            </a:r>
            <a:r>
              <a:rPr lang="nl-BE" sz="1900" dirty="0" err="1"/>
              <a:t>sectorielles</a:t>
            </a:r>
            <a:r>
              <a:rPr lang="nl-BE" sz="1900" dirty="0"/>
              <a:t> et </a:t>
            </a:r>
            <a:r>
              <a:rPr lang="nl-BE" sz="1900" dirty="0" err="1"/>
              <a:t>employeurs</a:t>
            </a:r>
            <a:endParaRPr lang="nl-BE" sz="1900" dirty="0"/>
          </a:p>
          <a:p>
            <a:r>
              <a:rPr lang="en-US" sz="1900" dirty="0"/>
              <a:t>Sofélia, </a:t>
            </a:r>
            <a:r>
              <a:rPr lang="en-US" sz="1900" dirty="0" err="1"/>
              <a:t>comme</a:t>
            </a:r>
            <a:r>
              <a:rPr lang="en-US" sz="1900" dirty="0"/>
              <a:t> </a:t>
            </a:r>
            <a:r>
              <a:rPr lang="en-US" sz="1900" dirty="0" err="1"/>
              <a:t>actrice</a:t>
            </a:r>
            <a:r>
              <a:rPr lang="en-US" sz="1900" dirty="0"/>
              <a:t> de </a:t>
            </a:r>
            <a:r>
              <a:rPr lang="en-US" sz="1900" dirty="0" err="1"/>
              <a:t>défense</a:t>
            </a:r>
            <a:r>
              <a:rPr lang="en-US" sz="1900" dirty="0"/>
              <a:t> </a:t>
            </a:r>
            <a:r>
              <a:rPr lang="nl-BE" sz="1900" dirty="0"/>
              <a:t>et de promotion </a:t>
            </a:r>
            <a:r>
              <a:rPr lang="en-US" sz="1900" dirty="0" err="1"/>
              <a:t>thématiques</a:t>
            </a:r>
            <a:r>
              <a:rPr lang="en-US" sz="1900" dirty="0"/>
              <a:t> et politiques</a:t>
            </a:r>
          </a:p>
          <a:p>
            <a:r>
              <a:rPr lang="nl-BE" sz="1900" dirty="0"/>
              <a:t>Sofélia, comme actrice </a:t>
            </a:r>
            <a:r>
              <a:rPr lang="nl-BE" sz="1900" dirty="0" err="1"/>
              <a:t>d’éducation</a:t>
            </a:r>
            <a:r>
              <a:rPr lang="nl-BE" sz="1900" dirty="0"/>
              <a:t> permanente</a:t>
            </a:r>
          </a:p>
          <a:p>
            <a:r>
              <a:rPr lang="en-US" sz="1900" dirty="0"/>
              <a:t>Sofélia, </a:t>
            </a:r>
            <a:r>
              <a:rPr lang="en-US" sz="1900" dirty="0" err="1"/>
              <a:t>comme</a:t>
            </a:r>
            <a:r>
              <a:rPr lang="en-US" sz="1900" dirty="0"/>
              <a:t> </a:t>
            </a:r>
            <a:r>
              <a:rPr lang="en-US" sz="1900" dirty="0" err="1"/>
              <a:t>actrice</a:t>
            </a:r>
            <a:r>
              <a:rPr lang="en-US" sz="1900" dirty="0"/>
              <a:t> de formation continue</a:t>
            </a:r>
          </a:p>
          <a:p>
            <a:pPr marL="0" indent="0">
              <a:buNone/>
            </a:pPr>
            <a:endParaRPr lang="nl-BE" sz="1900" dirty="0"/>
          </a:p>
          <a:p>
            <a:pPr marL="0" indent="0">
              <a:buNone/>
            </a:pPr>
            <a:r>
              <a:rPr lang="nl-BE" sz="1900" dirty="0"/>
              <a:t>2023, </a:t>
            </a:r>
            <a:r>
              <a:rPr lang="nl-BE" sz="1900" dirty="0" err="1"/>
              <a:t>une</a:t>
            </a:r>
            <a:r>
              <a:rPr lang="nl-BE" sz="1900" dirty="0"/>
              <a:t> </a:t>
            </a:r>
            <a:r>
              <a:rPr lang="nl-BE" sz="1900" dirty="0" err="1"/>
              <a:t>année</a:t>
            </a:r>
            <a:r>
              <a:rPr lang="nl-BE" sz="1900" dirty="0"/>
              <a:t> </a:t>
            </a:r>
            <a:r>
              <a:rPr lang="nl-BE" sz="1900" dirty="0" err="1"/>
              <a:t>pleine</a:t>
            </a:r>
            <a:r>
              <a:rPr lang="nl-BE" sz="1900" dirty="0"/>
              <a:t> de </a:t>
            </a:r>
            <a:r>
              <a:rPr lang="nl-BE" sz="1900" dirty="0" err="1"/>
              <a:t>défis</a:t>
            </a:r>
            <a:r>
              <a:rPr lang="nl-BE" sz="1900" dirty="0"/>
              <a:t> pour les CPF Willy Peers et Verviers</a:t>
            </a:r>
          </a:p>
          <a:p>
            <a:pPr marL="0" indent="0">
              <a:buNone/>
            </a:pPr>
            <a:endParaRPr lang="nl-BE" sz="1900" dirty="0"/>
          </a:p>
          <a:p>
            <a:pPr marL="0" indent="0">
              <a:buNone/>
            </a:pPr>
            <a:r>
              <a:rPr lang="nl-BE" sz="1900" dirty="0" err="1"/>
              <a:t>Nos</a:t>
            </a:r>
            <a:r>
              <a:rPr lang="nl-BE" sz="1900" dirty="0"/>
              <a:t> CPF </a:t>
            </a:r>
            <a:r>
              <a:rPr lang="nl-BE" sz="1900" dirty="0" err="1"/>
              <a:t>affiliés</a:t>
            </a:r>
            <a:r>
              <a:rPr lang="nl-BE" sz="1900" dirty="0"/>
              <a:t>, en </a:t>
            </a:r>
            <a:r>
              <a:rPr lang="nl-BE" sz="1900" dirty="0" err="1"/>
              <a:t>quelques</a:t>
            </a:r>
            <a:r>
              <a:rPr lang="nl-BE" sz="1900" dirty="0"/>
              <a:t> </a:t>
            </a:r>
            <a:r>
              <a:rPr lang="nl-BE" sz="1900" dirty="0" err="1"/>
              <a:t>chiffres</a:t>
            </a:r>
            <a:endParaRPr lang="nl-BE" sz="1900" dirty="0"/>
          </a:p>
        </p:txBody>
      </p:sp>
      <p:pic>
        <p:nvPicPr>
          <p:cNvPr id="4" name="Image 3" descr="Une image contenant texte, Police, Graphique, logo&#10;&#10;Description générée automatiquement">
            <a:extLst>
              <a:ext uri="{FF2B5EF4-FFF2-40B4-BE49-F238E27FC236}">
                <a16:creationId xmlns:a16="http://schemas.microsoft.com/office/drawing/2014/main" id="{2E565354-FD1A-072F-53C6-E185DCB0C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pic>
        <p:nvPicPr>
          <p:cNvPr id="3" name="Image 2" descr="Une image contenant texte, Police, Graphique, logo&#10;&#10;Description générée automatiquement">
            <a:extLst>
              <a:ext uri="{FF2B5EF4-FFF2-40B4-BE49-F238E27FC236}">
                <a16:creationId xmlns:a16="http://schemas.microsoft.com/office/drawing/2014/main" id="{218A8E8E-A192-BB68-C128-9201395F8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609" y="5927215"/>
            <a:ext cx="1314859" cy="360426"/>
          </a:xfrm>
          <a:prstGeom prst="rect">
            <a:avLst/>
          </a:prstGeom>
        </p:spPr>
      </p:pic>
    </p:spTree>
    <p:extLst>
      <p:ext uri="{BB962C8B-B14F-4D97-AF65-F5344CB8AC3E}">
        <p14:creationId xmlns:p14="http://schemas.microsoft.com/office/powerpoint/2010/main" val="124734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16D65-C70E-41C7-BCDA-7DBFF4669CF5}"/>
              </a:ext>
            </a:extLst>
          </p:cNvPr>
          <p:cNvSpPr>
            <a:spLocks noGrp="1"/>
          </p:cNvSpPr>
          <p:nvPr>
            <p:ph type="title"/>
          </p:nvPr>
        </p:nvSpPr>
        <p:spPr>
          <a:xfrm>
            <a:off x="167708" y="78407"/>
            <a:ext cx="6696075" cy="2259932"/>
          </a:xfrm>
        </p:spPr>
        <p:txBody>
          <a:bodyPr anchor="ctr">
            <a:noAutofit/>
          </a:bodyPr>
          <a:lstStyle/>
          <a:p>
            <a:r>
              <a:rPr lang="fr-BE" dirty="0">
                <a:solidFill>
                  <a:srgbClr val="9966FF"/>
                </a:solidFill>
                <a:ea typeface="+mn-ea"/>
                <a:cs typeface="+mn-cs"/>
              </a:rPr>
              <a:t>La 7</a:t>
            </a:r>
            <a:r>
              <a:rPr lang="fr-BE" baseline="30000" dirty="0">
                <a:solidFill>
                  <a:srgbClr val="9966FF"/>
                </a:solidFill>
                <a:ea typeface="+mn-ea"/>
                <a:cs typeface="+mn-cs"/>
              </a:rPr>
              <a:t>ème</a:t>
            </a:r>
            <a:r>
              <a:rPr lang="fr-BE" dirty="0">
                <a:solidFill>
                  <a:srgbClr val="9966FF"/>
                </a:solidFill>
                <a:ea typeface="+mn-ea"/>
                <a:cs typeface="+mn-cs"/>
              </a:rPr>
              <a:t> édition de la Journée inter-CPF sur la thématique des transidentités</a:t>
            </a:r>
            <a:endParaRPr lang="en-US" dirty="0">
              <a:solidFill>
                <a:srgbClr val="9966FF"/>
              </a:solidFill>
              <a:ea typeface="+mn-ea"/>
              <a:cs typeface="+mn-cs"/>
            </a:endParaRPr>
          </a:p>
        </p:txBody>
      </p:sp>
      <p:sp>
        <p:nvSpPr>
          <p:cNvPr id="3" name="Espace réservé du contenu 2">
            <a:extLst>
              <a:ext uri="{FF2B5EF4-FFF2-40B4-BE49-F238E27FC236}">
                <a16:creationId xmlns:a16="http://schemas.microsoft.com/office/drawing/2014/main" id="{E4B7EFE7-936B-1C67-A1AD-D39EF59BEF4F}"/>
              </a:ext>
            </a:extLst>
          </p:cNvPr>
          <p:cNvSpPr>
            <a:spLocks noGrp="1"/>
          </p:cNvSpPr>
          <p:nvPr>
            <p:ph idx="1"/>
          </p:nvPr>
        </p:nvSpPr>
        <p:spPr>
          <a:xfrm>
            <a:off x="761994" y="2470245"/>
            <a:ext cx="5334006" cy="3769835"/>
          </a:xfrm>
        </p:spPr>
        <p:txBody>
          <a:bodyPr anchor="ctr">
            <a:normAutofit/>
          </a:bodyPr>
          <a:lstStyle/>
          <a:p>
            <a:pPr marL="342900" lvl="0" indent="-342900">
              <a:buFont typeface="Wingdings" panose="05000000000000000000" pitchFamily="2" charset="2"/>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Thématique suggérée dans les formulaires d’évaluation depuis plusieurs années et en réponse à un ressentiment de transphobie grandissant</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Formule classique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BE" sz="1400" kern="100" dirty="0">
                <a:effectLst/>
                <a:latin typeface="Calibri" panose="020F0502020204030204" pitchFamily="34" charset="0"/>
                <a:ea typeface="Calibri" panose="020F0502020204030204" pitchFamily="34" charset="0"/>
                <a:cs typeface="Calibri" panose="020F0502020204030204" pitchFamily="34" charset="0"/>
              </a:rPr>
              <a:t>En matinée : introduction visant à rappeler les bases de vocabulaire, présentation par 4 CPF de leurs différents projets internes relatifs à la thématique et 3 interventions permettant de placer un cadre théorique autour de la thématique abordée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BE" sz="1400" kern="100" dirty="0">
                <a:effectLst/>
                <a:latin typeface="Calibri" panose="020F0502020204030204" pitchFamily="34" charset="0"/>
                <a:ea typeface="Calibri" panose="020F0502020204030204" pitchFamily="34" charset="0"/>
                <a:cs typeface="Calibri" panose="020F0502020204030204" pitchFamily="34" charset="0"/>
              </a:rPr>
              <a:t>En après-midi :  tenue de 4 ateliers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Production : Rédaction de </a:t>
            </a:r>
            <a:r>
              <a:rPr lang="fr-FR" sz="1400" kern="100" dirty="0">
                <a:effectLst/>
                <a:latin typeface="Calibri" panose="020F0502020204030204" pitchFamily="34" charset="0"/>
                <a:ea typeface="Calibri" panose="020F0502020204030204" pitchFamily="34" charset="0"/>
                <a:cs typeface="Calibri" panose="020F0502020204030204" pitchFamily="34" charset="0"/>
              </a:rPr>
              <a:t>mémos afin d’appréhender le contenu des ateliers et de le mobiliser au sein de leurs pratiques de terrain sur le long terme.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Evaluation positive par les </a:t>
            </a:r>
            <a:r>
              <a:rPr lang="fr-BE" sz="1400" kern="100" dirty="0" err="1">
                <a:effectLst/>
                <a:latin typeface="Calibri" panose="020F0502020204030204" pitchFamily="34" charset="0"/>
                <a:ea typeface="Calibri" panose="020F0502020204030204" pitchFamily="34" charset="0"/>
                <a:cs typeface="Calibri" panose="020F0502020204030204" pitchFamily="34" charset="0"/>
              </a:rPr>
              <a:t>participant.e.s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22" name="Rectangle 21">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descr="Une image contenant texte, capture d’écran, violette&#10;&#10;Description générée automatiquement">
            <a:extLst>
              <a:ext uri="{FF2B5EF4-FFF2-40B4-BE49-F238E27FC236}">
                <a16:creationId xmlns:a16="http://schemas.microsoft.com/office/drawing/2014/main" id="{2368B73C-9D79-60CB-F314-0617A208B264}"/>
              </a:ext>
            </a:extLst>
          </p:cNvPr>
          <p:cNvPicPr>
            <a:picLocks noChangeAspect="1"/>
          </p:cNvPicPr>
          <p:nvPr/>
        </p:nvPicPr>
        <p:blipFill>
          <a:blip r:embed="rId2"/>
          <a:stretch>
            <a:fillRect/>
          </a:stretch>
        </p:blipFill>
        <p:spPr>
          <a:xfrm>
            <a:off x="6428232" y="1472184"/>
            <a:ext cx="5596060" cy="4123944"/>
          </a:xfrm>
          <a:prstGeom prst="rect">
            <a:avLst/>
          </a:prstGeom>
        </p:spPr>
      </p:pic>
      <p:pic>
        <p:nvPicPr>
          <p:cNvPr id="6" name="Image 5" descr="Une image contenant texte, Police, Graphique, logo&#10;&#10;Description générée automatiquement">
            <a:extLst>
              <a:ext uri="{FF2B5EF4-FFF2-40B4-BE49-F238E27FC236}">
                <a16:creationId xmlns:a16="http://schemas.microsoft.com/office/drawing/2014/main" id="{AE0CA681-6185-AEB1-5C39-AD419C56A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116458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060656-1716-EAE2-1580-56E2AC452BCA}"/>
              </a:ext>
            </a:extLst>
          </p:cNvPr>
          <p:cNvSpPr>
            <a:spLocks noGrp="1"/>
          </p:cNvSpPr>
          <p:nvPr>
            <p:ph type="title"/>
          </p:nvPr>
        </p:nvSpPr>
        <p:spPr>
          <a:xfrm>
            <a:off x="561975" y="283714"/>
            <a:ext cx="10925175" cy="1161688"/>
          </a:xfrm>
        </p:spPr>
        <p:txBody>
          <a:bodyPr anchor="ctr">
            <a:noAutofit/>
          </a:bodyPr>
          <a:lstStyle/>
          <a:p>
            <a:r>
              <a:rPr lang="nl-BE" dirty="0">
                <a:solidFill>
                  <a:srgbClr val="9966FF"/>
                </a:solidFill>
                <a:ea typeface="+mn-ea"/>
                <a:cs typeface="+mn-cs"/>
              </a:rPr>
              <a:t>Formation pour les Coordinatrices.teurs de CPF</a:t>
            </a:r>
            <a:endParaRPr lang="en-US" dirty="0">
              <a:solidFill>
                <a:srgbClr val="9966FF"/>
              </a:solidFill>
              <a:ea typeface="+mn-ea"/>
              <a:cs typeface="+mn-cs"/>
            </a:endParaRPr>
          </a:p>
        </p:txBody>
      </p:sp>
      <p:sp>
        <p:nvSpPr>
          <p:cNvPr id="3" name="Espace réservé du contenu 2">
            <a:extLst>
              <a:ext uri="{FF2B5EF4-FFF2-40B4-BE49-F238E27FC236}">
                <a16:creationId xmlns:a16="http://schemas.microsoft.com/office/drawing/2014/main" id="{587A9171-C977-B1FB-A612-FDECA822D48B}"/>
              </a:ext>
            </a:extLst>
          </p:cNvPr>
          <p:cNvSpPr>
            <a:spLocks noGrp="1"/>
          </p:cNvSpPr>
          <p:nvPr>
            <p:ph idx="1"/>
          </p:nvPr>
        </p:nvSpPr>
        <p:spPr>
          <a:xfrm>
            <a:off x="964257" y="2012830"/>
            <a:ext cx="10831503" cy="4299069"/>
          </a:xfrm>
        </p:spPr>
        <p:txBody>
          <a:bodyPr numCol="2" anchor="ctr">
            <a:normAutofit/>
          </a:bodyPr>
          <a:lstStyle/>
          <a:p>
            <a:pPr marL="342900" lvl="0" indent="-342900">
              <a:spcAft>
                <a:spcPts val="800"/>
              </a:spcAft>
              <a:buFont typeface="Wingdings" panose="05000000000000000000" pitchFamily="2" charset="2"/>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Subside, depuis 2021, suite à l’accord non-marchand 2018-2020, pour mettre en place un accompagnement pour les coordinations de nos CPF. </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fr-FR" sz="1800" kern="100" dirty="0">
                <a:effectLst/>
                <a:latin typeface="Calibri" panose="020F0502020204030204" pitchFamily="34" charset="0"/>
                <a:ea typeface="Calibri" panose="020F0502020204030204" pitchFamily="34" charset="0"/>
                <a:cs typeface="Calibri" panose="020F0502020204030204" pitchFamily="34" charset="0"/>
              </a:rPr>
              <a:t>Les objectifs en 2023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Times New Roman" panose="02020603050405020304" pitchFamily="18" charset="0"/>
                <a:cs typeface="Calibri" panose="020F0502020204030204" pitchFamily="34" charset="0"/>
              </a:rPr>
              <a:t>Créer des temps d’échanges de bonnes pratiques entre les </a:t>
            </a:r>
            <a:r>
              <a:rPr lang="fr-FR" sz="1800" kern="100" dirty="0" err="1">
                <a:effectLst/>
                <a:latin typeface="Calibri" panose="020F0502020204030204" pitchFamily="34" charset="0"/>
                <a:ea typeface="Times New Roman" panose="02020603050405020304" pitchFamily="18" charset="0"/>
                <a:cs typeface="Calibri" panose="020F0502020204030204" pitchFamily="34" charset="0"/>
              </a:rPr>
              <a:t>coordinatrices·teurs</a:t>
            </a: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concernant le cadre spécifique de la gestion des équipes dans nos CPF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800" kern="100" dirty="0">
                <a:effectLst/>
                <a:latin typeface="Calibri" panose="020F0502020204030204" pitchFamily="34" charset="0"/>
                <a:ea typeface="Times New Roman" panose="02020603050405020304" pitchFamily="18" charset="0"/>
                <a:cs typeface="Calibri" panose="020F0502020204030204" pitchFamily="34" charset="0"/>
              </a:rPr>
              <a:t>Soutenir l’acquisition de connaissances/compétences en gestion d’équipe (spécifique au secteur associatif) via notamment le travail en intelligence collective ;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Ouvrir des espaces de partages des vécus en tant que responsable de centre de planning familial, travaillant avec une équipe interdisciplinaire.</a:t>
            </a:r>
            <a:endParaRPr lang="en-US" sz="1800" kern="1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Un focus a été mis en 2023 sur la posture des </a:t>
            </a:r>
            <a:r>
              <a:rPr lang="fr-FR" sz="1800" kern="100" dirty="0" err="1">
                <a:effectLst/>
                <a:latin typeface="Calibri" panose="020F0502020204030204" pitchFamily="34" charset="0"/>
                <a:ea typeface="Calibri" panose="020F0502020204030204" pitchFamily="34" charset="0"/>
                <a:cs typeface="Calibri" panose="020F0502020204030204" pitchFamily="34" charset="0"/>
              </a:rPr>
              <a:t>coordinatrices·teurs</a:t>
            </a:r>
            <a:r>
              <a:rPr lang="fr-FR" sz="1800" kern="100" dirty="0">
                <a:effectLst/>
                <a:latin typeface="Calibri" panose="020F0502020204030204" pitchFamily="34" charset="0"/>
                <a:ea typeface="Calibri" panose="020F0502020204030204" pitchFamily="34" charset="0"/>
                <a:cs typeface="Calibri" panose="020F0502020204030204" pitchFamily="34" charset="0"/>
              </a:rPr>
              <a:t>, la gestion d’équipe, le management spécifique au secteur associatif;</a:t>
            </a:r>
            <a:endParaRPr lang="en-US" sz="1800" kern="1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Deux journées complètes, en présentiel à Namur, avec la Promotion de la Santé et du Développement Durable (</a:t>
            </a:r>
            <a:r>
              <a:rPr lang="fr-FR" sz="1800" u="sng" kern="100" dirty="0">
                <a:effectLst/>
                <a:latin typeface="Calibri" panose="020F0502020204030204" pitchFamily="34" charset="0"/>
                <a:ea typeface="Calibri" panose="020F0502020204030204" pitchFamily="34" charset="0"/>
                <a:cs typeface="Calibri" panose="020F0502020204030204" pitchFamily="34" charset="0"/>
                <a:hlinkClick r:id="rId2"/>
              </a:rPr>
              <a:t>PSDD</a:t>
            </a:r>
            <a:r>
              <a:rPr lang="fr-FR" sz="1800" kern="100" dirty="0">
                <a:effectLst/>
                <a:latin typeface="Calibri" panose="020F0502020204030204" pitchFamily="34" charset="0"/>
                <a:ea typeface="Calibri" panose="020F0502020204030204" pitchFamily="34" charset="0"/>
                <a:cs typeface="Calibri" panose="020F0502020204030204" pitchFamily="34" charset="0"/>
              </a:rPr>
              <a:t>), en la personne de Julie Jadot ; </a:t>
            </a:r>
            <a:endParaRPr lang="en-US" sz="1800" kern="1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Evaluation très positive de la formation (méthodologie, thématiques, objectifs) + renforcement d’un lien entre les différents responsables ;</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Perspectives 2024 : </a:t>
            </a:r>
            <a:r>
              <a:rPr lang="fr-FR" sz="1800" dirty="0">
                <a:effectLst/>
                <a:latin typeface="Calibri" panose="020F0502020204030204" pitchFamily="34" charset="0"/>
                <a:ea typeface="Calibri" panose="020F0502020204030204" pitchFamily="34" charset="0"/>
                <a:cs typeface="Times New Roman" panose="02020603050405020304" pitchFamily="18" charset="0"/>
              </a:rPr>
              <a:t>retravailler avec PSDD dans la continuité de 2023 </a:t>
            </a:r>
            <a:r>
              <a:rPr lang="fr-FR" sz="1800" dirty="0">
                <a:effectLst/>
                <a:latin typeface="Calibri" panose="020F0502020204030204" pitchFamily="34" charset="0"/>
                <a:ea typeface="Calibri" panose="020F0502020204030204" pitchFamily="34" charset="0"/>
              </a:rPr>
              <a:t>sur les thématiques choisies par les CPF et affinées par la formatrice.</a:t>
            </a:r>
            <a:endParaRPr lang="en-US" sz="1800" dirty="0"/>
          </a:p>
        </p:txBody>
      </p:sp>
      <p:pic>
        <p:nvPicPr>
          <p:cNvPr id="4" name="Image 3" descr="Une image contenant texte, Police, Graphique, logo&#10;&#10;Description générée automatiquement">
            <a:extLst>
              <a:ext uri="{FF2B5EF4-FFF2-40B4-BE49-F238E27FC236}">
                <a16:creationId xmlns:a16="http://schemas.microsoft.com/office/drawing/2014/main" id="{AE8CA467-5C6E-482A-EF57-3DAF61947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938" y="6131686"/>
            <a:ext cx="1314859" cy="360426"/>
          </a:xfrm>
          <a:prstGeom prst="rect">
            <a:avLst/>
          </a:prstGeom>
        </p:spPr>
      </p:pic>
    </p:spTree>
    <p:extLst>
      <p:ext uri="{BB962C8B-B14F-4D97-AF65-F5344CB8AC3E}">
        <p14:creationId xmlns:p14="http://schemas.microsoft.com/office/powerpoint/2010/main" val="349519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038B1-98A6-ED38-710A-1E8C1F8E5D75}"/>
              </a:ext>
            </a:extLst>
          </p:cNvPr>
          <p:cNvSpPr>
            <a:spLocks noGrp="1"/>
          </p:cNvSpPr>
          <p:nvPr>
            <p:ph type="title"/>
          </p:nvPr>
        </p:nvSpPr>
        <p:spPr>
          <a:xfrm>
            <a:off x="761801" y="283714"/>
            <a:ext cx="9906799" cy="1161688"/>
          </a:xfrm>
        </p:spPr>
        <p:txBody>
          <a:bodyPr anchor="ctr">
            <a:normAutofit/>
          </a:bodyPr>
          <a:lstStyle/>
          <a:p>
            <a:r>
              <a:rPr lang="nl-BE" dirty="0" err="1">
                <a:solidFill>
                  <a:srgbClr val="9966FF"/>
                </a:solidFill>
              </a:rPr>
              <a:t>Formations</a:t>
            </a:r>
            <a:r>
              <a:rPr lang="nl-BE" dirty="0">
                <a:solidFill>
                  <a:srgbClr val="9966FF"/>
                </a:solidFill>
              </a:rPr>
              <a:t> AC EVRAS </a:t>
            </a:r>
            <a:endParaRPr lang="en-US" dirty="0">
              <a:solidFill>
                <a:srgbClr val="9966FF"/>
              </a:solidFill>
            </a:endParaRPr>
          </a:p>
        </p:txBody>
      </p:sp>
      <p:sp>
        <p:nvSpPr>
          <p:cNvPr id="3" name="Espace réservé du contenu 2">
            <a:extLst>
              <a:ext uri="{FF2B5EF4-FFF2-40B4-BE49-F238E27FC236}">
                <a16:creationId xmlns:a16="http://schemas.microsoft.com/office/drawing/2014/main" id="{6F8D3B6B-D223-B741-5317-CDDF2C57909C}"/>
              </a:ext>
            </a:extLst>
          </p:cNvPr>
          <p:cNvSpPr>
            <a:spLocks noGrp="1"/>
          </p:cNvSpPr>
          <p:nvPr>
            <p:ph idx="1"/>
          </p:nvPr>
        </p:nvSpPr>
        <p:spPr>
          <a:xfrm>
            <a:off x="761801" y="2217761"/>
            <a:ext cx="10969951" cy="4034116"/>
          </a:xfrm>
        </p:spPr>
        <p:txBody>
          <a:bodyPr anchor="ctr">
            <a:normAutofit/>
          </a:bodyPr>
          <a:lstStyle/>
          <a:p>
            <a:pPr marL="0" indent="0">
              <a:spcAft>
                <a:spcPts val="800"/>
              </a:spcAft>
              <a:buNone/>
            </a:pPr>
            <a:r>
              <a:rPr lang="fr-FR" sz="1800" kern="100" dirty="0">
                <a:latin typeface="Calibri" panose="020F0502020204030204" pitchFamily="34" charset="0"/>
                <a:ea typeface="Calibri" panose="020F0502020204030204" pitchFamily="34" charset="0"/>
                <a:cs typeface="Calibri" panose="020F0502020204030204" pitchFamily="34" charset="0"/>
              </a:rPr>
              <a:t>Sofélia = reconnaissance automatique comme opératrice de formations EVRAS pour le secteur planning</a:t>
            </a:r>
            <a:endPar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rPr>
              <a:t>Mise en place d’une formation de </a:t>
            </a:r>
            <a:r>
              <a:rPr lang="fr-FR" sz="1800" kern="100" dirty="0">
                <a:effectLst/>
                <a:latin typeface="Calibri" panose="020F0502020204030204" pitchFamily="34" charset="0"/>
                <a:ea typeface="Calibri" panose="020F0502020204030204" pitchFamily="34" charset="0"/>
                <a:cs typeface="Calibri" panose="020F0502020204030204" pitchFamily="34" charset="0"/>
              </a:rPr>
              <a:t>6</a:t>
            </a:r>
            <a:r>
              <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rPr>
              <a:t> jours pour les nouvelles personnes engagées dans le cadre de l’accord de coopération EVRAS</a:t>
            </a:r>
            <a:r>
              <a:rPr lang="fr-FR" sz="1800" u="sng" kern="100" dirty="0">
                <a:effectLst/>
                <a:latin typeface="Calibri" panose="020F0502020204030204" pitchFamily="34" charset="0"/>
                <a:ea typeface="Calibri" panose="020F0502020204030204" pitchFamily="34" charset="0"/>
                <a:cs typeface="Calibri" panose="020F0502020204030204" pitchFamily="34" charset="0"/>
              </a:rPr>
              <a:t> AU NIVEAU INTERFEDERATIONS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La formation de base a touché 16 personnes dont 4 personnes de notre fédé</a:t>
            </a:r>
            <a:endParaRPr lang="fr-FR" sz="1800" kern="100" dirty="0">
              <a:latin typeface="Calibri" panose="020F0502020204030204" pitchFamily="34" charset="0"/>
              <a:ea typeface="Times New Roman" panose="02020603050405020304" pitchFamily="18" charset="0"/>
              <a:cs typeface="Calibri" panose="020F0502020204030204" pitchFamily="34" charset="0"/>
            </a:endParaRPr>
          </a:p>
          <a:p>
            <a:pPr marL="0" indent="0">
              <a:spcAft>
                <a:spcPts val="800"/>
              </a:spcAft>
              <a:buNone/>
            </a:pPr>
            <a:r>
              <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rPr>
              <a:t>Mise en place d’une formation de 3 jours pour les nouvelles personnes engagées dans le cadre de l’accord de coopération EVRAS</a:t>
            </a:r>
            <a:r>
              <a:rPr lang="fr-FR" sz="1800" u="sng" kern="100" dirty="0">
                <a:effectLst/>
                <a:latin typeface="Calibri" panose="020F0502020204030204" pitchFamily="34" charset="0"/>
                <a:ea typeface="Calibri" panose="020F0502020204030204" pitchFamily="34" charset="0"/>
                <a:cs typeface="Calibri" panose="020F0502020204030204" pitchFamily="34" charset="0"/>
              </a:rPr>
              <a:t> EN INTERNE DE LA FEDERATION en complément de l’offre inter-fédération</a:t>
            </a:r>
            <a:endParaRPr lang="en-US" sz="1800" u="sng" kern="1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Ces journées de formation avaient pour objectif de donner une base commune à </a:t>
            </a:r>
            <a:r>
              <a:rPr lang="fr-FR" sz="1800" kern="100" dirty="0" err="1">
                <a:effectLst/>
                <a:latin typeface="Calibri" panose="020F0502020204030204" pitchFamily="34" charset="0"/>
                <a:ea typeface="Times New Roman" panose="02020603050405020304" pitchFamily="18" charset="0"/>
                <a:cs typeface="Calibri" panose="020F0502020204030204" pitchFamily="34" charset="0"/>
              </a:rPr>
              <a:t>tou·te·s</a:t>
            </a: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les nouvelles recrues en CPF dans le cadre de l’AC EVRAS.</a:t>
            </a:r>
            <a:endParaRPr lang="en-US" sz="1800" kern="1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La formation en interne a touché 10 personnes de notre fédé</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4" name="Image 3" descr="Une image contenant texte, Police, Graphique, logo&#10;&#10;Description générée automatiquement">
            <a:extLst>
              <a:ext uri="{FF2B5EF4-FFF2-40B4-BE49-F238E27FC236}">
                <a16:creationId xmlns:a16="http://schemas.microsoft.com/office/drawing/2014/main" id="{E82CEDF6-443A-33EF-8A7D-BEA5CD991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83668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648928" y="557190"/>
            <a:ext cx="5675671" cy="1671569"/>
          </a:xfrm>
        </p:spPr>
        <p:txBody>
          <a:bodyPr>
            <a:noAutofit/>
          </a:bodyPr>
          <a:lstStyle/>
          <a:p>
            <a:r>
              <a:rPr lang="nl-BE" dirty="0" err="1">
                <a:solidFill>
                  <a:srgbClr val="9966FF"/>
                </a:solidFill>
              </a:rPr>
              <a:t>Mobilisations</a:t>
            </a:r>
            <a:r>
              <a:rPr lang="nl-BE" dirty="0">
                <a:solidFill>
                  <a:srgbClr val="9966FF"/>
                </a:solidFill>
              </a:rPr>
              <a:t> et actions </a:t>
            </a:r>
            <a:r>
              <a:rPr lang="nl-BE" dirty="0" err="1">
                <a:solidFill>
                  <a:srgbClr val="9966FF"/>
                </a:solidFill>
              </a:rPr>
              <a:t>externes</a:t>
            </a:r>
            <a:r>
              <a:rPr lang="nl-BE" dirty="0">
                <a:solidFill>
                  <a:srgbClr val="9966FF"/>
                </a:solidFill>
              </a:rPr>
              <a:t> en 2023</a:t>
            </a:r>
            <a:endParaRPr lang="en-US" dirty="0">
              <a:solidFill>
                <a:srgbClr val="9966FF"/>
              </a:solidFill>
            </a:endParaRPr>
          </a:p>
        </p:txBody>
      </p:sp>
      <p:pic>
        <p:nvPicPr>
          <p:cNvPr id="4" name="Espace réservé du contenu 4" descr="Une image contenant texte, habits, capture d’écran, personne&#10;&#10;Description générée automatiquement">
            <a:extLst>
              <a:ext uri="{FF2B5EF4-FFF2-40B4-BE49-F238E27FC236}">
                <a16:creationId xmlns:a16="http://schemas.microsoft.com/office/drawing/2014/main" id="{455E634D-6EAC-11D5-7D63-F18C8BF13E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43" t="-1" r="53540" b="-1"/>
          <a:stretch/>
        </p:blipFill>
        <p:spPr>
          <a:xfrm>
            <a:off x="7268146" y="0"/>
            <a:ext cx="4920805" cy="6857990"/>
          </a:xfrm>
          <a:prstGeom prst="rect">
            <a:avLst/>
          </a:prstGeom>
          <a:effectLst/>
        </p:spPr>
      </p:pic>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3760104420"/>
              </p:ext>
            </p:extLst>
          </p:nvPr>
        </p:nvGraphicFramePr>
        <p:xfrm>
          <a:off x="648930" y="2406650"/>
          <a:ext cx="5181508" cy="372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97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1" y="762001"/>
            <a:ext cx="3071664" cy="5282453"/>
          </a:xfrm>
        </p:spPr>
        <p:txBody>
          <a:bodyPr anchor="t">
            <a:normAutofit/>
          </a:bodyPr>
          <a:lstStyle/>
          <a:p>
            <a:r>
              <a:rPr lang="nl-BE" dirty="0" err="1">
                <a:solidFill>
                  <a:srgbClr val="9966FF"/>
                </a:solidFill>
              </a:rPr>
              <a:t>Présence</a:t>
            </a:r>
            <a:r>
              <a:rPr lang="nl-BE" dirty="0">
                <a:solidFill>
                  <a:srgbClr val="9966FF"/>
                </a:solidFill>
              </a:rPr>
              <a:t> </a:t>
            </a:r>
            <a:r>
              <a:rPr lang="nl-BE" dirty="0" err="1">
                <a:solidFill>
                  <a:srgbClr val="9966FF"/>
                </a:solidFill>
              </a:rPr>
              <a:t>sur</a:t>
            </a:r>
            <a:r>
              <a:rPr lang="nl-BE" dirty="0">
                <a:solidFill>
                  <a:srgbClr val="9966FF"/>
                </a:solidFill>
              </a:rPr>
              <a:t> </a:t>
            </a:r>
            <a:r>
              <a:rPr lang="nl-BE" dirty="0" err="1">
                <a:solidFill>
                  <a:srgbClr val="9966FF"/>
                </a:solidFill>
              </a:rPr>
              <a:t>le</a:t>
            </a:r>
            <a:r>
              <a:rPr lang="nl-BE" dirty="0">
                <a:solidFill>
                  <a:srgbClr val="9966FF"/>
                </a:solidFill>
              </a:rPr>
              <a:t> web : Le Site Internet</a:t>
            </a:r>
            <a:br>
              <a:rPr lang="nl-BE" sz="4000" dirty="0">
                <a:solidFill>
                  <a:srgbClr val="9966FF"/>
                </a:solidFill>
              </a:rPr>
            </a:br>
            <a:br>
              <a:rPr lang="nl-BE" sz="4000" dirty="0">
                <a:solidFill>
                  <a:srgbClr val="9966FF"/>
                </a:solidFill>
              </a:rPr>
            </a:br>
            <a:br>
              <a:rPr lang="nl-BE" sz="4000" dirty="0">
                <a:solidFill>
                  <a:srgbClr val="9966FF"/>
                </a:solidFill>
              </a:rPr>
            </a:br>
            <a:br>
              <a:rPr lang="nl-BE" sz="4000" dirty="0">
                <a:solidFill>
                  <a:srgbClr val="9966FF"/>
                </a:solidFill>
              </a:rPr>
            </a:br>
            <a:r>
              <a:rPr lang="fr-BE" sz="2000" b="1" kern="100" dirty="0">
                <a:effectLst/>
                <a:latin typeface="Calibri" panose="020F0502020204030204" pitchFamily="34" charset="0"/>
                <a:ea typeface="Calibri" panose="020F0502020204030204" pitchFamily="34" charset="0"/>
                <a:cs typeface="Calibri" panose="020F0502020204030204" pitchFamily="34" charset="0"/>
              </a:rPr>
              <a:t>Attention </a:t>
            </a:r>
            <a:r>
              <a:rPr lang="fr-BE" sz="2000" kern="100" dirty="0">
                <a:effectLst/>
                <a:latin typeface="Calibri" panose="020F0502020204030204" pitchFamily="34" charset="0"/>
                <a:ea typeface="Calibri" panose="020F0502020204030204" pitchFamily="34" charset="0"/>
                <a:cs typeface="Calibri" panose="020F0502020204030204" pitchFamily="34" charset="0"/>
              </a:rPr>
              <a:t>: chiffres partiels pour 2023 en raison de problèmes avec </a:t>
            </a:r>
            <a:r>
              <a:rPr lang="fr-BE" sz="2000" b="1" kern="100" dirty="0">
                <a:effectLst/>
                <a:latin typeface="Calibri" panose="020F0502020204030204" pitchFamily="34" charset="0"/>
                <a:ea typeface="Calibri" panose="020F0502020204030204" pitchFamily="34" charset="0"/>
                <a:cs typeface="Calibri" panose="020F0502020204030204" pitchFamily="34" charset="0"/>
              </a:rPr>
              <a:t>l’outil Google Analytics.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300870" y="762002"/>
            <a:ext cx="6262598" cy="5282452"/>
          </a:xfrm>
        </p:spPr>
        <p:txBody>
          <a:bodyPr anchor="t">
            <a:normAutofit lnSpcReduction="10000"/>
          </a:bodyPr>
          <a:lstStyle/>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Qui vient sur notre site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23.063 visites entre le 16 juin et le 31 décembre 2023.</a:t>
            </a: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Des Belges (9.347) et des Français.es (10.829).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Comment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Majoritairement via leur smartphone (19.166 visiteurs), puis l’ordinateur (3.770 visiteurs).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Pour quoi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TOP 5 des pages les plus consultées :  « LGBTQIA+ » ; « Avortement » la page d’accueil du site, « EVRAS » et « Nos Centres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fr-FR" sz="1800" b="1" i="1" kern="100" dirty="0">
                <a:effectLst/>
                <a:latin typeface="Calibri" panose="020F0502020204030204" pitchFamily="34" charset="0"/>
                <a:ea typeface="Calibri" panose="020F0502020204030204" pitchFamily="34" charset="0"/>
                <a:cs typeface="Calibri" panose="020F0502020204030204" pitchFamily="34" charset="0"/>
              </a:rPr>
              <a:t>Quoi de neuf sur notre site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Nouveau dossier thématique : santé menstruelle </a:t>
            </a:r>
          </a:p>
          <a:p>
            <a:pPr marL="800100" lvl="1" indent="-342900">
              <a:spcAft>
                <a:spcPts val="800"/>
              </a:spcAft>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Intégration du dossier thématique « ménopause » dans ce nouveau dossier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240506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1" y="762001"/>
            <a:ext cx="3071664" cy="5282453"/>
          </a:xfrm>
        </p:spPr>
        <p:txBody>
          <a:bodyPr anchor="t">
            <a:normAutofit/>
          </a:bodyPr>
          <a:lstStyle/>
          <a:p>
            <a:r>
              <a:rPr lang="nl-BE" dirty="0" err="1">
                <a:solidFill>
                  <a:srgbClr val="9966FF"/>
                </a:solidFill>
              </a:rPr>
              <a:t>Présence</a:t>
            </a:r>
            <a:r>
              <a:rPr lang="nl-BE" dirty="0">
                <a:solidFill>
                  <a:srgbClr val="9966FF"/>
                </a:solidFill>
              </a:rPr>
              <a:t> </a:t>
            </a:r>
            <a:r>
              <a:rPr lang="nl-BE" dirty="0" err="1">
                <a:solidFill>
                  <a:srgbClr val="9966FF"/>
                </a:solidFill>
              </a:rPr>
              <a:t>sur</a:t>
            </a:r>
            <a:r>
              <a:rPr lang="nl-BE" dirty="0">
                <a:solidFill>
                  <a:srgbClr val="9966FF"/>
                </a:solidFill>
              </a:rPr>
              <a:t> les </a:t>
            </a:r>
            <a:r>
              <a:rPr lang="nl-BE" dirty="0" err="1">
                <a:solidFill>
                  <a:srgbClr val="9966FF"/>
                </a:solidFill>
              </a:rPr>
              <a:t>réseaux</a:t>
            </a:r>
            <a:r>
              <a:rPr lang="nl-BE" dirty="0">
                <a:solidFill>
                  <a:srgbClr val="9966FF"/>
                </a:solidFill>
              </a:rPr>
              <a:t> </a:t>
            </a:r>
            <a:r>
              <a:rPr lang="nl-BE" dirty="0" err="1">
                <a:solidFill>
                  <a:srgbClr val="9966FF"/>
                </a:solidFill>
              </a:rPr>
              <a:t>sociaux</a:t>
            </a:r>
            <a:r>
              <a:rPr lang="nl-BE" dirty="0">
                <a:solidFill>
                  <a:srgbClr val="9966FF"/>
                </a:solidFill>
              </a:rPr>
              <a:t> : </a:t>
            </a:r>
            <a:br>
              <a:rPr lang="nl-BE" dirty="0">
                <a:solidFill>
                  <a:srgbClr val="9966FF"/>
                </a:solidFill>
              </a:rPr>
            </a:br>
            <a:r>
              <a:rPr lang="nl-BE" dirty="0">
                <a:solidFill>
                  <a:srgbClr val="9966FF"/>
                </a:solidFill>
              </a:rPr>
              <a:t>Facebook</a:t>
            </a:r>
            <a:endParaRPr lang="en-US"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300870" y="762002"/>
            <a:ext cx="6262598" cy="5675374"/>
          </a:xfrm>
        </p:spPr>
        <p:txBody>
          <a:bodyPr anchor="t">
            <a:normAutofit fontScale="92500" lnSpcReduction="10000"/>
          </a:bodyPr>
          <a:lstStyle/>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Ce qu’on publie </a:t>
            </a:r>
            <a:r>
              <a:rPr lang="fr-BE" sz="1800" kern="100" dirty="0">
                <a:effectLst/>
                <a:latin typeface="Calibri" panose="020F0502020204030204" pitchFamily="34" charset="0"/>
                <a:ea typeface="Calibri" panose="020F0502020204030204" pitchFamily="34" charset="0"/>
                <a:cs typeface="Calibri" panose="020F0502020204030204" pitchFamily="34" charset="0"/>
              </a:rPr>
              <a:t>: des actualités, nos projets, les projets et activités des CPF Soralia-</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Solidaris</a:t>
            </a:r>
            <a:r>
              <a:rPr lang="fr-BE" sz="1800" kern="100" dirty="0">
                <a:effectLst/>
                <a:latin typeface="Calibri" panose="020F0502020204030204" pitchFamily="34" charset="0"/>
                <a:ea typeface="Calibri" panose="020F0502020204030204" pitchFamily="34" charset="0"/>
                <a:cs typeface="Calibri" panose="020F0502020204030204" pitchFamily="34" charset="0"/>
              </a:rPr>
              <a:t>, des publications des structures partenaires…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En quelques chiffres en 2023 </a:t>
            </a:r>
            <a:r>
              <a:rPr lang="fr-BE"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Sur nos 3.773 </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abonné·e·s</a:t>
            </a:r>
            <a:r>
              <a:rPr lang="fr-BE" sz="1800" kern="100" dirty="0">
                <a:effectLst/>
                <a:latin typeface="Calibri" panose="020F0502020204030204" pitchFamily="34" charset="0"/>
                <a:ea typeface="Calibri" panose="020F0502020204030204" pitchFamily="34" charset="0"/>
                <a:cs typeface="Calibri" panose="020F0502020204030204" pitchFamily="34" charset="0"/>
              </a:rPr>
              <a:t>, majoritairement des 25-44 ans dont 82% de femmes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271 mentions « J’aime » supplémentaires en 2023 par rapport à 2022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5.300 consultations, soit une moyenne d’environ 15 visites par jour.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Ce qui fonctionne </a:t>
            </a:r>
            <a:r>
              <a:rPr lang="fr-BE" sz="1800" kern="100" dirty="0">
                <a:effectLst/>
                <a:latin typeface="Calibri" panose="020F0502020204030204" pitchFamily="34" charset="0"/>
                <a:ea typeface="Calibri" panose="020F0502020204030204" pitchFamily="34" charset="0"/>
                <a:cs typeface="Calibri" panose="020F0502020204030204" pitchFamily="34" charset="0"/>
              </a:rPr>
              <a:t>: les contenus propres, les images publiées lors de la présence à des mobilisation</a:t>
            </a:r>
            <a:r>
              <a:rPr lang="fr-BE" sz="1800" b="1" kern="100" dirty="0">
                <a:effectLst/>
                <a:latin typeface="Calibri" panose="020F0502020204030204" pitchFamily="34" charset="0"/>
                <a:ea typeface="Calibri" panose="020F0502020204030204" pitchFamily="34" charset="0"/>
                <a:cs typeface="Calibri" panose="020F0502020204030204" pitchFamily="34" charset="0"/>
              </a:rPr>
              <a:t>s</a:t>
            </a:r>
            <a:r>
              <a:rPr lang="fr-BE" sz="1800" kern="100" dirty="0">
                <a:effectLst/>
                <a:latin typeface="Calibri" panose="020F0502020204030204" pitchFamily="34" charset="0"/>
                <a:ea typeface="Calibri" panose="020F0502020204030204" pitchFamily="34" charset="0"/>
                <a:cs typeface="Calibri" panose="020F0502020204030204" pitchFamily="34" charset="0"/>
              </a:rPr>
              <a:t>, la publication des offres d’emplois.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Ce qui est en baisse de vitesse </a:t>
            </a:r>
            <a:r>
              <a:rPr lang="fr-BE" sz="1800" kern="100" dirty="0">
                <a:effectLst/>
                <a:latin typeface="Calibri" panose="020F0502020204030204" pitchFamily="34" charset="0"/>
                <a:ea typeface="Calibri" panose="020F0502020204030204" pitchFamily="34" charset="0"/>
                <a:cs typeface="Calibri" panose="020F0502020204030204" pitchFamily="34" charset="0"/>
              </a:rPr>
              <a:t>: le relais d’articles d’actualité.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BE" sz="1800" kern="100" dirty="0">
                <a:effectLst/>
                <a:latin typeface="Calibri" panose="020F0502020204030204" pitchFamily="34" charset="0"/>
                <a:ea typeface="Calibri" panose="020F0502020204030204" pitchFamily="34" charset="0"/>
                <a:cs typeface="Calibri" panose="020F0502020204030204" pitchFamily="34" charset="0"/>
              </a:rPr>
              <a:t> Au vu de ces constats, notre Fédération va entamer durant le dernier trimestre de 2024 et en 2025, </a:t>
            </a:r>
            <a:r>
              <a:rPr lang="fr-BE" sz="1800" b="1" kern="100" dirty="0">
                <a:effectLst/>
                <a:latin typeface="Calibri" panose="020F0502020204030204" pitchFamily="34" charset="0"/>
                <a:ea typeface="Calibri" panose="020F0502020204030204" pitchFamily="34" charset="0"/>
                <a:cs typeface="Calibri" panose="020F0502020204030204" pitchFamily="34" charset="0"/>
              </a:rPr>
              <a:t>une réflexion autour des types de contenus pertinents à relayer sur le réseau social Facebook.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30770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1" y="762001"/>
            <a:ext cx="3071664" cy="5282453"/>
          </a:xfrm>
        </p:spPr>
        <p:txBody>
          <a:bodyPr anchor="t">
            <a:normAutofit/>
          </a:bodyPr>
          <a:lstStyle/>
          <a:p>
            <a:r>
              <a:rPr lang="nl-BE" dirty="0" err="1">
                <a:solidFill>
                  <a:srgbClr val="9966FF"/>
                </a:solidFill>
              </a:rPr>
              <a:t>Présence</a:t>
            </a:r>
            <a:r>
              <a:rPr lang="nl-BE" dirty="0">
                <a:solidFill>
                  <a:srgbClr val="9966FF"/>
                </a:solidFill>
              </a:rPr>
              <a:t> </a:t>
            </a:r>
            <a:r>
              <a:rPr lang="nl-BE" dirty="0" err="1">
                <a:solidFill>
                  <a:srgbClr val="9966FF"/>
                </a:solidFill>
              </a:rPr>
              <a:t>sur</a:t>
            </a:r>
            <a:r>
              <a:rPr lang="nl-BE" dirty="0">
                <a:solidFill>
                  <a:srgbClr val="9966FF"/>
                </a:solidFill>
              </a:rPr>
              <a:t> les </a:t>
            </a:r>
            <a:r>
              <a:rPr lang="nl-BE" dirty="0" err="1">
                <a:solidFill>
                  <a:srgbClr val="9966FF"/>
                </a:solidFill>
              </a:rPr>
              <a:t>réseaux</a:t>
            </a:r>
            <a:r>
              <a:rPr lang="nl-BE" dirty="0">
                <a:solidFill>
                  <a:srgbClr val="9966FF"/>
                </a:solidFill>
              </a:rPr>
              <a:t> </a:t>
            </a:r>
            <a:r>
              <a:rPr lang="nl-BE" dirty="0" err="1">
                <a:solidFill>
                  <a:srgbClr val="9966FF"/>
                </a:solidFill>
              </a:rPr>
              <a:t>sociaux</a:t>
            </a:r>
            <a:r>
              <a:rPr lang="nl-BE" dirty="0">
                <a:solidFill>
                  <a:srgbClr val="9966FF"/>
                </a:solidFill>
              </a:rPr>
              <a:t> : </a:t>
            </a:r>
            <a:br>
              <a:rPr lang="nl-BE" dirty="0">
                <a:solidFill>
                  <a:srgbClr val="9966FF"/>
                </a:solidFill>
              </a:rPr>
            </a:br>
            <a:r>
              <a:rPr lang="nl-BE" dirty="0">
                <a:solidFill>
                  <a:srgbClr val="9966FF"/>
                </a:solidFill>
              </a:rPr>
              <a:t>Instagram</a:t>
            </a:r>
            <a:endParaRPr lang="en-US"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300870" y="762002"/>
            <a:ext cx="6262598" cy="5675374"/>
          </a:xfrm>
        </p:spPr>
        <p:txBody>
          <a:bodyPr anchor="t">
            <a:normAutofit/>
          </a:bodyPr>
          <a:lstStyle/>
          <a:p>
            <a:pPr marR="141605" algn="just">
              <a:lnSpc>
                <a:spcPct val="107000"/>
              </a:lnSpc>
              <a:spcAft>
                <a:spcPts val="800"/>
              </a:spcAft>
              <a:tabLst>
                <a:tab pos="448945" algn="l"/>
              </a:tabLst>
            </a:pPr>
            <a:r>
              <a:rPr lang="fr-BE" sz="1800" b="1" i="1" kern="100" dirty="0">
                <a:effectLst/>
                <a:latin typeface="Calibri" panose="020F0502020204030204" pitchFamily="34" charset="0"/>
                <a:ea typeface="Times New Roman" panose="02020603050405020304" pitchFamily="18" charset="0"/>
                <a:cs typeface="Calibri" panose="020F0502020204030204" pitchFamily="34" charset="0"/>
              </a:rPr>
              <a:t>Nos followers </a:t>
            </a:r>
            <a:r>
              <a:rPr lang="fr-BE" sz="1800" kern="100" dirty="0">
                <a:effectLst/>
                <a:latin typeface="Calibri" panose="020F0502020204030204" pitchFamily="34" charset="0"/>
                <a:ea typeface="Times New Roman" panose="02020603050405020304" pitchFamily="18" charset="0"/>
                <a:cs typeface="Calibri" panose="020F0502020204030204" pitchFamily="34" charset="0"/>
              </a:rPr>
              <a:t>: Au 31.12.2023, 1.126 personnes et/ou structures étaient abonnées à la page de Sofélia ce qui correspond à une augmentation de 128 </a:t>
            </a:r>
            <a:r>
              <a:rPr lang="fr-BE" sz="1800" kern="100" dirty="0" err="1">
                <a:effectLst/>
                <a:latin typeface="Calibri" panose="020F0502020204030204" pitchFamily="34" charset="0"/>
                <a:ea typeface="Times New Roman" panose="02020603050405020304" pitchFamily="18" charset="0"/>
                <a:cs typeface="Calibri" panose="020F0502020204030204" pitchFamily="34" charset="0"/>
              </a:rPr>
              <a:t>abonné</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a:t>
            </a:r>
            <a:r>
              <a:rPr lang="fr-BE" sz="1800" kern="100" dirty="0" err="1">
                <a:effectLst/>
                <a:latin typeface="Calibri" panose="020F0502020204030204" pitchFamily="34" charset="0"/>
                <a:ea typeface="Times New Roman" panose="02020603050405020304" pitchFamily="18" charset="0"/>
                <a:cs typeface="Calibri" panose="020F0502020204030204" pitchFamily="34" charset="0"/>
              </a:rPr>
              <a:t>e</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a:t>
            </a:r>
            <a:r>
              <a:rPr lang="fr-BE" sz="1800" kern="100" dirty="0" err="1">
                <a:effectLst/>
                <a:latin typeface="Calibri" panose="020F0502020204030204" pitchFamily="34" charset="0"/>
                <a:ea typeface="Times New Roman" panose="02020603050405020304" pitchFamily="18" charset="0"/>
                <a:cs typeface="Calibri" panose="020F0502020204030204" pitchFamily="34" charset="0"/>
              </a:rPr>
              <a:t>s</a:t>
            </a:r>
            <a:r>
              <a:rPr lang="fr-BE" sz="1800" kern="100" dirty="0">
                <a:effectLst/>
                <a:latin typeface="Calibri" panose="020F0502020204030204" pitchFamily="34" charset="0"/>
                <a:ea typeface="Times New Roman" panose="02020603050405020304" pitchFamily="18" charset="0"/>
                <a:cs typeface="Calibri" panose="020F0502020204030204" pitchFamily="34" charset="0"/>
              </a:rPr>
              <a:t> par rapport à la fin de l’année 2022.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Aft>
                <a:spcPts val="800"/>
              </a:spcAft>
              <a:tabLst>
                <a:tab pos="448945" algn="l"/>
              </a:tabLst>
            </a:pPr>
            <a:r>
              <a:rPr lang="fr-BE" sz="1800" b="1" i="1" kern="100" dirty="0">
                <a:effectLst/>
                <a:latin typeface="Calibri" panose="020F0502020204030204" pitchFamily="34" charset="0"/>
                <a:ea typeface="Times New Roman" panose="02020603050405020304" pitchFamily="18" charset="0"/>
                <a:cs typeface="Calibri" panose="020F0502020204030204" pitchFamily="34" charset="0"/>
              </a:rPr>
              <a:t>Ce qu’on publie </a:t>
            </a:r>
            <a:r>
              <a:rPr lang="fr-BE" sz="1800" kern="100" dirty="0">
                <a:effectLst/>
                <a:latin typeface="Calibri" panose="020F0502020204030204" pitchFamily="34" charset="0"/>
                <a:ea typeface="Times New Roman" panose="02020603050405020304" pitchFamily="18" charset="0"/>
                <a:cs typeface="Calibri" panose="020F0502020204030204" pitchFamily="34" charset="0"/>
              </a:rPr>
              <a:t>: relais pour les CPF, la campagne annuelle, relais journées mondiales, présence à des mobilisations…</a:t>
            </a:r>
            <a:endParaRPr lang="en-US" sz="1800" kern="100" dirty="0">
              <a:latin typeface="Calibri" panose="020F0502020204030204" pitchFamily="34" charset="0"/>
              <a:ea typeface="Times New Roman" panose="02020603050405020304" pitchFamily="18" charset="0"/>
              <a:cs typeface="Times New Roman" panose="02020603050405020304" pitchFamily="18" charset="0"/>
            </a:endParaRPr>
          </a:p>
          <a:p>
            <a:pPr marR="141605" algn="just">
              <a:lnSpc>
                <a:spcPct val="107000"/>
              </a:lnSpc>
              <a:spcAft>
                <a:spcPts val="800"/>
              </a:spcAft>
              <a:buFont typeface="Wingdings" panose="05000000000000000000" pitchFamily="2" charset="2"/>
              <a:buChar char="à"/>
              <a:tabLst>
                <a:tab pos="448945" algn="l"/>
              </a:tabLst>
            </a:pPr>
            <a:r>
              <a:rPr lang="fr-BE" sz="1800" kern="100" dirty="0">
                <a:effectLst/>
                <a:latin typeface="Calibri" panose="020F0502020204030204" pitchFamily="34" charset="0"/>
                <a:ea typeface="Times New Roman" panose="02020603050405020304" pitchFamily="18" charset="0"/>
                <a:cs typeface="Calibri" panose="020F0502020204030204" pitchFamily="34" charset="0"/>
              </a:rPr>
              <a:t>Au vu des statistiques récoltés, </a:t>
            </a:r>
            <a:r>
              <a:rPr lang="fr-BE" sz="1800" b="1" kern="100" dirty="0">
                <a:effectLst/>
                <a:latin typeface="Calibri" panose="020F0502020204030204" pitchFamily="34" charset="0"/>
                <a:ea typeface="Times New Roman" panose="02020603050405020304" pitchFamily="18" charset="0"/>
                <a:cs typeface="Calibri" panose="020F0502020204030204" pitchFamily="34" charset="0"/>
              </a:rPr>
              <a:t>il apparait indéniable que la présence de notre structure sur Instagram est indispensable</a:t>
            </a:r>
            <a:r>
              <a:rPr lang="fr-BE" sz="1800" kern="100" dirty="0">
                <a:effectLst/>
                <a:latin typeface="Calibri" panose="020F0502020204030204" pitchFamily="34" charset="0"/>
                <a:ea typeface="Times New Roman" panose="02020603050405020304" pitchFamily="18" charset="0"/>
                <a:cs typeface="Calibri" panose="020F0502020204030204" pitchFamily="34" charset="0"/>
              </a:rPr>
              <a:t>. </a:t>
            </a:r>
          </a:p>
          <a:p>
            <a:pPr marL="0" marR="141605" indent="0" algn="just">
              <a:lnSpc>
                <a:spcPct val="107000"/>
              </a:lnSpc>
              <a:spcAft>
                <a:spcPts val="800"/>
              </a:spcAft>
              <a:buNone/>
              <a:tabLst>
                <a:tab pos="448945" algn="l"/>
              </a:tabLst>
            </a:pPr>
            <a:endParaRPr lang="fr-BE"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0" marR="141605" indent="0" algn="ctr">
              <a:lnSpc>
                <a:spcPct val="107000"/>
              </a:lnSpc>
              <a:spcAft>
                <a:spcPts val="800"/>
              </a:spcAft>
              <a:buNone/>
              <a:tabLst>
                <a:tab pos="448945" algn="l"/>
              </a:tabLst>
            </a:pPr>
            <a:r>
              <a:rPr lang="fr-BE" sz="1800" i="1" kern="100" dirty="0">
                <a:effectLst/>
                <a:latin typeface="Calibri" panose="020F0502020204030204" pitchFamily="34" charset="0"/>
                <a:ea typeface="Times New Roman" panose="02020603050405020304" pitchFamily="18" charset="0"/>
                <a:cs typeface="Calibri" panose="020F0502020204030204" pitchFamily="34" charset="0"/>
              </a:rPr>
              <a:t>Selon une étude 2024 de </a:t>
            </a:r>
            <a:r>
              <a:rPr lang="fr-BE" sz="1800" i="1" kern="100" dirty="0" err="1">
                <a:effectLst/>
                <a:latin typeface="Calibri" panose="020F0502020204030204" pitchFamily="34" charset="0"/>
                <a:ea typeface="Times New Roman" panose="02020603050405020304" pitchFamily="18" charset="0"/>
                <a:cs typeface="Calibri" panose="020F0502020204030204" pitchFamily="34" charset="0"/>
              </a:rPr>
              <a:t>DataReportal</a:t>
            </a:r>
            <a:r>
              <a:rPr lang="fr-BE" sz="1800" i="1" kern="100" dirty="0">
                <a:effectLst/>
                <a:latin typeface="Calibri" panose="020F0502020204030204" pitchFamily="34" charset="0"/>
                <a:ea typeface="Times New Roman" panose="02020603050405020304" pitchFamily="18" charset="0"/>
                <a:cs typeface="Calibri" panose="020F0502020204030204" pitchFamily="34" charset="0"/>
              </a:rPr>
              <a:t>/</a:t>
            </a:r>
            <a:r>
              <a:rPr lang="fr-BE" sz="1800" i="1" kern="100" dirty="0" err="1">
                <a:effectLst/>
                <a:latin typeface="Calibri" panose="020F0502020204030204" pitchFamily="34" charset="0"/>
                <a:ea typeface="Times New Roman" panose="02020603050405020304" pitchFamily="18" charset="0"/>
                <a:cs typeface="Calibri" panose="020F0502020204030204" pitchFamily="34" charset="0"/>
              </a:rPr>
              <a:t>We</a:t>
            </a:r>
            <a:r>
              <a:rPr lang="fr-BE" sz="1800" i="1" kern="100" dirty="0">
                <a:effectLst/>
                <a:latin typeface="Calibri" panose="020F0502020204030204" pitchFamily="34" charset="0"/>
                <a:ea typeface="Times New Roman" panose="02020603050405020304" pitchFamily="18" charset="0"/>
                <a:cs typeface="Calibri" panose="020F0502020204030204" pitchFamily="34" charset="0"/>
              </a:rPr>
              <a:t> Are Social/</a:t>
            </a:r>
            <a:r>
              <a:rPr lang="fr-BE" sz="1800" i="1" kern="100" dirty="0" err="1">
                <a:effectLst/>
                <a:latin typeface="Calibri" panose="020F0502020204030204" pitchFamily="34" charset="0"/>
                <a:ea typeface="Times New Roman" panose="02020603050405020304" pitchFamily="18" charset="0"/>
                <a:cs typeface="Calibri" panose="020F0502020204030204" pitchFamily="34" charset="0"/>
              </a:rPr>
              <a:t>Meltwater</a:t>
            </a:r>
            <a:r>
              <a:rPr lang="fr-BE" sz="1800" i="1" kern="100" dirty="0">
                <a:effectLst/>
                <a:latin typeface="Calibri" panose="020F0502020204030204" pitchFamily="34" charset="0"/>
                <a:ea typeface="Times New Roman" panose="02020603050405020304" pitchFamily="18" charset="0"/>
                <a:cs typeface="Calibri" panose="020F0502020204030204" pitchFamily="34" charset="0"/>
              </a:rPr>
              <a:t>, en 2023, 42% des Belges sont sur Instagram. En outre, 33% des Belges de 16 à 64 ans utilisent les réseaux sociaux comme sources d’information. </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pic>
        <p:nvPicPr>
          <p:cNvPr id="4" name="Image 3" descr="Une image contenant texte, capture d’écran, Police, document">
            <a:extLst>
              <a:ext uri="{FF2B5EF4-FFF2-40B4-BE49-F238E27FC236}">
                <a16:creationId xmlns:a16="http://schemas.microsoft.com/office/drawing/2014/main" id="{8442649C-AFE1-A081-04D9-DBD2A1CBFD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502" b="-2"/>
          <a:stretch/>
        </p:blipFill>
        <p:spPr>
          <a:xfrm>
            <a:off x="138379" y="3599689"/>
            <a:ext cx="4727160" cy="2657539"/>
          </a:xfrm>
          <a:prstGeom prst="rect">
            <a:avLst/>
          </a:prstGeom>
        </p:spPr>
      </p:pic>
    </p:spTree>
    <p:extLst>
      <p:ext uri="{BB962C8B-B14F-4D97-AF65-F5344CB8AC3E}">
        <p14:creationId xmlns:p14="http://schemas.microsoft.com/office/powerpoint/2010/main" val="270962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Isosceles Triangle 8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Police, Graphique, logo&#10;&#10;Description générée automatiquement">
            <a:extLst>
              <a:ext uri="{FF2B5EF4-FFF2-40B4-BE49-F238E27FC236}">
                <a16:creationId xmlns:a16="http://schemas.microsoft.com/office/drawing/2014/main" id="{480ACECD-E57D-7E28-0CB6-872C79501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3614" y="6111240"/>
            <a:ext cx="1856437" cy="508882"/>
          </a:xfrm>
          <a:prstGeom prst="rect">
            <a:avLst/>
          </a:prstGeom>
        </p:spPr>
      </p:pic>
      <p:sp>
        <p:nvSpPr>
          <p:cNvPr id="2" name="Titre 1">
            <a:extLst>
              <a:ext uri="{FF2B5EF4-FFF2-40B4-BE49-F238E27FC236}">
                <a16:creationId xmlns:a16="http://schemas.microsoft.com/office/drawing/2014/main" id="{510C505B-D735-9819-8DEE-9AE5357F8BAF}"/>
              </a:ext>
            </a:extLst>
          </p:cNvPr>
          <p:cNvSpPr>
            <a:spLocks noGrp="1"/>
          </p:cNvSpPr>
          <p:nvPr>
            <p:ph type="title"/>
          </p:nvPr>
        </p:nvSpPr>
        <p:spPr>
          <a:xfrm>
            <a:off x="838200" y="557188"/>
            <a:ext cx="10515600" cy="1133499"/>
          </a:xfrm>
        </p:spPr>
        <p:txBody>
          <a:bodyPr>
            <a:noAutofit/>
          </a:bodyPr>
          <a:lstStyle/>
          <a:p>
            <a:pPr algn="ctr"/>
            <a:r>
              <a:rPr lang="nl-BE" dirty="0" err="1">
                <a:solidFill>
                  <a:srgbClr val="9966FF"/>
                </a:solidFill>
              </a:rPr>
              <a:t>Perspectives</a:t>
            </a:r>
            <a:r>
              <a:rPr lang="nl-BE" dirty="0">
                <a:solidFill>
                  <a:srgbClr val="9966FF"/>
                </a:solidFill>
              </a:rPr>
              <a:t> 2024 </a:t>
            </a:r>
            <a:br>
              <a:rPr lang="nl-BE" dirty="0"/>
            </a:br>
            <a:endParaRPr lang="fr-FR" dirty="0"/>
          </a:p>
        </p:txBody>
      </p:sp>
      <p:graphicFrame>
        <p:nvGraphicFramePr>
          <p:cNvPr id="22" name="Espace réservé du contenu 2">
            <a:extLst>
              <a:ext uri="{FF2B5EF4-FFF2-40B4-BE49-F238E27FC236}">
                <a16:creationId xmlns:a16="http://schemas.microsoft.com/office/drawing/2014/main" id="{33A4D7AA-1132-D3FA-F65E-107EF6F3343E}"/>
              </a:ext>
            </a:extLst>
          </p:cNvPr>
          <p:cNvGraphicFramePr>
            <a:graphicFrameLocks noGrp="1"/>
          </p:cNvGraphicFramePr>
          <p:nvPr>
            <p:ph idx="1"/>
            <p:extLst>
              <p:ext uri="{D42A27DB-BD31-4B8C-83A1-F6EECF244321}">
                <p14:modId xmlns:p14="http://schemas.microsoft.com/office/powerpoint/2010/main" val="3736867842"/>
              </p:ext>
            </p:extLst>
          </p:nvPr>
        </p:nvGraphicFramePr>
        <p:xfrm>
          <a:off x="648585" y="1254641"/>
          <a:ext cx="11181465" cy="494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2140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76F4B4-2630-805A-8D6C-E6F4AD4E483A}"/>
              </a:ext>
            </a:extLst>
          </p:cNvPr>
          <p:cNvSpPr>
            <a:spLocks noGrp="1"/>
          </p:cNvSpPr>
          <p:nvPr>
            <p:ph type="title"/>
          </p:nvPr>
        </p:nvSpPr>
        <p:spPr>
          <a:xfrm>
            <a:off x="838200" y="365125"/>
            <a:ext cx="10515600" cy="1325563"/>
          </a:xfrm>
        </p:spPr>
        <p:txBody>
          <a:bodyPr>
            <a:normAutofit/>
          </a:bodyPr>
          <a:lstStyle/>
          <a:p>
            <a:r>
              <a:rPr lang="nl-BE" dirty="0">
                <a:solidFill>
                  <a:srgbClr val="9966FF"/>
                </a:solidFill>
              </a:rPr>
              <a:t>Présentation des </a:t>
            </a:r>
            <a:r>
              <a:rPr lang="nl-BE" dirty="0" err="1">
                <a:solidFill>
                  <a:srgbClr val="9966FF"/>
                </a:solidFill>
              </a:rPr>
              <a:t>activités</a:t>
            </a:r>
            <a:r>
              <a:rPr lang="nl-BE" dirty="0">
                <a:solidFill>
                  <a:srgbClr val="9966FF"/>
                </a:solidFill>
              </a:rPr>
              <a:t> 2023 du CPF Willy Peers </a:t>
            </a:r>
            <a:endParaRPr lang="en-US" dirty="0">
              <a:solidFill>
                <a:srgbClr val="9966FF"/>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B8F1927-9494-55CE-2B81-74A927FA90D2}"/>
              </a:ext>
            </a:extLst>
          </p:cNvPr>
          <p:cNvSpPr>
            <a:spLocks noGrp="1"/>
          </p:cNvSpPr>
          <p:nvPr>
            <p:ph idx="1"/>
          </p:nvPr>
        </p:nvSpPr>
        <p:spPr>
          <a:xfrm>
            <a:off x="838200" y="1929384"/>
            <a:ext cx="10515600" cy="4251960"/>
          </a:xfrm>
        </p:spPr>
        <p:txBody>
          <a:bodyPr>
            <a:normAutofit lnSpcReduction="10000"/>
          </a:bodyPr>
          <a:lstStyle/>
          <a:p>
            <a:pPr marL="0" indent="0">
              <a:spcBef>
                <a:spcPts val="0"/>
              </a:spcBef>
              <a:spcAft>
                <a:spcPts val="800"/>
              </a:spcAft>
              <a:buNone/>
              <a:tabLst>
                <a:tab pos="457200" algn="l"/>
              </a:tabLst>
            </a:pPr>
            <a:r>
              <a:rPr lang="nl-BE" sz="2000" b="1" dirty="0"/>
              <a:t>POINTS MARQUANTS 2023 : </a:t>
            </a:r>
          </a:p>
          <a:p>
            <a:pPr>
              <a:spcBef>
                <a:spcPts val="0"/>
              </a:spcBef>
              <a:tabLst>
                <a:tab pos="457200" algn="l"/>
              </a:tabLst>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Année chamboulée humainement et au niveau des activités notamment en lien avec la retraite au 1/12/2022 avec le Dr Peeters et le décès du Dr Kundo le 4 juin 2023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Réaménagement des locaux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000" kern="100" dirty="0">
                <a:effectLst/>
                <a:latin typeface="Calibri" panose="020F0502020204030204" pitchFamily="34" charset="0"/>
                <a:ea typeface="Calibri" panose="020F0502020204030204" pitchFamily="34" charset="0"/>
                <a:cs typeface="Calibri" panose="020F0502020204030204" pitchFamily="34" charset="0"/>
              </a:rPr>
              <a:t>Augmentation du cadre emploi (EVRAS) depuis octobre 2023.</a:t>
            </a:r>
          </a:p>
          <a:p>
            <a:pPr marL="0" indent="0">
              <a:spcBef>
                <a:spcPts val="0"/>
              </a:spcBef>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fr-FR" sz="2000" b="1" kern="100" dirty="0">
                <a:effectLst/>
                <a:latin typeface="Calibri" panose="020F0502020204030204" pitchFamily="34" charset="0"/>
                <a:ea typeface="Calibri" panose="020F0502020204030204" pitchFamily="34" charset="0"/>
                <a:cs typeface="Calibri" panose="020F0502020204030204" pitchFamily="34" charset="0"/>
              </a:rPr>
              <a:t>PERSPECTIVES 2024 :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Avoir dès que possible (2024 ou 2025) 20h/semaine de consultations dédiées à l'IVG et viser un retour à « la normale » pour les délais des consultations médicales hors IVG (dans la semaine)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Création d’une consultation </a:t>
            </a:r>
            <a:r>
              <a:rPr lang="fr-FR" sz="2000" kern="100" dirty="0" err="1">
                <a:effectLst/>
                <a:latin typeface="Calibri" panose="020F0502020204030204" pitchFamily="34" charset="0"/>
                <a:ea typeface="Times New Roman" panose="02020603050405020304" pitchFamily="18" charset="0"/>
                <a:cs typeface="Calibri" panose="020F0502020204030204" pitchFamily="34" charset="0"/>
              </a:rPr>
              <a:t>psycho-médic</a:t>
            </a:r>
            <a:r>
              <a:rPr lang="fr-FR" sz="2000" kern="100" dirty="0" err="1">
                <a:latin typeface="Calibri" panose="020F0502020204030204" pitchFamily="34" charset="0"/>
                <a:ea typeface="Times New Roman" panose="02020603050405020304" pitchFamily="18" charset="0"/>
                <a:cs typeface="Calibri" panose="020F0502020204030204" pitchFamily="34" charset="0"/>
              </a:rPr>
              <a:t>o-sociale</a:t>
            </a:r>
            <a:r>
              <a:rPr lang="fr-FR" sz="2000" kern="100" dirty="0">
                <a:latin typeface="Calibri" panose="020F0502020204030204" pitchFamily="34" charset="0"/>
                <a:ea typeface="Times New Roman" panose="02020603050405020304" pitchFamily="18" charset="0"/>
                <a:cs typeface="Calibri" panose="020F0502020204030204" pitchFamily="34" charset="0"/>
              </a:rPr>
              <a:t> sur la transidentité</a:t>
            </a:r>
            <a:endParaRPr lang="fr-FR" sz="2000" kern="1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Développement d'une bonne collaboration avec le CHRM et plus spécifiquement le Dr </a:t>
            </a:r>
            <a:r>
              <a:rPr lang="fr-FR" sz="2000" kern="100" dirty="0" err="1">
                <a:effectLst/>
                <a:latin typeface="Calibri" panose="020F0502020204030204" pitchFamily="34" charset="0"/>
                <a:ea typeface="Times New Roman" panose="02020603050405020304" pitchFamily="18" charset="0"/>
                <a:cs typeface="Calibri" panose="020F0502020204030204" pitchFamily="34" charset="0"/>
              </a:rPr>
              <a:t>Piquard</a:t>
            </a: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 qui souhaite développer l'activité IVG à l'hôpital, notamment en vue de l'élargissement du délai pour avorter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Mise en route de l'agenda électronique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Mise en route de l'</a:t>
            </a:r>
            <a:r>
              <a:rPr lang="fr-FR" sz="2000" kern="100" dirty="0" err="1">
                <a:effectLst/>
                <a:latin typeface="Calibri" panose="020F0502020204030204" pitchFamily="34" charset="0"/>
                <a:ea typeface="Times New Roman" panose="02020603050405020304" pitchFamily="18" charset="0"/>
                <a:cs typeface="Calibri" panose="020F0502020204030204" pitchFamily="34" charset="0"/>
              </a:rPr>
              <a:t>efacturation</a:t>
            </a: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 des consultations médicales</a:t>
            </a:r>
            <a:endParaRPr lang="nl-BE" sz="2000" dirty="0"/>
          </a:p>
          <a:p>
            <a:pPr>
              <a:spcBef>
                <a:spcPts val="0"/>
              </a:spcBef>
            </a:pPr>
            <a:endParaRPr lang="nl-BE" sz="2000" dirty="0"/>
          </a:p>
          <a:p>
            <a:pPr marL="0" indent="0">
              <a:spcBef>
                <a:spcPts val="0"/>
              </a:spcBef>
              <a:buNone/>
            </a:pPr>
            <a:endParaRPr lang="nl-BE" sz="2000" dirty="0"/>
          </a:p>
        </p:txBody>
      </p:sp>
      <p:pic>
        <p:nvPicPr>
          <p:cNvPr id="4" name="Image 3" descr="Une image contenant texte, Police, Graphique, logo&#10;&#10;Description générée automatiquement">
            <a:extLst>
              <a:ext uri="{FF2B5EF4-FFF2-40B4-BE49-F238E27FC236}">
                <a16:creationId xmlns:a16="http://schemas.microsoft.com/office/drawing/2014/main" id="{4E0046E6-7996-27EF-038A-E25C0653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307759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E94DE7-B0B8-50CB-437A-0980F2F45A7A}"/>
              </a:ext>
            </a:extLst>
          </p:cNvPr>
          <p:cNvSpPr>
            <a:spLocks noGrp="1"/>
          </p:cNvSpPr>
          <p:nvPr>
            <p:ph type="title"/>
          </p:nvPr>
        </p:nvSpPr>
        <p:spPr>
          <a:xfrm>
            <a:off x="635000" y="640823"/>
            <a:ext cx="3418659" cy="5583148"/>
          </a:xfrm>
        </p:spPr>
        <p:txBody>
          <a:bodyPr anchor="ctr">
            <a:normAutofit/>
          </a:bodyPr>
          <a:lstStyle/>
          <a:p>
            <a:r>
              <a:rPr lang="fr-FR" dirty="0">
                <a:solidFill>
                  <a:srgbClr val="9966FF"/>
                </a:solidFill>
              </a:rPr>
              <a:t>Activités CPF Willy Peers </a:t>
            </a:r>
            <a:br>
              <a:rPr lang="fr-FR" dirty="0">
                <a:solidFill>
                  <a:srgbClr val="9966FF"/>
                </a:solidFill>
              </a:rPr>
            </a:br>
            <a:r>
              <a:rPr lang="fr-FR" dirty="0">
                <a:solidFill>
                  <a:srgbClr val="9966FF"/>
                </a:solidFill>
              </a:rPr>
              <a:t>2022-2023</a:t>
            </a:r>
            <a:endParaRPr lang="en-US" dirty="0">
              <a:solidFill>
                <a:srgbClr val="9966FF"/>
              </a:solidFill>
            </a:endParaRP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olice, Graphique, logo&#10;&#10;Description générée automatiquement">
            <a:extLst>
              <a:ext uri="{FF2B5EF4-FFF2-40B4-BE49-F238E27FC236}">
                <a16:creationId xmlns:a16="http://schemas.microsoft.com/office/drawing/2014/main" id="{76631E6F-8946-4B1C-317A-0AEE4E4C7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4" name="Espace réservé du contenu 3">
            <a:extLst>
              <a:ext uri="{FF2B5EF4-FFF2-40B4-BE49-F238E27FC236}">
                <a16:creationId xmlns:a16="http://schemas.microsoft.com/office/drawing/2014/main" id="{EDC6D140-2992-7595-ACD1-8D7724554CBC}"/>
              </a:ext>
            </a:extLst>
          </p:cNvPr>
          <p:cNvGraphicFramePr>
            <a:graphicFrameLocks noGrp="1"/>
          </p:cNvGraphicFramePr>
          <p:nvPr>
            <p:ph idx="1"/>
            <p:extLst>
              <p:ext uri="{D42A27DB-BD31-4B8C-83A1-F6EECF244321}">
                <p14:modId xmlns:p14="http://schemas.microsoft.com/office/powerpoint/2010/main" val="3701985989"/>
              </p:ext>
            </p:extLst>
          </p:nvPr>
        </p:nvGraphicFramePr>
        <p:xfrm>
          <a:off x="4648018" y="1041544"/>
          <a:ext cx="6900513" cy="4734698"/>
        </p:xfrm>
        <a:graphic>
          <a:graphicData uri="http://schemas.openxmlformats.org/drawingml/2006/table">
            <a:tbl>
              <a:tblPr firstRow="1" firstCol="1" bandRow="1">
                <a:tableStyleId>{5DA37D80-6434-44D0-A028-1B22A696006F}</a:tableStyleId>
              </a:tblPr>
              <a:tblGrid>
                <a:gridCol w="3910819">
                  <a:extLst>
                    <a:ext uri="{9D8B030D-6E8A-4147-A177-3AD203B41FA5}">
                      <a16:colId xmlns:a16="http://schemas.microsoft.com/office/drawing/2014/main" val="719880026"/>
                    </a:ext>
                  </a:extLst>
                </a:gridCol>
                <a:gridCol w="1250899">
                  <a:extLst>
                    <a:ext uri="{9D8B030D-6E8A-4147-A177-3AD203B41FA5}">
                      <a16:colId xmlns:a16="http://schemas.microsoft.com/office/drawing/2014/main" val="860971169"/>
                    </a:ext>
                  </a:extLst>
                </a:gridCol>
                <a:gridCol w="1738795">
                  <a:extLst>
                    <a:ext uri="{9D8B030D-6E8A-4147-A177-3AD203B41FA5}">
                      <a16:colId xmlns:a16="http://schemas.microsoft.com/office/drawing/2014/main" val="2312687148"/>
                    </a:ext>
                  </a:extLst>
                </a:gridCol>
              </a:tblGrid>
              <a:tr h="411698">
                <a:tc>
                  <a:txBody>
                    <a:bodyPr/>
                    <a:lstStyle/>
                    <a:p>
                      <a:pPr algn="l" fontAlgn="b">
                        <a:lnSpc>
                          <a:spcPct val="107000"/>
                        </a:lnSpc>
                        <a:spcBef>
                          <a:spcPts val="0"/>
                        </a:spcBef>
                        <a:spcAft>
                          <a:spcPts val="800"/>
                        </a:spcAft>
                      </a:pPr>
                      <a:r>
                        <a:rPr lang="fr-FR" sz="2200" b="1" u="none" strike="noStrike" dirty="0">
                          <a:solidFill>
                            <a:srgbClr val="000000"/>
                          </a:solidFill>
                          <a:effectLst/>
                        </a:rPr>
                        <a:t> CPF WILLY PEERS</a:t>
                      </a:r>
                      <a:endParaRPr lang="fr-FR"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600" b="1" u="none" strike="noStrike">
                          <a:solidFill>
                            <a:srgbClr val="000000"/>
                          </a:solidFill>
                          <a:effectLst/>
                        </a:rPr>
                        <a:t>2023</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600" b="1" u="none" strike="noStrike">
                          <a:solidFill>
                            <a:srgbClr val="000000"/>
                          </a:solidFill>
                          <a:effectLst/>
                        </a:rPr>
                        <a:t>2022</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2689402643"/>
                  </a:ext>
                </a:extLst>
              </a:tr>
              <a:tr h="360250">
                <a:tc>
                  <a:txBody>
                    <a:bodyPr/>
                    <a:lstStyle/>
                    <a:p>
                      <a:pPr algn="l" fontAlgn="b">
                        <a:lnSpc>
                          <a:spcPct val="107000"/>
                        </a:lnSpc>
                        <a:spcBef>
                          <a:spcPts val="0"/>
                        </a:spcBef>
                        <a:spcAft>
                          <a:spcPts val="800"/>
                        </a:spcAft>
                      </a:pPr>
                      <a:r>
                        <a:rPr lang="en-US" sz="2200" b="1" u="none" strike="noStrike" dirty="0">
                          <a:solidFill>
                            <a:srgbClr val="000000"/>
                          </a:solidFill>
                          <a:effectLst/>
                        </a:rPr>
                        <a:t>consultations </a:t>
                      </a:r>
                      <a:r>
                        <a:rPr lang="en-US" sz="2200" b="1" u="none" strike="noStrike" dirty="0" err="1">
                          <a:solidFill>
                            <a:srgbClr val="000000"/>
                          </a:solidFill>
                          <a:effectLst/>
                        </a:rPr>
                        <a:t>médicales</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1511</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1299</a:t>
                      </a:r>
                      <a:endParaRPr lang="en-US" sz="3300" b="0" i="0" u="none" strike="noStrike" dirty="0">
                        <a:effectLst/>
                        <a:latin typeface="Arial" panose="020B0604020202020204" pitchFamily="34" charset="0"/>
                      </a:endParaRPr>
                    </a:p>
                  </a:txBody>
                  <a:tcPr marL="126971" marR="126971" marT="17635" marB="0" anchor="b"/>
                </a:tc>
                <a:extLst>
                  <a:ext uri="{0D108BD9-81ED-4DB2-BD59-A6C34878D82A}">
                    <a16:rowId xmlns:a16="http://schemas.microsoft.com/office/drawing/2014/main" val="1973590790"/>
                  </a:ext>
                </a:extLst>
              </a:tr>
              <a:tr h="360250">
                <a:tc>
                  <a:txBody>
                    <a:bodyPr/>
                    <a:lstStyle/>
                    <a:p>
                      <a:pPr algn="l" fontAlgn="b">
                        <a:lnSpc>
                          <a:spcPct val="107000"/>
                        </a:lnSpc>
                        <a:spcBef>
                          <a:spcPts val="0"/>
                        </a:spcBef>
                        <a:spcAft>
                          <a:spcPts val="800"/>
                        </a:spcAft>
                      </a:pPr>
                      <a:r>
                        <a:rPr lang="en-US" sz="2200" b="1" u="none" strike="noStrike" dirty="0">
                          <a:solidFill>
                            <a:srgbClr val="000000"/>
                          </a:solidFill>
                          <a:effectLst/>
                        </a:rPr>
                        <a:t>consultations </a:t>
                      </a:r>
                      <a:r>
                        <a:rPr lang="en-US" sz="2200" b="1" u="none" strike="noStrike" dirty="0" err="1">
                          <a:solidFill>
                            <a:srgbClr val="000000"/>
                          </a:solidFill>
                          <a:effectLst/>
                        </a:rPr>
                        <a:t>psychologiques</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355</a:t>
                      </a:r>
                      <a:endParaRPr lang="en-US" sz="3300" b="0" i="0" u="none" strike="noStrike">
                        <a:effectLst/>
                        <a:latin typeface="Arial" panose="020B0604020202020204" pitchFamily="34" charset="0"/>
                      </a:endParaRPr>
                    </a:p>
                  </a:txBody>
                  <a:tcPr marL="126971" marR="126971" marT="17635" marB="0" anchor="b"/>
                </a:tc>
                <a:tc>
                  <a:txBody>
                    <a:bodyPr/>
                    <a:lstStyle/>
                    <a:p>
                      <a:pPr marL="457200" algn="r" fontAlgn="b">
                        <a:lnSpc>
                          <a:spcPct val="107000"/>
                        </a:lnSpc>
                        <a:spcBef>
                          <a:spcPts val="0"/>
                        </a:spcBef>
                        <a:spcAft>
                          <a:spcPts val="800"/>
                        </a:spcAft>
                      </a:pPr>
                      <a:r>
                        <a:rPr lang="en-US" sz="2200" b="0" u="none" strike="noStrike">
                          <a:solidFill>
                            <a:srgbClr val="000000"/>
                          </a:solidFill>
                          <a:effectLst/>
                        </a:rPr>
                        <a:t>428</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989945847"/>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consultations sociales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64</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76</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228855051"/>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consultations juridiques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33</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46</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1095699799"/>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accueils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861</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1098</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5550296"/>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3462921667"/>
                  </a:ext>
                </a:extLst>
              </a:tr>
              <a:tr h="360250">
                <a:tc>
                  <a:txBody>
                    <a:bodyPr/>
                    <a:lstStyle/>
                    <a:p>
                      <a:pPr algn="l" fontAlgn="b">
                        <a:lnSpc>
                          <a:spcPct val="107000"/>
                        </a:lnSpc>
                        <a:spcBef>
                          <a:spcPts val="0"/>
                        </a:spcBef>
                        <a:spcAft>
                          <a:spcPts val="800"/>
                        </a:spcAft>
                      </a:pPr>
                      <a:r>
                        <a:rPr lang="en-US" sz="2200" b="1" u="none" strike="noStrike" dirty="0">
                          <a:solidFill>
                            <a:srgbClr val="000000"/>
                          </a:solidFill>
                          <a:effectLst/>
                        </a:rPr>
                        <a:t>IVG</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323</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406</a:t>
                      </a:r>
                      <a:endParaRPr lang="en-US" sz="3300" b="0" i="0" u="none" strike="noStrike" dirty="0">
                        <a:effectLst/>
                        <a:latin typeface="Arial" panose="020B0604020202020204" pitchFamily="34" charset="0"/>
                      </a:endParaRPr>
                    </a:p>
                  </a:txBody>
                  <a:tcPr marL="126971" marR="126971" marT="17635" marB="0" anchor="b"/>
                </a:tc>
                <a:extLst>
                  <a:ext uri="{0D108BD9-81ED-4DB2-BD59-A6C34878D82A}">
                    <a16:rowId xmlns:a16="http://schemas.microsoft.com/office/drawing/2014/main" val="2728955258"/>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 </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3430729144"/>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Nbre d'animations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97</a:t>
                      </a:r>
                      <a:endParaRPr lang="en-US" sz="3300" b="0" i="0" u="none" strike="noStrike" dirty="0">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72</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2274574697"/>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Heures d'animations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154,75</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113,33</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2480576507"/>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Nbre de sensibilisations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34</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29</a:t>
                      </a:r>
                      <a:endParaRPr lang="en-US" sz="3300" b="0" i="0" u="none" strike="noStrike">
                        <a:effectLst/>
                        <a:latin typeface="Arial" panose="020B0604020202020204" pitchFamily="34" charset="0"/>
                      </a:endParaRPr>
                    </a:p>
                  </a:txBody>
                  <a:tcPr marL="126971" marR="126971" marT="17635" marB="0" anchor="b"/>
                </a:tc>
                <a:extLst>
                  <a:ext uri="{0D108BD9-81ED-4DB2-BD59-A6C34878D82A}">
                    <a16:rowId xmlns:a16="http://schemas.microsoft.com/office/drawing/2014/main" val="846749499"/>
                  </a:ext>
                </a:extLst>
              </a:tr>
              <a:tr h="360250">
                <a:tc>
                  <a:txBody>
                    <a:bodyPr/>
                    <a:lstStyle/>
                    <a:p>
                      <a:pPr algn="l" fontAlgn="b">
                        <a:lnSpc>
                          <a:spcPct val="107000"/>
                        </a:lnSpc>
                        <a:spcBef>
                          <a:spcPts val="0"/>
                        </a:spcBef>
                        <a:spcAft>
                          <a:spcPts val="800"/>
                        </a:spcAft>
                      </a:pPr>
                      <a:r>
                        <a:rPr lang="en-US" sz="2200" b="1" u="none" strike="noStrike">
                          <a:solidFill>
                            <a:srgbClr val="000000"/>
                          </a:solidFill>
                          <a:effectLst/>
                        </a:rPr>
                        <a:t>Heures de sensibilisations</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a:solidFill>
                            <a:srgbClr val="000000"/>
                          </a:solidFill>
                          <a:effectLst/>
                        </a:rPr>
                        <a:t>183,83</a:t>
                      </a:r>
                      <a:endParaRPr lang="en-US" sz="3300" b="0" i="0" u="none" strike="noStrike">
                        <a:effectLst/>
                        <a:latin typeface="Arial" panose="020B0604020202020204" pitchFamily="34" charset="0"/>
                      </a:endParaRPr>
                    </a:p>
                  </a:txBody>
                  <a:tcPr marL="126971" marR="126971" marT="17635" marB="0" anchor="b"/>
                </a:tc>
                <a:tc>
                  <a:txBody>
                    <a:bodyPr/>
                    <a:lstStyle/>
                    <a:p>
                      <a:pPr algn="r" fontAlgn="b">
                        <a:lnSpc>
                          <a:spcPct val="107000"/>
                        </a:lnSpc>
                        <a:spcBef>
                          <a:spcPts val="0"/>
                        </a:spcBef>
                        <a:spcAft>
                          <a:spcPts val="800"/>
                        </a:spcAft>
                      </a:pPr>
                      <a:r>
                        <a:rPr lang="en-US" sz="2200" b="0" u="none" strike="noStrike" dirty="0">
                          <a:solidFill>
                            <a:srgbClr val="000000"/>
                          </a:solidFill>
                          <a:effectLst/>
                        </a:rPr>
                        <a:t>209,5</a:t>
                      </a:r>
                      <a:endParaRPr lang="en-US" sz="3300" b="0" i="0" u="none" strike="noStrike" dirty="0">
                        <a:effectLst/>
                        <a:latin typeface="Arial" panose="020B0604020202020204" pitchFamily="34" charset="0"/>
                      </a:endParaRPr>
                    </a:p>
                  </a:txBody>
                  <a:tcPr marL="126971" marR="126971" marT="17635" marB="0" anchor="b"/>
                </a:tc>
                <a:extLst>
                  <a:ext uri="{0D108BD9-81ED-4DB2-BD59-A6C34878D82A}">
                    <a16:rowId xmlns:a16="http://schemas.microsoft.com/office/drawing/2014/main" val="1023110801"/>
                  </a:ext>
                </a:extLst>
              </a:tr>
            </a:tbl>
          </a:graphicData>
        </a:graphic>
      </p:graphicFrame>
    </p:spTree>
    <p:extLst>
      <p:ext uri="{BB962C8B-B14F-4D97-AF65-F5344CB8AC3E}">
        <p14:creationId xmlns:p14="http://schemas.microsoft.com/office/powerpoint/2010/main" val="184224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507BD1-521E-3EB4-FA8E-84A78D3EBE8D}"/>
              </a:ext>
            </a:extLst>
          </p:cNvPr>
          <p:cNvSpPr>
            <a:spLocks noGrp="1"/>
          </p:cNvSpPr>
          <p:nvPr>
            <p:ph type="title"/>
          </p:nvPr>
        </p:nvSpPr>
        <p:spPr>
          <a:xfrm>
            <a:off x="761801" y="283714"/>
            <a:ext cx="9906799" cy="1161688"/>
          </a:xfrm>
        </p:spPr>
        <p:txBody>
          <a:bodyPr anchor="ctr">
            <a:normAutofit/>
          </a:body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SG</a:t>
            </a:r>
            <a:endParaRPr lang="fr-FR" sz="3700" dirty="0">
              <a:solidFill>
                <a:srgbClr val="9966FF"/>
              </a:solidFill>
            </a:endParaRPr>
          </a:p>
        </p:txBody>
      </p:sp>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2253561" y="2217761"/>
            <a:ext cx="7680959" cy="4034116"/>
          </a:xfrm>
        </p:spPr>
        <p:txBody>
          <a:bodyPr anchor="ctr">
            <a:normAutofit/>
          </a:bodyPr>
          <a:lstStyle/>
          <a:p>
            <a:r>
              <a:rPr lang="nl-BE" sz="1700" u="sng" dirty="0"/>
              <a:t>Secrétariat Général</a:t>
            </a:r>
            <a:r>
              <a:rPr lang="nl-BE" sz="1700" dirty="0"/>
              <a:t> (</a:t>
            </a:r>
            <a:r>
              <a:rPr lang="nl-BE" sz="1700"/>
              <a:t>Place</a:t>
            </a:r>
            <a:r>
              <a:rPr lang="nl-BE" sz="1700" dirty="0"/>
              <a:t> Saint-Jean 1/2 – 1000 Bruxelles) </a:t>
            </a:r>
            <a:br>
              <a:rPr lang="nl-BE" sz="1700" dirty="0"/>
            </a:br>
            <a:endParaRPr lang="nl-BE" sz="1700" dirty="0"/>
          </a:p>
          <a:p>
            <a:pPr lvl="1"/>
            <a:r>
              <a:rPr lang="nl-BE" sz="1700" dirty="0"/>
              <a:t>Foubert Margot, CDI </a:t>
            </a:r>
            <a:r>
              <a:rPr lang="nl-BE" sz="1700"/>
              <a:t>temps</a:t>
            </a:r>
            <a:r>
              <a:rPr lang="nl-BE" sz="1700" dirty="0"/>
              <a:t> plein APE</a:t>
            </a:r>
          </a:p>
          <a:p>
            <a:pPr lvl="1"/>
            <a:r>
              <a:rPr lang="nl-BE" sz="1700" dirty="0"/>
              <a:t>Gaspar Alice, CDI </a:t>
            </a:r>
            <a:r>
              <a:rPr lang="nl-BE" sz="1700"/>
              <a:t>temps</a:t>
            </a:r>
            <a:r>
              <a:rPr lang="nl-BE" sz="1700" dirty="0"/>
              <a:t> plein APE </a:t>
            </a:r>
          </a:p>
          <a:p>
            <a:pPr lvl="1"/>
            <a:r>
              <a:rPr lang="fr-BE" sz="1700" b="1" dirty="0"/>
              <a:t>Gérard Pauline,</a:t>
            </a:r>
            <a:r>
              <a:rPr lang="fr-BE" sz="1700" dirty="0"/>
              <a:t> CDD fonds propres 32h/s. du 09/01/2023 au 29/01/2023 - CDR ACS temps plein du 30/01/2023 au 11/10/2023 - fin le 12/10/2023</a:t>
            </a:r>
          </a:p>
          <a:p>
            <a:pPr lvl="1"/>
            <a:r>
              <a:rPr lang="fr-BE" sz="1700" b="1" dirty="0"/>
              <a:t>Ianni Lisa, </a:t>
            </a:r>
            <a:r>
              <a:rPr lang="fr-BE" sz="1700" dirty="0"/>
              <a:t>CDR EP du 02/05/2023 au 07/09/2023 – fin le 08/09/2023</a:t>
            </a:r>
          </a:p>
          <a:p>
            <a:pPr lvl="1"/>
            <a:r>
              <a:rPr lang="nl-BE" sz="1700" b="1" dirty="0"/>
              <a:t>Malcourant </a:t>
            </a:r>
            <a:r>
              <a:rPr lang="nl-BE" sz="1700" b="1"/>
              <a:t>Eloïse</a:t>
            </a:r>
            <a:r>
              <a:rPr lang="nl-BE" sz="1700" b="1" dirty="0"/>
              <a:t>,</a:t>
            </a:r>
            <a:r>
              <a:rPr lang="nl-BE" sz="1700" dirty="0"/>
              <a:t> CDI </a:t>
            </a:r>
            <a:r>
              <a:rPr lang="nl-BE" sz="1700"/>
              <a:t>temps</a:t>
            </a:r>
            <a:r>
              <a:rPr lang="nl-BE" sz="1700" dirty="0"/>
              <a:t> plein EP – congés </a:t>
            </a:r>
            <a:r>
              <a:rPr lang="nl-BE" sz="1700"/>
              <a:t>maternité</a:t>
            </a:r>
            <a:r>
              <a:rPr lang="nl-BE" sz="1700" dirty="0"/>
              <a:t> et </a:t>
            </a:r>
            <a:r>
              <a:rPr lang="nl-BE" sz="1700"/>
              <a:t>parental</a:t>
            </a:r>
            <a:r>
              <a:rPr lang="nl-BE" sz="1700" dirty="0"/>
              <a:t> </a:t>
            </a:r>
            <a:r>
              <a:rPr lang="nl-BE" sz="1700"/>
              <a:t>temps</a:t>
            </a:r>
            <a:r>
              <a:rPr lang="nl-BE" sz="1700" dirty="0"/>
              <a:t> plein du 26/04/2023 au 07/09/2023 -  reprise 4/5ème </a:t>
            </a:r>
            <a:r>
              <a:rPr lang="nl-BE" sz="1700"/>
              <a:t>avec</a:t>
            </a:r>
            <a:r>
              <a:rPr lang="nl-BE" sz="1700" dirty="0"/>
              <a:t> congé </a:t>
            </a:r>
            <a:r>
              <a:rPr lang="nl-BE" sz="1700"/>
              <a:t>parental</a:t>
            </a:r>
            <a:r>
              <a:rPr lang="nl-BE" sz="1700" dirty="0"/>
              <a:t> 1/5ème </a:t>
            </a:r>
            <a:r>
              <a:rPr lang="nl-BE" sz="1700"/>
              <a:t>le</a:t>
            </a:r>
            <a:r>
              <a:rPr lang="nl-BE" sz="1700" dirty="0"/>
              <a:t> 11/09/2023</a:t>
            </a:r>
          </a:p>
          <a:p>
            <a:pPr lvl="1"/>
            <a:r>
              <a:rPr lang="fr-FR" sz="1700" dirty="0"/>
              <a:t>SATHIYANANTHAN Vithusa, CDI mi-temps APE </a:t>
            </a:r>
            <a:endParaRPr lang="nl-BE" sz="1700" dirty="0"/>
          </a:p>
          <a:p>
            <a:pPr lvl="1"/>
            <a:r>
              <a:rPr lang="nl-BE" sz="1700" b="1" dirty="0"/>
              <a:t>Seniora Jihan, </a:t>
            </a:r>
            <a:r>
              <a:rPr lang="nl-BE" sz="1700" dirty="0"/>
              <a:t>CDI </a:t>
            </a:r>
            <a:r>
              <a:rPr lang="nl-BE" sz="1700"/>
              <a:t>temps</a:t>
            </a:r>
            <a:r>
              <a:rPr lang="nl-BE" sz="1700" dirty="0"/>
              <a:t> plein ACS – congé sans solde </a:t>
            </a:r>
            <a:r>
              <a:rPr lang="nl-BE" sz="1700"/>
              <a:t>temps</a:t>
            </a:r>
            <a:r>
              <a:rPr lang="nl-BE" sz="1700" dirty="0"/>
              <a:t> plein du 30/01/2023 au 11/10/2023 – reprise </a:t>
            </a:r>
            <a:r>
              <a:rPr lang="nl-BE" sz="1700"/>
              <a:t>temps</a:t>
            </a:r>
            <a:r>
              <a:rPr lang="nl-BE" sz="1700" dirty="0"/>
              <a:t> plein </a:t>
            </a:r>
            <a:r>
              <a:rPr lang="nl-BE" sz="1700"/>
              <a:t>le</a:t>
            </a:r>
            <a:r>
              <a:rPr lang="nl-BE" sz="1700" dirty="0"/>
              <a:t> 12/10/2023</a:t>
            </a:r>
          </a:p>
          <a:p>
            <a:pPr marL="457200" lvl="1" indent="0">
              <a:buNone/>
            </a:pPr>
            <a:endParaRPr lang="fr-FR" sz="1700" dirty="0"/>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6499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23D623-9B44-BA0D-C078-3373AB31C806}"/>
              </a:ext>
            </a:extLst>
          </p:cNvPr>
          <p:cNvSpPr>
            <a:spLocks noGrp="1"/>
          </p:cNvSpPr>
          <p:nvPr>
            <p:ph type="title"/>
          </p:nvPr>
        </p:nvSpPr>
        <p:spPr>
          <a:xfrm>
            <a:off x="838200" y="365125"/>
            <a:ext cx="10515600" cy="1325563"/>
          </a:xfrm>
        </p:spPr>
        <p:txBody>
          <a:bodyPr>
            <a:normAutofit/>
          </a:bodyPr>
          <a:lstStyle/>
          <a:p>
            <a:r>
              <a:rPr lang="nl-BE" dirty="0">
                <a:solidFill>
                  <a:srgbClr val="9966FF"/>
                </a:solidFill>
              </a:rPr>
              <a:t>Présentation des </a:t>
            </a:r>
            <a:r>
              <a:rPr lang="nl-BE" dirty="0" err="1">
                <a:solidFill>
                  <a:srgbClr val="9966FF"/>
                </a:solidFill>
              </a:rPr>
              <a:t>activités</a:t>
            </a:r>
            <a:r>
              <a:rPr lang="nl-BE" dirty="0">
                <a:solidFill>
                  <a:srgbClr val="9966FF"/>
                </a:solidFill>
              </a:rPr>
              <a:t> 2023 du CPF Soralia de Verviers </a:t>
            </a:r>
            <a:endParaRPr lang="en-US" dirty="0">
              <a:solidFill>
                <a:srgbClr val="9966FF"/>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CDCC824-6DD9-A089-28BC-9AE4720E3BC4}"/>
              </a:ext>
            </a:extLst>
          </p:cNvPr>
          <p:cNvSpPr>
            <a:spLocks noGrp="1"/>
          </p:cNvSpPr>
          <p:nvPr>
            <p:ph idx="1"/>
          </p:nvPr>
        </p:nvSpPr>
        <p:spPr>
          <a:xfrm>
            <a:off x="838200" y="1929384"/>
            <a:ext cx="10515600" cy="4251960"/>
          </a:xfrm>
        </p:spPr>
        <p:txBody>
          <a:bodyPr>
            <a:noAutofit/>
          </a:bodyPr>
          <a:lstStyle/>
          <a:p>
            <a:pPr marL="0" indent="0">
              <a:buNone/>
            </a:pPr>
            <a:r>
              <a:rPr lang="nl-BE" sz="2000" b="1" dirty="0"/>
              <a:t>POINTS MARQUANTS 2023 : </a:t>
            </a:r>
          </a:p>
          <a:p>
            <a:r>
              <a:rPr lang="nl-BE" sz="2000" dirty="0" err="1"/>
              <a:t>Obtention</a:t>
            </a:r>
            <a:r>
              <a:rPr lang="nl-BE" sz="2000" dirty="0"/>
              <a:t> </a:t>
            </a:r>
            <a:r>
              <a:rPr lang="nl-BE" sz="2000" dirty="0" err="1"/>
              <a:t>d’un</a:t>
            </a:r>
            <a:r>
              <a:rPr lang="nl-BE" sz="2000" dirty="0"/>
              <a:t> </a:t>
            </a:r>
            <a:r>
              <a:rPr lang="nl-BE" sz="2000" dirty="0" err="1"/>
              <a:t>agrément</a:t>
            </a:r>
            <a:r>
              <a:rPr lang="nl-BE" sz="2000" dirty="0"/>
              <a:t> “</a:t>
            </a:r>
            <a:r>
              <a:rPr lang="nl-BE" sz="2000" dirty="0" err="1"/>
              <a:t>Harcèlement</a:t>
            </a:r>
            <a:r>
              <a:rPr lang="nl-BE" sz="2000" dirty="0"/>
              <a:t>” de la FWB</a:t>
            </a:r>
          </a:p>
          <a:p>
            <a:r>
              <a:rPr lang="nl-BE" sz="2000" dirty="0"/>
              <a:t>AC EVRAS – </a:t>
            </a:r>
            <a:r>
              <a:rPr lang="nl-BE" sz="2000" dirty="0" err="1"/>
              <a:t>Levée</a:t>
            </a:r>
            <a:r>
              <a:rPr lang="nl-BE" sz="2000" dirty="0"/>
              <a:t> de </a:t>
            </a:r>
            <a:r>
              <a:rPr lang="nl-BE" sz="2000" dirty="0" err="1"/>
              <a:t>bouclier</a:t>
            </a:r>
            <a:r>
              <a:rPr lang="nl-BE" sz="2000" dirty="0"/>
              <a:t> importante </a:t>
            </a:r>
            <a:r>
              <a:rPr lang="nl-BE" sz="2000" dirty="0" err="1"/>
              <a:t>tant</a:t>
            </a:r>
            <a:r>
              <a:rPr lang="nl-BE" sz="2000" dirty="0"/>
              <a:t> au niveau de </a:t>
            </a:r>
            <a:r>
              <a:rPr lang="nl-BE" sz="2000" dirty="0" err="1"/>
              <a:t>certaines</a:t>
            </a:r>
            <a:r>
              <a:rPr lang="nl-BE" sz="2000" dirty="0"/>
              <a:t> </a:t>
            </a:r>
            <a:r>
              <a:rPr lang="nl-BE" sz="2000" dirty="0" err="1"/>
              <a:t>populations</a:t>
            </a:r>
            <a:r>
              <a:rPr lang="nl-BE" sz="2000" dirty="0"/>
              <a:t> que de </a:t>
            </a:r>
            <a:r>
              <a:rPr lang="nl-BE" sz="2000" dirty="0" err="1"/>
              <a:t>nos</a:t>
            </a:r>
            <a:r>
              <a:rPr lang="nl-BE" sz="2000" dirty="0"/>
              <a:t> </a:t>
            </a:r>
            <a:r>
              <a:rPr lang="nl-BE" sz="2000" dirty="0" err="1"/>
              <a:t>partenaires</a:t>
            </a:r>
            <a:r>
              <a:rPr lang="nl-BE" sz="2000" dirty="0"/>
              <a:t> </a:t>
            </a:r>
            <a:r>
              <a:rPr lang="nl-BE" sz="2000" dirty="0" err="1"/>
              <a:t>habituels</a:t>
            </a:r>
            <a:r>
              <a:rPr lang="nl-BE" sz="2000" dirty="0"/>
              <a:t> (PSE, </a:t>
            </a:r>
            <a:r>
              <a:rPr lang="nl-BE" sz="2000" dirty="0" err="1"/>
              <a:t>directions</a:t>
            </a:r>
            <a:r>
              <a:rPr lang="nl-BE" sz="2000" dirty="0"/>
              <a:t> </a:t>
            </a:r>
            <a:r>
              <a:rPr lang="nl-BE" sz="2000" dirty="0" err="1"/>
              <a:t>d’écoles</a:t>
            </a:r>
            <a:r>
              <a:rPr lang="nl-BE" sz="2000" dirty="0"/>
              <a:t>, etc.)</a:t>
            </a:r>
          </a:p>
          <a:p>
            <a:r>
              <a:rPr lang="nl-BE" sz="2000" dirty="0" err="1"/>
              <a:t>Augmentation</a:t>
            </a:r>
            <a:r>
              <a:rPr lang="nl-BE" sz="2000" dirty="0"/>
              <a:t> du </a:t>
            </a:r>
            <a:r>
              <a:rPr lang="nl-BE" sz="2000" dirty="0" err="1"/>
              <a:t>cadre</a:t>
            </a:r>
            <a:r>
              <a:rPr lang="nl-BE" sz="2000" dirty="0"/>
              <a:t> </a:t>
            </a:r>
            <a:r>
              <a:rPr lang="nl-BE" sz="2000" dirty="0" err="1"/>
              <a:t>emploi</a:t>
            </a:r>
            <a:r>
              <a:rPr lang="nl-BE" sz="2000" dirty="0"/>
              <a:t> (EVRAS)</a:t>
            </a:r>
          </a:p>
          <a:p>
            <a:r>
              <a:rPr lang="nl-BE" sz="2000" dirty="0"/>
              <a:t>Fin des </a:t>
            </a:r>
            <a:r>
              <a:rPr lang="nl-BE" sz="2000" dirty="0" err="1"/>
              <a:t>travaux</a:t>
            </a:r>
            <a:endParaRPr lang="nl-BE" sz="2000" dirty="0"/>
          </a:p>
          <a:p>
            <a:r>
              <a:rPr lang="nl-BE" sz="2000" dirty="0" err="1"/>
              <a:t>Lancement</a:t>
            </a:r>
            <a:r>
              <a:rPr lang="nl-BE" sz="2000" dirty="0"/>
              <a:t> de la </a:t>
            </a:r>
            <a:r>
              <a:rPr lang="nl-BE" sz="2000" dirty="0" err="1"/>
              <a:t>pratique</a:t>
            </a:r>
            <a:r>
              <a:rPr lang="nl-BE" sz="2000" dirty="0"/>
              <a:t> de </a:t>
            </a:r>
            <a:r>
              <a:rPr lang="nl-BE" sz="2000" dirty="0" err="1"/>
              <a:t>l’IVG</a:t>
            </a:r>
            <a:r>
              <a:rPr lang="nl-BE" sz="2000" dirty="0"/>
              <a:t> </a:t>
            </a:r>
            <a:r>
              <a:rPr lang="nl-BE" sz="2000" dirty="0" err="1"/>
              <a:t>médicamenteuse</a:t>
            </a:r>
            <a:r>
              <a:rPr lang="nl-BE" sz="2000" dirty="0"/>
              <a:t> </a:t>
            </a:r>
            <a:r>
              <a:rPr lang="nl-BE" sz="2000" dirty="0" err="1"/>
              <a:t>avec</a:t>
            </a:r>
            <a:r>
              <a:rPr lang="nl-BE" sz="2000" dirty="0"/>
              <a:t> </a:t>
            </a:r>
            <a:r>
              <a:rPr lang="nl-BE" sz="2000" dirty="0" err="1"/>
              <a:t>l’arrivée</a:t>
            </a:r>
            <a:r>
              <a:rPr lang="nl-BE" sz="2000" dirty="0"/>
              <a:t> </a:t>
            </a:r>
            <a:r>
              <a:rPr lang="nl-BE" sz="2000" dirty="0" err="1"/>
              <a:t>d’un</a:t>
            </a:r>
            <a:r>
              <a:rPr lang="nl-BE" sz="2000" dirty="0"/>
              <a:t> </a:t>
            </a:r>
            <a:r>
              <a:rPr lang="nl-BE" sz="2000" dirty="0" err="1"/>
              <a:t>troisième</a:t>
            </a:r>
            <a:r>
              <a:rPr lang="nl-BE" sz="2000" dirty="0"/>
              <a:t> </a:t>
            </a:r>
            <a:r>
              <a:rPr lang="nl-BE" sz="2000" dirty="0" err="1"/>
              <a:t>médecin</a:t>
            </a:r>
            <a:endParaRPr lang="nl-BE" sz="2000" dirty="0"/>
          </a:p>
          <a:p>
            <a:pPr marL="457200" lvl="1" indent="0">
              <a:buNone/>
            </a:pPr>
            <a:endParaRPr lang="nl-BE" sz="2000" dirty="0"/>
          </a:p>
          <a:p>
            <a:pPr marL="0" indent="0">
              <a:buNone/>
            </a:pPr>
            <a:r>
              <a:rPr lang="nl-BE" sz="2000" b="1" dirty="0"/>
              <a:t>PERSPECTIVES 2024: </a:t>
            </a:r>
          </a:p>
          <a:p>
            <a:r>
              <a:rPr lang="nl-BE" sz="2000" dirty="0" err="1"/>
              <a:t>Difficulté</a:t>
            </a:r>
            <a:r>
              <a:rPr lang="nl-BE" sz="2000" dirty="0"/>
              <a:t> à </a:t>
            </a:r>
            <a:r>
              <a:rPr lang="nl-BE" sz="2000" dirty="0" err="1"/>
              <a:t>engager</a:t>
            </a:r>
            <a:r>
              <a:rPr lang="nl-BE" sz="2000" dirty="0"/>
              <a:t> </a:t>
            </a:r>
            <a:r>
              <a:rPr lang="nl-BE" sz="2000" dirty="0" err="1"/>
              <a:t>un</a:t>
            </a:r>
            <a:r>
              <a:rPr lang="nl-BE" sz="2000" dirty="0"/>
              <a:t> </a:t>
            </a:r>
            <a:r>
              <a:rPr lang="nl-BE" sz="2000" dirty="0" err="1"/>
              <a:t>profil</a:t>
            </a:r>
            <a:r>
              <a:rPr lang="nl-BE" sz="2000" dirty="0"/>
              <a:t> “</a:t>
            </a:r>
            <a:r>
              <a:rPr lang="nl-BE" sz="2000" dirty="0" err="1"/>
              <a:t>Animateur.trice</a:t>
            </a:r>
            <a:r>
              <a:rPr lang="nl-BE" sz="2000" dirty="0"/>
              <a:t> EVRAS” </a:t>
            </a:r>
          </a:p>
          <a:p>
            <a:r>
              <a:rPr lang="nl-BE" sz="2000" dirty="0" err="1"/>
              <a:t>Améliorer</a:t>
            </a:r>
            <a:r>
              <a:rPr lang="nl-BE" sz="2000" dirty="0"/>
              <a:t> </a:t>
            </a:r>
            <a:r>
              <a:rPr lang="nl-BE" sz="2000" dirty="0" err="1"/>
              <a:t>le</a:t>
            </a:r>
            <a:r>
              <a:rPr lang="nl-BE" sz="2000" dirty="0"/>
              <a:t> </a:t>
            </a:r>
            <a:r>
              <a:rPr lang="nl-BE" sz="2000" dirty="0" err="1"/>
              <a:t>fonctionnement</a:t>
            </a:r>
            <a:r>
              <a:rPr lang="nl-BE" sz="2000" dirty="0"/>
              <a:t> de </a:t>
            </a:r>
            <a:r>
              <a:rPr lang="nl-BE" sz="2000" dirty="0" err="1"/>
              <a:t>l’opérationnalisation</a:t>
            </a:r>
            <a:r>
              <a:rPr lang="nl-BE" sz="2000" dirty="0"/>
              <a:t> de </a:t>
            </a:r>
            <a:r>
              <a:rPr lang="nl-BE" sz="2000" dirty="0" err="1"/>
              <a:t>l’EVRAS</a:t>
            </a:r>
            <a:r>
              <a:rPr lang="nl-BE" sz="2000" dirty="0"/>
              <a:t> (mise en </a:t>
            </a:r>
            <a:r>
              <a:rPr lang="nl-BE" sz="2000" dirty="0" err="1"/>
              <a:t>place</a:t>
            </a:r>
            <a:r>
              <a:rPr lang="nl-BE" sz="2000" dirty="0"/>
              <a:t> de “</a:t>
            </a:r>
            <a:r>
              <a:rPr lang="nl-BE" sz="2000" dirty="0" err="1"/>
              <a:t>référentes</a:t>
            </a:r>
            <a:r>
              <a:rPr lang="nl-BE" sz="2000" dirty="0"/>
              <a:t> </a:t>
            </a:r>
            <a:r>
              <a:rPr lang="nl-BE" sz="2000" dirty="0" err="1"/>
              <a:t>animations</a:t>
            </a:r>
            <a:r>
              <a:rPr lang="nl-BE" sz="2000" dirty="0"/>
              <a:t>” au sein de </a:t>
            </a:r>
            <a:r>
              <a:rPr lang="nl-BE" sz="2000" dirty="0" err="1"/>
              <a:t>l’équipe</a:t>
            </a:r>
            <a:r>
              <a:rPr lang="nl-BE" sz="2000" dirty="0"/>
              <a:t>)</a:t>
            </a:r>
          </a:p>
        </p:txBody>
      </p:sp>
      <p:pic>
        <p:nvPicPr>
          <p:cNvPr id="4" name="Image 3" descr="Une image contenant texte, Police, Graphique, logo&#10;&#10;Description générée automatiquement">
            <a:extLst>
              <a:ext uri="{FF2B5EF4-FFF2-40B4-BE49-F238E27FC236}">
                <a16:creationId xmlns:a16="http://schemas.microsoft.com/office/drawing/2014/main" id="{CA5C8338-E87B-8118-8A4D-6B491E437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6517" y="6159246"/>
            <a:ext cx="1314859" cy="360426"/>
          </a:xfrm>
          <a:prstGeom prst="rect">
            <a:avLst/>
          </a:prstGeom>
        </p:spPr>
      </p:pic>
    </p:spTree>
    <p:extLst>
      <p:ext uri="{BB962C8B-B14F-4D97-AF65-F5344CB8AC3E}">
        <p14:creationId xmlns:p14="http://schemas.microsoft.com/office/powerpoint/2010/main" val="3090350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F1519C8-25A5-5539-9B16-878A844671E2}"/>
              </a:ext>
            </a:extLst>
          </p:cNvPr>
          <p:cNvSpPr>
            <a:spLocks noGrp="1"/>
          </p:cNvSpPr>
          <p:nvPr>
            <p:ph type="title"/>
          </p:nvPr>
        </p:nvSpPr>
        <p:spPr>
          <a:xfrm>
            <a:off x="635000" y="640823"/>
            <a:ext cx="3418659" cy="5583148"/>
          </a:xfrm>
        </p:spPr>
        <p:txBody>
          <a:bodyPr anchor="ctr">
            <a:normAutofit/>
          </a:bodyPr>
          <a:lstStyle/>
          <a:p>
            <a:r>
              <a:rPr lang="nl-BE" dirty="0" err="1">
                <a:solidFill>
                  <a:srgbClr val="9966FF"/>
                </a:solidFill>
              </a:rPr>
              <a:t>Activités</a:t>
            </a:r>
            <a:r>
              <a:rPr lang="nl-BE" dirty="0">
                <a:solidFill>
                  <a:srgbClr val="9966FF"/>
                </a:solidFill>
              </a:rPr>
              <a:t> CPF Verviers 2022-2023</a:t>
            </a:r>
            <a:endParaRPr lang="en-US" dirty="0">
              <a:solidFill>
                <a:srgbClr val="9966FF"/>
              </a:solidFill>
            </a:endParaRP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olice, Graphique, logo&#10;&#10;Description générée automatiquement">
            <a:extLst>
              <a:ext uri="{FF2B5EF4-FFF2-40B4-BE49-F238E27FC236}">
                <a16:creationId xmlns:a16="http://schemas.microsoft.com/office/drawing/2014/main" id="{81595375-1A0D-9390-E089-8D32C93C7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537" y="6231735"/>
            <a:ext cx="1314859" cy="360426"/>
          </a:xfrm>
          <a:prstGeom prst="rect">
            <a:avLst/>
          </a:prstGeom>
        </p:spPr>
      </p:pic>
      <p:graphicFrame>
        <p:nvGraphicFramePr>
          <p:cNvPr id="4" name="Espace réservé du contenu 3">
            <a:extLst>
              <a:ext uri="{FF2B5EF4-FFF2-40B4-BE49-F238E27FC236}">
                <a16:creationId xmlns:a16="http://schemas.microsoft.com/office/drawing/2014/main" id="{3704D5F5-3A5D-50F8-1A63-6AC87D5CFF5E}"/>
              </a:ext>
            </a:extLst>
          </p:cNvPr>
          <p:cNvGraphicFramePr>
            <a:graphicFrameLocks noGrp="1"/>
          </p:cNvGraphicFramePr>
          <p:nvPr>
            <p:ph idx="1"/>
            <p:extLst>
              <p:ext uri="{D42A27DB-BD31-4B8C-83A1-F6EECF244321}">
                <p14:modId xmlns:p14="http://schemas.microsoft.com/office/powerpoint/2010/main" val="2374983959"/>
              </p:ext>
            </p:extLst>
          </p:nvPr>
        </p:nvGraphicFramePr>
        <p:xfrm>
          <a:off x="4839959" y="640822"/>
          <a:ext cx="6516630" cy="5536153"/>
        </p:xfrm>
        <a:graphic>
          <a:graphicData uri="http://schemas.openxmlformats.org/drawingml/2006/table">
            <a:tbl>
              <a:tblPr firstRow="1" firstCol="1" bandRow="1">
                <a:tableStyleId>{5DA37D80-6434-44D0-A028-1B22A696006F}</a:tableStyleId>
              </a:tblPr>
              <a:tblGrid>
                <a:gridCol w="3979537">
                  <a:extLst>
                    <a:ext uri="{9D8B030D-6E8A-4147-A177-3AD203B41FA5}">
                      <a16:colId xmlns:a16="http://schemas.microsoft.com/office/drawing/2014/main" val="3091365583"/>
                    </a:ext>
                  </a:extLst>
                </a:gridCol>
                <a:gridCol w="1037321">
                  <a:extLst>
                    <a:ext uri="{9D8B030D-6E8A-4147-A177-3AD203B41FA5}">
                      <a16:colId xmlns:a16="http://schemas.microsoft.com/office/drawing/2014/main" val="2237211577"/>
                    </a:ext>
                  </a:extLst>
                </a:gridCol>
                <a:gridCol w="1499772">
                  <a:extLst>
                    <a:ext uri="{9D8B030D-6E8A-4147-A177-3AD203B41FA5}">
                      <a16:colId xmlns:a16="http://schemas.microsoft.com/office/drawing/2014/main" val="3825545957"/>
                    </a:ext>
                  </a:extLst>
                </a:gridCol>
              </a:tblGrid>
              <a:tr h="484309">
                <a:tc>
                  <a:txBody>
                    <a:bodyPr/>
                    <a:lstStyle/>
                    <a:p>
                      <a:pPr algn="l" fontAlgn="ctr">
                        <a:spcBef>
                          <a:spcPts val="0"/>
                        </a:spcBef>
                        <a:spcAft>
                          <a:spcPts val="0"/>
                        </a:spcAft>
                      </a:pPr>
                      <a:r>
                        <a:rPr lang="fr-FR" sz="2400" b="1" u="none" strike="noStrike">
                          <a:solidFill>
                            <a:srgbClr val="000000"/>
                          </a:solidFill>
                          <a:effectLst/>
                        </a:rPr>
                        <a:t> CPF Verviers </a:t>
                      </a:r>
                      <a:endParaRPr lang="fr-FR"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800" b="1" u="none" strike="noStrike">
                          <a:solidFill>
                            <a:srgbClr val="000000"/>
                          </a:solidFill>
                          <a:effectLst/>
                        </a:rPr>
                        <a:t>2023</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800" b="1" u="none" strike="noStrike">
                          <a:solidFill>
                            <a:srgbClr val="000000"/>
                          </a:solidFill>
                          <a:effectLst/>
                        </a:rPr>
                        <a:t>2022</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43908397"/>
                  </a:ext>
                </a:extLst>
              </a:tr>
              <a:tr h="420987">
                <a:tc>
                  <a:txBody>
                    <a:bodyPr/>
                    <a:lstStyle/>
                    <a:p>
                      <a:pPr algn="l" fontAlgn="ctr">
                        <a:spcBef>
                          <a:spcPts val="0"/>
                        </a:spcBef>
                        <a:spcAft>
                          <a:spcPts val="0"/>
                        </a:spcAft>
                      </a:pPr>
                      <a:r>
                        <a:rPr lang="en-US" sz="2400" b="1" u="none" strike="noStrike" dirty="0">
                          <a:solidFill>
                            <a:srgbClr val="000000"/>
                          </a:solidFill>
                          <a:effectLst/>
                        </a:rPr>
                        <a:t>consultations </a:t>
                      </a:r>
                      <a:r>
                        <a:rPr lang="en-US" sz="2400" b="1" u="none" strike="noStrike" dirty="0" err="1">
                          <a:solidFill>
                            <a:srgbClr val="000000"/>
                          </a:solidFill>
                          <a:effectLst/>
                        </a:rPr>
                        <a:t>médicales</a:t>
                      </a:r>
                      <a:endParaRPr lang="en-US" sz="3600" b="0" i="0" u="none" strike="noStrike" dirty="0">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367</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289</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522213605"/>
                  </a:ext>
                </a:extLst>
              </a:tr>
              <a:tr h="420987">
                <a:tc>
                  <a:txBody>
                    <a:bodyPr/>
                    <a:lstStyle/>
                    <a:p>
                      <a:pPr algn="l" fontAlgn="ctr">
                        <a:spcBef>
                          <a:spcPts val="0"/>
                        </a:spcBef>
                        <a:spcAft>
                          <a:spcPts val="0"/>
                        </a:spcAft>
                      </a:pPr>
                      <a:r>
                        <a:rPr lang="en-US" sz="2400" b="1" u="none" strike="noStrike">
                          <a:solidFill>
                            <a:srgbClr val="000000"/>
                          </a:solidFill>
                          <a:effectLst/>
                        </a:rPr>
                        <a:t>consultations psychologiques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690</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640</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1790710194"/>
                  </a:ext>
                </a:extLst>
              </a:tr>
              <a:tr h="420987">
                <a:tc>
                  <a:txBody>
                    <a:bodyPr/>
                    <a:lstStyle/>
                    <a:p>
                      <a:pPr algn="l" fontAlgn="ctr">
                        <a:spcBef>
                          <a:spcPts val="0"/>
                        </a:spcBef>
                        <a:spcAft>
                          <a:spcPts val="0"/>
                        </a:spcAft>
                      </a:pPr>
                      <a:r>
                        <a:rPr lang="en-US" sz="2400" b="1" u="none" strike="noStrike">
                          <a:solidFill>
                            <a:srgbClr val="000000"/>
                          </a:solidFill>
                          <a:effectLst/>
                        </a:rPr>
                        <a:t>consultations sociales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45</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62</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4264522238"/>
                  </a:ext>
                </a:extLst>
              </a:tr>
              <a:tr h="420987">
                <a:tc>
                  <a:txBody>
                    <a:bodyPr/>
                    <a:lstStyle/>
                    <a:p>
                      <a:pPr algn="l" fontAlgn="ctr">
                        <a:spcBef>
                          <a:spcPts val="0"/>
                        </a:spcBef>
                        <a:spcAft>
                          <a:spcPts val="0"/>
                        </a:spcAft>
                      </a:pPr>
                      <a:r>
                        <a:rPr lang="en-US" sz="2400" b="1" u="none" strike="noStrike" dirty="0">
                          <a:solidFill>
                            <a:srgbClr val="000000"/>
                          </a:solidFill>
                          <a:effectLst/>
                        </a:rPr>
                        <a:t>consultations </a:t>
                      </a:r>
                      <a:r>
                        <a:rPr lang="en-US" sz="2400" b="1" u="none" strike="noStrike" dirty="0" err="1">
                          <a:solidFill>
                            <a:srgbClr val="000000"/>
                          </a:solidFill>
                          <a:effectLst/>
                        </a:rPr>
                        <a:t>juridiques</a:t>
                      </a:r>
                      <a:endParaRPr lang="en-US" sz="3600" b="0" i="0" u="none" strike="noStrike" dirty="0">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41</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39</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645227980"/>
                  </a:ext>
                </a:extLst>
              </a:tr>
              <a:tr h="420987">
                <a:tc>
                  <a:txBody>
                    <a:bodyPr/>
                    <a:lstStyle/>
                    <a:p>
                      <a:pPr algn="l" fontAlgn="ctr">
                        <a:spcBef>
                          <a:spcPts val="0"/>
                        </a:spcBef>
                        <a:spcAft>
                          <a:spcPts val="0"/>
                        </a:spcAft>
                      </a:pPr>
                      <a:r>
                        <a:rPr lang="en-US" sz="2400" b="1" u="none" strike="noStrike" dirty="0" err="1">
                          <a:solidFill>
                            <a:srgbClr val="000000"/>
                          </a:solidFill>
                          <a:effectLst/>
                        </a:rPr>
                        <a:t>accueils</a:t>
                      </a:r>
                      <a:endParaRPr lang="en-US" sz="3600" b="0" i="0" u="none" strike="noStrike" dirty="0">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815</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522</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050746359"/>
                  </a:ext>
                </a:extLst>
              </a:tr>
              <a:tr h="420987">
                <a:tc>
                  <a:txBody>
                    <a:bodyPr/>
                    <a:lstStyle/>
                    <a:p>
                      <a:pPr algn="l" fontAlgn="ctr">
                        <a:spcBef>
                          <a:spcPts val="0"/>
                        </a:spcBef>
                        <a:spcAft>
                          <a:spcPts val="0"/>
                        </a:spcAft>
                      </a:pPr>
                      <a:r>
                        <a:rPr lang="en-US" sz="2400" b="1"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tc>
                  <a:txBody>
                    <a:bodyPr/>
                    <a:lstStyle/>
                    <a:p>
                      <a:pPr algn="l" fontAlgn="ctr">
                        <a:spcBef>
                          <a:spcPts val="0"/>
                        </a:spcBef>
                        <a:spcAft>
                          <a:spcPts val="0"/>
                        </a:spcAft>
                      </a:pPr>
                      <a:r>
                        <a:rPr lang="en-US" sz="2400" b="0"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tc>
                  <a:txBody>
                    <a:bodyPr/>
                    <a:lstStyle/>
                    <a:p>
                      <a:pPr algn="l" fontAlgn="ctr">
                        <a:spcBef>
                          <a:spcPts val="0"/>
                        </a:spcBef>
                        <a:spcAft>
                          <a:spcPts val="0"/>
                        </a:spcAft>
                      </a:pPr>
                      <a:r>
                        <a:rPr lang="en-US" sz="2400" b="0"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524817499"/>
                  </a:ext>
                </a:extLst>
              </a:tr>
              <a:tr h="420987">
                <a:tc>
                  <a:txBody>
                    <a:bodyPr/>
                    <a:lstStyle/>
                    <a:p>
                      <a:pPr algn="l" fontAlgn="ctr">
                        <a:spcBef>
                          <a:spcPts val="0"/>
                        </a:spcBef>
                        <a:spcAft>
                          <a:spcPts val="0"/>
                        </a:spcAft>
                      </a:pPr>
                      <a:r>
                        <a:rPr lang="en-US" sz="2400" b="1" u="none" strike="noStrike">
                          <a:solidFill>
                            <a:srgbClr val="000000"/>
                          </a:solidFill>
                          <a:effectLst/>
                        </a:rPr>
                        <a:t>IVG</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130</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96</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091538974"/>
                  </a:ext>
                </a:extLst>
              </a:tr>
              <a:tr h="420987">
                <a:tc>
                  <a:txBody>
                    <a:bodyPr/>
                    <a:lstStyle/>
                    <a:p>
                      <a:pPr algn="l" fontAlgn="ctr">
                        <a:spcBef>
                          <a:spcPts val="0"/>
                        </a:spcBef>
                        <a:spcAft>
                          <a:spcPts val="0"/>
                        </a:spcAft>
                      </a:pPr>
                      <a:r>
                        <a:rPr lang="en-US" sz="2400" b="1"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 </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4260431932"/>
                  </a:ext>
                </a:extLst>
              </a:tr>
              <a:tr h="420987">
                <a:tc>
                  <a:txBody>
                    <a:bodyPr/>
                    <a:lstStyle/>
                    <a:p>
                      <a:pPr algn="l" fontAlgn="ctr">
                        <a:spcBef>
                          <a:spcPts val="0"/>
                        </a:spcBef>
                        <a:spcAft>
                          <a:spcPts val="0"/>
                        </a:spcAft>
                      </a:pPr>
                      <a:r>
                        <a:rPr lang="en-US" sz="2400" b="1" u="none" strike="noStrike">
                          <a:solidFill>
                            <a:srgbClr val="000000"/>
                          </a:solidFill>
                          <a:effectLst/>
                        </a:rPr>
                        <a:t>Nbre d'animations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454</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453</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2809252123"/>
                  </a:ext>
                </a:extLst>
              </a:tr>
              <a:tr h="420987">
                <a:tc>
                  <a:txBody>
                    <a:bodyPr/>
                    <a:lstStyle/>
                    <a:p>
                      <a:pPr algn="l" fontAlgn="ctr">
                        <a:spcBef>
                          <a:spcPts val="0"/>
                        </a:spcBef>
                        <a:spcAft>
                          <a:spcPts val="0"/>
                        </a:spcAft>
                      </a:pPr>
                      <a:r>
                        <a:rPr lang="en-US" sz="2400" b="1" u="none" strike="noStrike">
                          <a:solidFill>
                            <a:srgbClr val="000000"/>
                          </a:solidFill>
                          <a:effectLst/>
                        </a:rPr>
                        <a:t>Heures d'animations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dirty="0">
                          <a:solidFill>
                            <a:srgbClr val="000000"/>
                          </a:solidFill>
                          <a:effectLst/>
                        </a:rPr>
                        <a:t>679,5</a:t>
                      </a:r>
                      <a:endParaRPr lang="en-US" sz="3600" b="0" i="0" u="none" strike="noStrike" dirty="0">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605,5</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999263419"/>
                  </a:ext>
                </a:extLst>
              </a:tr>
              <a:tr h="420987">
                <a:tc>
                  <a:txBody>
                    <a:bodyPr/>
                    <a:lstStyle/>
                    <a:p>
                      <a:pPr algn="l" fontAlgn="ctr">
                        <a:spcBef>
                          <a:spcPts val="0"/>
                        </a:spcBef>
                        <a:spcAft>
                          <a:spcPts val="0"/>
                        </a:spcAft>
                      </a:pPr>
                      <a:r>
                        <a:rPr lang="en-US" sz="2400" b="1" u="none" strike="noStrike">
                          <a:solidFill>
                            <a:srgbClr val="000000"/>
                          </a:solidFill>
                          <a:effectLst/>
                        </a:rPr>
                        <a:t>Nbre de sensibilisations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27</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9</a:t>
                      </a:r>
                      <a:endParaRPr lang="en-US" sz="3600" b="0" i="0" u="none" strike="noStrike">
                        <a:effectLst/>
                        <a:latin typeface="Arial" panose="020B0604020202020204" pitchFamily="34" charset="0"/>
                      </a:endParaRPr>
                    </a:p>
                  </a:txBody>
                  <a:tcPr marL="18891" marR="18891" marT="18891" marB="0" anchor="ctr"/>
                </a:tc>
                <a:extLst>
                  <a:ext uri="{0D108BD9-81ED-4DB2-BD59-A6C34878D82A}">
                    <a16:rowId xmlns:a16="http://schemas.microsoft.com/office/drawing/2014/main" val="900817954"/>
                  </a:ext>
                </a:extLst>
              </a:tr>
              <a:tr h="420987">
                <a:tc>
                  <a:txBody>
                    <a:bodyPr/>
                    <a:lstStyle/>
                    <a:p>
                      <a:pPr algn="l" fontAlgn="ctr">
                        <a:spcBef>
                          <a:spcPts val="0"/>
                        </a:spcBef>
                        <a:spcAft>
                          <a:spcPts val="0"/>
                        </a:spcAft>
                      </a:pPr>
                      <a:r>
                        <a:rPr lang="en-US" sz="2400" b="1" u="none" strike="noStrike">
                          <a:solidFill>
                            <a:srgbClr val="000000"/>
                          </a:solidFill>
                          <a:effectLst/>
                        </a:rPr>
                        <a:t>Heures de sensibilisations</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a:solidFill>
                            <a:srgbClr val="000000"/>
                          </a:solidFill>
                          <a:effectLst/>
                        </a:rPr>
                        <a:t>95</a:t>
                      </a:r>
                      <a:endParaRPr lang="en-US" sz="3600" b="0" i="0" u="none" strike="noStrike">
                        <a:effectLst/>
                        <a:latin typeface="Arial" panose="020B0604020202020204" pitchFamily="34" charset="0"/>
                      </a:endParaRPr>
                    </a:p>
                  </a:txBody>
                  <a:tcPr marL="18891" marR="18891" marT="18891" marB="0" anchor="ctr"/>
                </a:tc>
                <a:tc>
                  <a:txBody>
                    <a:bodyPr/>
                    <a:lstStyle/>
                    <a:p>
                      <a:pPr algn="r" fontAlgn="ctr">
                        <a:spcBef>
                          <a:spcPts val="0"/>
                        </a:spcBef>
                        <a:spcAft>
                          <a:spcPts val="0"/>
                        </a:spcAft>
                      </a:pPr>
                      <a:r>
                        <a:rPr lang="en-US" sz="2400" b="0" u="none" strike="noStrike" dirty="0">
                          <a:solidFill>
                            <a:srgbClr val="000000"/>
                          </a:solidFill>
                          <a:effectLst/>
                        </a:rPr>
                        <a:t>35,5</a:t>
                      </a:r>
                      <a:endParaRPr lang="en-US" sz="3600" b="0" i="0" u="none" strike="noStrike" dirty="0">
                        <a:effectLst/>
                        <a:latin typeface="Arial" panose="020B0604020202020204" pitchFamily="34" charset="0"/>
                      </a:endParaRPr>
                    </a:p>
                  </a:txBody>
                  <a:tcPr marL="18891" marR="18891" marT="18891" marB="0" anchor="ctr"/>
                </a:tc>
                <a:extLst>
                  <a:ext uri="{0D108BD9-81ED-4DB2-BD59-A6C34878D82A}">
                    <a16:rowId xmlns:a16="http://schemas.microsoft.com/office/drawing/2014/main" val="2673730645"/>
                  </a:ext>
                </a:extLst>
              </a:tr>
            </a:tbl>
          </a:graphicData>
        </a:graphic>
      </p:graphicFrame>
    </p:spTree>
    <p:extLst>
      <p:ext uri="{BB962C8B-B14F-4D97-AF65-F5344CB8AC3E}">
        <p14:creationId xmlns:p14="http://schemas.microsoft.com/office/powerpoint/2010/main" val="2975276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1E1BB9C-65B0-1FD1-21D0-0F48E99C4267}"/>
              </a:ext>
            </a:extLst>
          </p:cNvPr>
          <p:cNvSpPr>
            <a:spLocks noGrp="1"/>
          </p:cNvSpPr>
          <p:nvPr>
            <p:ph type="ctrTitle"/>
          </p:nvPr>
        </p:nvSpPr>
        <p:spPr>
          <a:xfrm>
            <a:off x="1524003" y="1190847"/>
            <a:ext cx="9144000" cy="4014144"/>
          </a:xfrm>
        </p:spPr>
        <p:txBody>
          <a:bodyPr anchor="ctr">
            <a:normAutofit/>
          </a:bodyPr>
          <a:lstStyle/>
          <a:p>
            <a:pPr marL="0" indent="0"/>
            <a:r>
              <a:rPr lang="fr-BE" sz="5000" dirty="0">
                <a:solidFill>
                  <a:srgbClr val="9966FF"/>
                </a:solidFill>
              </a:rPr>
              <a:t>ANALYSE DES DONNÉES DES CENTRES DE PLANNING FAMILIAL </a:t>
            </a:r>
            <a:br>
              <a:rPr lang="fr-BE" sz="5000" dirty="0">
                <a:solidFill>
                  <a:srgbClr val="9966FF"/>
                </a:solidFill>
              </a:rPr>
            </a:br>
            <a:r>
              <a:rPr lang="fr-BE" sz="5000" dirty="0">
                <a:solidFill>
                  <a:srgbClr val="9966FF"/>
                </a:solidFill>
              </a:rPr>
              <a:t>Soralia-</a:t>
            </a:r>
            <a:r>
              <a:rPr lang="fr-BE" sz="5000" dirty="0" err="1">
                <a:solidFill>
                  <a:srgbClr val="9966FF"/>
                </a:solidFill>
              </a:rPr>
              <a:t>Solidaris</a:t>
            </a:r>
            <a:r>
              <a:rPr lang="fr-BE" sz="5000" dirty="0">
                <a:solidFill>
                  <a:srgbClr val="9966FF"/>
                </a:solidFill>
              </a:rPr>
              <a:t> 2023</a:t>
            </a:r>
            <a:br>
              <a:rPr lang="fr-BE" sz="4500" b="1" dirty="0"/>
            </a:br>
            <a:endParaRPr lang="en-US" sz="4500" dirty="0"/>
          </a:p>
        </p:txBody>
      </p:sp>
      <p:sp>
        <p:nvSpPr>
          <p:cNvPr id="3" name="Sous-titre 2">
            <a:extLst>
              <a:ext uri="{FF2B5EF4-FFF2-40B4-BE49-F238E27FC236}">
                <a16:creationId xmlns:a16="http://schemas.microsoft.com/office/drawing/2014/main" id="{9C189DB9-6556-6D35-24B8-D97569AD73C8}"/>
              </a:ext>
            </a:extLst>
          </p:cNvPr>
          <p:cNvSpPr>
            <a:spLocks noGrp="1"/>
          </p:cNvSpPr>
          <p:nvPr>
            <p:ph type="subTitle" idx="1"/>
          </p:nvPr>
        </p:nvSpPr>
        <p:spPr>
          <a:xfrm>
            <a:off x="1966912" y="5655783"/>
            <a:ext cx="8258176" cy="631825"/>
          </a:xfrm>
        </p:spPr>
        <p:txBody>
          <a:bodyPr anchor="ctr">
            <a:normAutofit/>
          </a:bodyPr>
          <a:lstStyle/>
          <a:p>
            <a:endParaRPr lang="nl-BE" sz="2800" dirty="0"/>
          </a:p>
          <a:p>
            <a:endParaRPr lang="nl-BE" sz="2800" dirty="0"/>
          </a:p>
          <a:p>
            <a:endParaRPr lang="en-US" sz="28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e image contenant texte, Police, Graphique, logo&#10;&#10;Description générée automatiquement">
            <a:extLst>
              <a:ext uri="{FF2B5EF4-FFF2-40B4-BE49-F238E27FC236}">
                <a16:creationId xmlns:a16="http://schemas.microsoft.com/office/drawing/2014/main" id="{D444AC8A-0D8B-F2CC-52D3-DBA325C6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906" y="6177779"/>
            <a:ext cx="1314859" cy="360426"/>
          </a:xfrm>
          <a:prstGeom prst="rect">
            <a:avLst/>
          </a:prstGeom>
        </p:spPr>
      </p:pic>
    </p:spTree>
    <p:extLst>
      <p:ext uri="{BB962C8B-B14F-4D97-AF65-F5344CB8AC3E}">
        <p14:creationId xmlns:p14="http://schemas.microsoft.com/office/powerpoint/2010/main" val="130812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75F7AA-8AE4-78D4-9149-CD50BD7C30BC}"/>
              </a:ext>
            </a:extLst>
          </p:cNvPr>
          <p:cNvSpPr>
            <a:spLocks noGrp="1"/>
          </p:cNvSpPr>
          <p:nvPr>
            <p:ph type="title"/>
          </p:nvPr>
        </p:nvSpPr>
        <p:spPr>
          <a:xfrm>
            <a:off x="244549" y="548640"/>
            <a:ext cx="4197559" cy="5431536"/>
          </a:xfrm>
        </p:spPr>
        <p:txBody>
          <a:bodyPr>
            <a:normAutofit/>
          </a:bodyPr>
          <a:lstStyle/>
          <a:p>
            <a:r>
              <a:rPr lang="fr-BE" dirty="0">
                <a:solidFill>
                  <a:srgbClr val="9966FF"/>
                </a:solidFill>
              </a:rPr>
              <a:t>Contextualisation</a:t>
            </a:r>
          </a:p>
        </p:txBody>
      </p:sp>
      <p:sp>
        <p:nvSpPr>
          <p:cNvPr id="3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08A1949-8F39-3877-20B2-DEAD6DC908E0}"/>
              </a:ext>
            </a:extLst>
          </p:cNvPr>
          <p:cNvSpPr>
            <a:spLocks noGrp="1"/>
          </p:cNvSpPr>
          <p:nvPr>
            <p:ph idx="1"/>
          </p:nvPr>
        </p:nvSpPr>
        <p:spPr>
          <a:xfrm>
            <a:off x="5126418" y="552090"/>
            <a:ext cx="6224335" cy="5428085"/>
          </a:xfrm>
        </p:spPr>
        <p:txBody>
          <a:bodyPr anchor="ctr">
            <a:normAutofit/>
          </a:bodyPr>
          <a:lstStyle/>
          <a:p>
            <a:pPr>
              <a:spcBef>
                <a:spcPct val="20000"/>
              </a:spcBef>
              <a:defRPr/>
            </a:pPr>
            <a:r>
              <a:rPr lang="fr-BE" sz="2000" kern="0" dirty="0"/>
              <a:t>12° année d’analyse transversale des activités des CPF affiliés</a:t>
            </a:r>
          </a:p>
          <a:p>
            <a:pPr>
              <a:spcBef>
                <a:spcPct val="20000"/>
              </a:spcBef>
              <a:defRPr/>
            </a:pPr>
            <a:endParaRPr lang="fr-BE" sz="2000" kern="0" dirty="0"/>
          </a:p>
          <a:p>
            <a:pPr>
              <a:spcBef>
                <a:spcPct val="20000"/>
              </a:spcBef>
              <a:defRPr/>
            </a:pPr>
            <a:r>
              <a:rPr lang="fr-BE" sz="2000" kern="0" dirty="0"/>
              <a:t>Passage à </a:t>
            </a:r>
            <a:r>
              <a:rPr lang="fr-BE" sz="2000" kern="0" dirty="0" err="1"/>
              <a:t>Médinect</a:t>
            </a:r>
            <a:r>
              <a:rPr lang="fr-BE" sz="2000" kern="0" dirty="0"/>
              <a:t> :</a:t>
            </a:r>
          </a:p>
          <a:p>
            <a:pPr lvl="1">
              <a:buFont typeface="Courier New" panose="02070309020205020404" pitchFamily="49" charset="0"/>
              <a:buChar char="o"/>
              <a:defRPr/>
            </a:pPr>
            <a:r>
              <a:rPr lang="fr-BE" sz="2000" kern="0" dirty="0"/>
              <a:t>Double collecte des données sur Planning 3.0 et </a:t>
            </a:r>
            <a:r>
              <a:rPr lang="fr-BE" sz="2000" kern="0" dirty="0" err="1"/>
              <a:t>Médinect</a:t>
            </a:r>
            <a:endParaRPr lang="fr-BE" sz="2000" kern="0" dirty="0"/>
          </a:p>
          <a:p>
            <a:pPr lvl="1">
              <a:buFont typeface="Courier New" panose="02070309020205020404" pitchFamily="49" charset="0"/>
              <a:buChar char="o"/>
              <a:defRPr/>
            </a:pPr>
            <a:r>
              <a:rPr lang="fr-BE" sz="2000" kern="0" dirty="0"/>
              <a:t>Utilisation d’un nouveau logiciel : erreurs d’encodage possibles</a:t>
            </a:r>
          </a:p>
          <a:p>
            <a:pPr marL="457200" lvl="1" indent="0">
              <a:buNone/>
              <a:defRPr/>
            </a:pPr>
            <a:endParaRPr lang="fr-BE" sz="2000" kern="0" dirty="0"/>
          </a:p>
          <a:p>
            <a:pPr>
              <a:defRPr/>
            </a:pPr>
            <a:r>
              <a:rPr lang="fr-BE" sz="2000" kern="0" dirty="0"/>
              <a:t>Difficultés dans la récolte de données</a:t>
            </a:r>
          </a:p>
          <a:p>
            <a:pPr lvl="1">
              <a:buFont typeface="Courier New" panose="02070309020205020404" pitchFamily="49" charset="0"/>
              <a:buChar char="o"/>
              <a:defRPr/>
            </a:pPr>
            <a:r>
              <a:rPr lang="fr-BE" sz="2000" kern="0" dirty="0"/>
              <a:t>Beaucoup de motifs différents</a:t>
            </a:r>
          </a:p>
          <a:p>
            <a:pPr lvl="1">
              <a:buFont typeface="Courier New" panose="02070309020205020404" pitchFamily="49" charset="0"/>
              <a:buChar char="o"/>
              <a:defRPr/>
            </a:pPr>
            <a:r>
              <a:rPr lang="fr-BE" sz="2000" kern="0" dirty="0"/>
              <a:t>Consultations à plusieurs motifs</a:t>
            </a:r>
          </a:p>
          <a:p>
            <a:pPr lvl="1">
              <a:buFont typeface="Courier New" panose="02070309020205020404" pitchFamily="49" charset="0"/>
              <a:buChar char="o"/>
              <a:defRPr/>
            </a:pPr>
            <a:r>
              <a:rPr lang="fr-BE" sz="2000" kern="0" dirty="0"/>
              <a:t>Motifs non habituels voire non identifiables</a:t>
            </a:r>
          </a:p>
          <a:p>
            <a:pPr lvl="1">
              <a:buFont typeface="Courier New" panose="02070309020205020404" pitchFamily="49" charset="0"/>
              <a:buChar char="o"/>
              <a:defRPr/>
            </a:pPr>
            <a:r>
              <a:rPr lang="fr-BE" sz="2000" kern="0" dirty="0"/>
              <a:t>Données qu’on ne trouve plus dans </a:t>
            </a:r>
            <a:r>
              <a:rPr lang="fr-BE" sz="2000" kern="0" dirty="0" err="1"/>
              <a:t>Médinect</a:t>
            </a:r>
            <a:endParaRPr lang="fr-BE" sz="2000" kern="0" dirty="0"/>
          </a:p>
          <a:p>
            <a:pPr marL="457200" lvl="1" indent="0">
              <a:buNone/>
              <a:defRPr/>
            </a:pPr>
            <a:r>
              <a:rPr lang="fr-BE" sz="2000" kern="0" dirty="0">
                <a:sym typeface="Wingdings" panose="05000000000000000000" pitchFamily="2" charset="2"/>
              </a:rPr>
              <a:t>Adaptations nécessaires quant à l’analyse transversale</a:t>
            </a:r>
            <a:endParaRPr lang="fr-BE" sz="2000" kern="0" dirty="0"/>
          </a:p>
          <a:p>
            <a:pPr marL="457200" lvl="1" indent="0">
              <a:buNone/>
              <a:defRPr/>
            </a:pPr>
            <a:endParaRPr lang="fr-BE" sz="2000" kern="0" dirty="0"/>
          </a:p>
        </p:txBody>
      </p:sp>
      <p:pic>
        <p:nvPicPr>
          <p:cNvPr id="4" name="Image 3" descr="Une image contenant texte, Police, Graphique, logo&#10;&#10;Description générée automatiquement">
            <a:extLst>
              <a:ext uri="{FF2B5EF4-FFF2-40B4-BE49-F238E27FC236}">
                <a16:creationId xmlns:a16="http://schemas.microsoft.com/office/drawing/2014/main" id="{067CA379-836B-0CF7-F640-C015BA60F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36" y="6337268"/>
            <a:ext cx="1314859" cy="360426"/>
          </a:xfrm>
          <a:prstGeom prst="rect">
            <a:avLst/>
          </a:prstGeom>
        </p:spPr>
      </p:pic>
    </p:spTree>
    <p:extLst>
      <p:ext uri="{BB962C8B-B14F-4D97-AF65-F5344CB8AC3E}">
        <p14:creationId xmlns:p14="http://schemas.microsoft.com/office/powerpoint/2010/main" val="180689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787244" y="2375884"/>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endParaRPr lang="en-US" sz="1125" dirty="0">
              <a:solidFill>
                <a:prstClr val="black"/>
              </a:solidFill>
            </a:endParaRPr>
          </a:p>
        </p:txBody>
      </p:sp>
      <p:sp>
        <p:nvSpPr>
          <p:cNvPr id="3" name="ZoneTexte 2"/>
          <p:cNvSpPr txBox="1"/>
          <p:nvPr/>
        </p:nvSpPr>
        <p:spPr>
          <a:xfrm>
            <a:off x="108319" y="194201"/>
            <a:ext cx="12127762" cy="769441"/>
          </a:xfrm>
          <a:prstGeom prst="rect">
            <a:avLst/>
          </a:prstGeom>
          <a:noFill/>
        </p:spPr>
        <p:txBody>
          <a:bodyPr wrap="square" rtlCol="0">
            <a:spAutoFit/>
          </a:bodyPr>
          <a:lstStyle/>
          <a:p>
            <a:pPr algn="ctr"/>
            <a:r>
              <a:rPr lang="fr-FR" sz="4400" dirty="0">
                <a:solidFill>
                  <a:srgbClr val="9966FF"/>
                </a:solidFill>
              </a:rPr>
              <a:t>VOLUME D’ACTIVITÉS COMPARAISON 2018 - 2023</a:t>
            </a:r>
            <a:endParaRPr lang="fr-BE" sz="4400" dirty="0">
              <a:solidFill>
                <a:srgbClr val="9966FF"/>
              </a:solidFill>
            </a:endParaRPr>
          </a:p>
        </p:txBody>
      </p:sp>
      <p:graphicFrame>
        <p:nvGraphicFramePr>
          <p:cNvPr id="2" name="Tableau 1">
            <a:extLst>
              <a:ext uri="{FF2B5EF4-FFF2-40B4-BE49-F238E27FC236}">
                <a16:creationId xmlns:a16="http://schemas.microsoft.com/office/drawing/2014/main" id="{9FFFA8DE-E605-5A9E-EB12-39F93EF4F587}"/>
              </a:ext>
            </a:extLst>
          </p:cNvPr>
          <p:cNvGraphicFramePr>
            <a:graphicFrameLocks noGrp="1"/>
          </p:cNvGraphicFramePr>
          <p:nvPr>
            <p:extLst>
              <p:ext uri="{D42A27DB-BD31-4B8C-83A1-F6EECF244321}">
                <p14:modId xmlns:p14="http://schemas.microsoft.com/office/powerpoint/2010/main" val="1622502157"/>
              </p:ext>
            </p:extLst>
          </p:nvPr>
        </p:nvGraphicFramePr>
        <p:xfrm>
          <a:off x="514349" y="963642"/>
          <a:ext cx="11315701" cy="5575700"/>
        </p:xfrm>
        <a:graphic>
          <a:graphicData uri="http://schemas.openxmlformats.org/drawingml/2006/table">
            <a:tbl>
              <a:tblPr/>
              <a:tblGrid>
                <a:gridCol w="1928236">
                  <a:extLst>
                    <a:ext uri="{9D8B030D-6E8A-4147-A177-3AD203B41FA5}">
                      <a16:colId xmlns:a16="http://schemas.microsoft.com/office/drawing/2014/main" val="488676498"/>
                    </a:ext>
                  </a:extLst>
                </a:gridCol>
                <a:gridCol w="1674521">
                  <a:extLst>
                    <a:ext uri="{9D8B030D-6E8A-4147-A177-3AD203B41FA5}">
                      <a16:colId xmlns:a16="http://schemas.microsoft.com/office/drawing/2014/main" val="2490013028"/>
                    </a:ext>
                  </a:extLst>
                </a:gridCol>
                <a:gridCol w="1792921">
                  <a:extLst>
                    <a:ext uri="{9D8B030D-6E8A-4147-A177-3AD203B41FA5}">
                      <a16:colId xmlns:a16="http://schemas.microsoft.com/office/drawing/2014/main" val="3826875678"/>
                    </a:ext>
                  </a:extLst>
                </a:gridCol>
                <a:gridCol w="1860579">
                  <a:extLst>
                    <a:ext uri="{9D8B030D-6E8A-4147-A177-3AD203B41FA5}">
                      <a16:colId xmlns:a16="http://schemas.microsoft.com/office/drawing/2014/main" val="3246054306"/>
                    </a:ext>
                  </a:extLst>
                </a:gridCol>
                <a:gridCol w="1386976">
                  <a:extLst>
                    <a:ext uri="{9D8B030D-6E8A-4147-A177-3AD203B41FA5}">
                      <a16:colId xmlns:a16="http://schemas.microsoft.com/office/drawing/2014/main" val="1480622194"/>
                    </a:ext>
                  </a:extLst>
                </a:gridCol>
                <a:gridCol w="1657607">
                  <a:extLst>
                    <a:ext uri="{9D8B030D-6E8A-4147-A177-3AD203B41FA5}">
                      <a16:colId xmlns:a16="http://schemas.microsoft.com/office/drawing/2014/main" val="4238488410"/>
                    </a:ext>
                  </a:extLst>
                </a:gridCol>
                <a:gridCol w="1014861">
                  <a:extLst>
                    <a:ext uri="{9D8B030D-6E8A-4147-A177-3AD203B41FA5}">
                      <a16:colId xmlns:a16="http://schemas.microsoft.com/office/drawing/2014/main" val="2208352602"/>
                    </a:ext>
                  </a:extLst>
                </a:gridCol>
              </a:tblGrid>
              <a:tr h="312757">
                <a:tc>
                  <a:txBody>
                    <a:bodyPr/>
                    <a:lstStyle/>
                    <a:p>
                      <a:pPr algn="ctr" fontAlgn="b"/>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FFFFFF"/>
                          </a:solidFill>
                          <a:effectLst/>
                          <a:latin typeface="Calibri" panose="020F0502020204030204" pitchFamily="34" charset="0"/>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a:solidFill>
                            <a:srgbClr val="FFFFFF"/>
                          </a:solidFill>
                          <a:effectLst/>
                          <a:latin typeface="Calibri" panose="020F0502020204030204" pitchFamily="34" charset="0"/>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a:solidFill>
                            <a:srgbClr val="FFFFFF"/>
                          </a:solidFill>
                          <a:effectLst/>
                          <a:latin typeface="Calibri" panose="020F0502020204030204" pitchFamily="34" charset="0"/>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a:solidFill>
                            <a:srgbClr val="FFFFFF"/>
                          </a:solidFill>
                          <a:effectLst/>
                          <a:latin typeface="Calibri" panose="020F050202020403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a:solidFill>
                            <a:srgbClr val="FFFFFF"/>
                          </a:solidFill>
                          <a:effectLst/>
                          <a:latin typeface="Calibri" panose="020F050202020403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a:solidFill>
                            <a:srgbClr val="FFFFFF"/>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998454604"/>
                  </a:ext>
                </a:extLst>
              </a:tr>
              <a:tr h="312757">
                <a:tc gridSpan="7">
                  <a:txBody>
                    <a:bodyPr/>
                    <a:lstStyle/>
                    <a:p>
                      <a:pPr algn="ctr" fontAlgn="b"/>
                      <a:r>
                        <a:rPr lang="en-US" sz="1100" b="0" i="0" u="none" strike="noStrike" dirty="0">
                          <a:solidFill>
                            <a:srgbClr val="000000"/>
                          </a:solidFill>
                          <a:effectLst/>
                          <a:latin typeface="Calibri" panose="020F0502020204030204" pitchFamily="34" charset="0"/>
                        </a:rPr>
                        <a:t>CONSULTATIONS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8669059"/>
                  </a:ext>
                </a:extLst>
              </a:tr>
              <a:tr h="312757">
                <a:tc>
                  <a:txBody>
                    <a:bodyPr/>
                    <a:lstStyle/>
                    <a:p>
                      <a:pPr algn="ctr" fontAlgn="b"/>
                      <a:r>
                        <a:rPr lang="en-US" sz="1100" b="0" i="0" u="none" strike="noStrike">
                          <a:solidFill>
                            <a:srgbClr val="000000"/>
                          </a:solidFill>
                          <a:effectLst/>
                          <a:latin typeface="Calibri" panose="020F0502020204030204" pitchFamily="34" charset="0"/>
                        </a:rPr>
                        <a:t>psychologiques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13.063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Calibri" panose="020F0502020204030204" pitchFamily="34" charset="0"/>
                        </a:rPr>
                        <a:t>12.842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11.195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rgbClr val="000000"/>
                          </a:solidFill>
                          <a:effectLst/>
                          <a:latin typeface="Calibri" panose="020F0502020204030204" pitchFamily="34" charset="0"/>
                        </a:rPr>
                        <a:t>13.304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13.041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13.845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618755"/>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médicales</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7.314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8.004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6.728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rgbClr val="000000"/>
                          </a:solidFill>
                          <a:effectLst/>
                          <a:latin typeface="Calibri" panose="020F0502020204030204" pitchFamily="34" charset="0"/>
                        </a:rPr>
                        <a:t>7.976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E5022C"/>
                          </a:solidFill>
                          <a:effectLst/>
                          <a:latin typeface="Calibri" panose="020F0502020204030204" pitchFamily="34" charset="0"/>
                        </a:rPr>
                        <a:t>9.471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9.981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088479"/>
                  </a:ext>
                </a:extLst>
              </a:tr>
              <a:tr h="312757">
                <a:tc>
                  <a:txBody>
                    <a:bodyPr/>
                    <a:lstStyle/>
                    <a:p>
                      <a:pPr algn="ctr" fontAlgn="b"/>
                      <a:r>
                        <a:rPr lang="en-US" sz="1100" b="0" i="0" u="none" strike="noStrike">
                          <a:solidFill>
                            <a:srgbClr val="000000"/>
                          </a:solidFill>
                          <a:effectLst/>
                          <a:latin typeface="Calibri" panose="020F0502020204030204" pitchFamily="34" charset="0"/>
                        </a:rPr>
                        <a:t>conjugales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512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612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524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rgbClr val="000000"/>
                          </a:solidFill>
                          <a:effectLst/>
                          <a:latin typeface="Calibri" panose="020F0502020204030204" pitchFamily="34" charset="0"/>
                        </a:rPr>
                        <a:t>787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E5022C"/>
                          </a:solidFill>
                          <a:effectLst/>
                          <a:latin typeface="Calibri" panose="020F0502020204030204" pitchFamily="34" charset="0"/>
                        </a:rPr>
                        <a:t>839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550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81316"/>
                  </a:ext>
                </a:extLst>
              </a:tr>
              <a:tr h="312757">
                <a:tc>
                  <a:txBody>
                    <a:bodyPr/>
                    <a:lstStyle/>
                    <a:p>
                      <a:pPr algn="ctr" fontAlgn="b"/>
                      <a:r>
                        <a:rPr lang="en-US" sz="1100" b="0" i="0" u="none" strike="noStrike">
                          <a:solidFill>
                            <a:srgbClr val="000000"/>
                          </a:solidFill>
                          <a:effectLst/>
                          <a:latin typeface="Calibri" panose="020F0502020204030204" pitchFamily="34" charset="0"/>
                        </a:rPr>
                        <a:t>sociales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1.022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813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825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000000"/>
                          </a:solidFill>
                          <a:effectLst/>
                          <a:latin typeface="Calibri" panose="020F0502020204030204" pitchFamily="34" charset="0"/>
                        </a:rPr>
                        <a:t>875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E5022C"/>
                          </a:solidFill>
                          <a:effectLst/>
                          <a:latin typeface="Calibri" panose="020F0502020204030204" pitchFamily="34" charset="0"/>
                        </a:rPr>
                        <a:t>1.113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1.336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27427"/>
                  </a:ext>
                </a:extLst>
              </a:tr>
              <a:tr h="312757">
                <a:tc>
                  <a:txBody>
                    <a:bodyPr/>
                    <a:lstStyle/>
                    <a:p>
                      <a:pPr algn="ctr" fontAlgn="b"/>
                      <a:r>
                        <a:rPr lang="en-US" sz="1100" b="0" i="0" u="none" strike="noStrike">
                          <a:solidFill>
                            <a:srgbClr val="000000"/>
                          </a:solidFill>
                          <a:effectLst/>
                          <a:latin typeface="Calibri" panose="020F0502020204030204" pitchFamily="34" charset="0"/>
                        </a:rPr>
                        <a:t>juridiques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1.136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1.316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851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rgbClr val="000000"/>
                          </a:solidFill>
                          <a:effectLst/>
                          <a:latin typeface="Calibri" panose="020F0502020204030204" pitchFamily="34" charset="0"/>
                        </a:rPr>
                        <a:t>856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855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459244"/>
                  </a:ext>
                </a:extLst>
              </a:tr>
              <a:tr h="312757">
                <a:tc>
                  <a:txBody>
                    <a:bodyPr/>
                    <a:lstStyle/>
                    <a:p>
                      <a:pPr algn="ctr" fontAlgn="b"/>
                      <a:r>
                        <a:rPr lang="en-US" sz="1100" b="0" i="0" u="none" strike="noStrike">
                          <a:solidFill>
                            <a:srgbClr val="000000"/>
                          </a:solidFill>
                          <a:effectLst/>
                          <a:latin typeface="Calibri" panose="020F0502020204030204" pitchFamily="34" charset="0"/>
                        </a:rPr>
                        <a:t>sexologiques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FF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rgbClr val="000000"/>
                          </a:solidFill>
                          <a:effectLst/>
                          <a:latin typeface="Calibri" panose="020F050202020403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52769"/>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médiation</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Bruxelles</a:t>
                      </a:r>
                      <a:r>
                        <a:rPr lang="en-US"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1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n-US" sz="11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130461"/>
                  </a:ext>
                </a:extLst>
              </a:tr>
              <a:tr h="312757">
                <a:tc>
                  <a:txBody>
                    <a:bodyPr/>
                    <a:lstStyle/>
                    <a:p>
                      <a:pPr algn="ctr" fontAlgn="b"/>
                      <a:r>
                        <a:rPr lang="en-US" sz="1100" b="0" i="0" u="none" strike="noStrike" dirty="0">
                          <a:solidFill>
                            <a:srgbClr val="000000"/>
                          </a:solidFill>
                          <a:effectLst/>
                          <a:latin typeface="Calibri" panose="020F0502020204030204" pitchFamily="34" charset="0"/>
                        </a:rPr>
                        <a:t>TOTAL CONSULTATIONS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Calibri" panose="020F0502020204030204" pitchFamily="34" charset="0"/>
                        </a:rPr>
                        <a:t>23.110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rPr>
                        <a:t>23.628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20.213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fontAlgn="b"/>
                      <a:r>
                        <a:rPr lang="en-US" sz="1100" b="0" i="0" u="none" strike="noStrike">
                          <a:solidFill>
                            <a:srgbClr val="000000"/>
                          </a:solidFill>
                          <a:effectLst/>
                          <a:latin typeface="Calibri" panose="020F0502020204030204" pitchFamily="34" charset="0"/>
                        </a:rPr>
                        <a:t>23.835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25.344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26.922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155433"/>
                  </a:ext>
                </a:extLst>
              </a:tr>
              <a:tr h="399034">
                <a:tc gridSpan="7">
                  <a:txBody>
                    <a:bodyPr/>
                    <a:lstStyle/>
                    <a:p>
                      <a:pPr algn="ctr" fontAlgn="b"/>
                      <a:r>
                        <a:rPr lang="en-US" sz="1100" b="0" i="0" u="none" strike="noStrike" dirty="0">
                          <a:solidFill>
                            <a:srgbClr val="000000"/>
                          </a:solidFill>
                          <a:effectLst/>
                          <a:latin typeface="Calibri" panose="020F0502020204030204" pitchFamily="34" charset="0"/>
                        </a:rPr>
                        <a:t>ACCUEILS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2586582"/>
                  </a:ext>
                </a:extLst>
              </a:tr>
              <a:tr h="312757">
                <a:tc>
                  <a:txBody>
                    <a:bodyPr/>
                    <a:lstStyle/>
                    <a:p>
                      <a:pPr algn="ctr" fontAlgn="b"/>
                      <a:r>
                        <a:rPr lang="en-US" sz="1100" b="0" i="0" u="none" strike="noStrike">
                          <a:solidFill>
                            <a:srgbClr val="000000"/>
                          </a:solidFill>
                          <a:effectLst/>
                          <a:latin typeface="Calibri" panose="020F0502020204030204" pitchFamily="34" charset="0"/>
                        </a:rPr>
                        <a:t>TOTAL ACCUEILS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sng" strike="noStrike" dirty="0">
                          <a:solidFill>
                            <a:srgbClr val="000000"/>
                          </a:solidFill>
                          <a:effectLst/>
                          <a:latin typeface="Calibri" panose="020F0502020204030204" pitchFamily="34" charset="0"/>
                        </a:rPr>
                        <a:t>10.800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FF0000"/>
                          </a:solidFill>
                          <a:effectLst/>
                          <a:latin typeface="Calibri" panose="020F0502020204030204" pitchFamily="34" charset="0"/>
                        </a:rPr>
                        <a:t>11.993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rPr>
                        <a:t>17.957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000000"/>
                          </a:solidFill>
                          <a:effectLst/>
                          <a:latin typeface="Calibri" panose="020F0502020204030204" pitchFamily="34" charset="0"/>
                        </a:rPr>
                        <a:t>12.492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FF0000"/>
                          </a:solidFill>
                          <a:effectLst/>
                          <a:latin typeface="Calibri" panose="020F0502020204030204" pitchFamily="34" charset="0"/>
                        </a:rPr>
                        <a:t>13.395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highlight>
                            <a:srgbClr val="FFFF00"/>
                          </a:highlight>
                          <a:latin typeface="Calibri" panose="020F0502020204030204" pitchFamily="34" charset="0"/>
                        </a:rPr>
                        <a:t>21.302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11879"/>
                  </a:ext>
                </a:extLst>
              </a:tr>
              <a:tr h="399034">
                <a:tc gridSpan="7">
                  <a:txBody>
                    <a:bodyPr/>
                    <a:lstStyle/>
                    <a:p>
                      <a:pPr algn="ctr" fontAlgn="b"/>
                      <a:r>
                        <a:rPr lang="en-US" sz="1100" b="0" i="0" u="none" strike="noStrike" dirty="0">
                          <a:solidFill>
                            <a:srgbClr val="000000"/>
                          </a:solidFill>
                          <a:effectLst/>
                          <a:latin typeface="Calibri" panose="020F0502020204030204" pitchFamily="34" charset="0"/>
                        </a:rPr>
                        <a:t>IVG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0652000"/>
                  </a:ext>
                </a:extLst>
              </a:tr>
              <a:tr h="312757">
                <a:tc>
                  <a:txBody>
                    <a:bodyPr/>
                    <a:lstStyle/>
                    <a:p>
                      <a:pPr algn="ctr" fontAlgn="b"/>
                      <a:r>
                        <a:rPr lang="en-US" sz="1100" b="0" i="0" u="none" strike="noStrike" dirty="0">
                          <a:solidFill>
                            <a:srgbClr val="000000"/>
                          </a:solidFill>
                          <a:effectLst/>
                          <a:latin typeface="Calibri" panose="020F0502020204030204" pitchFamily="34" charset="0"/>
                        </a:rPr>
                        <a:t>IVG (</a:t>
                      </a:r>
                      <a:r>
                        <a:rPr lang="en-US" sz="1100" b="0" i="0" u="none" strike="noStrike" dirty="0" err="1">
                          <a:solidFill>
                            <a:srgbClr val="000000"/>
                          </a:solidFill>
                          <a:effectLst/>
                          <a:latin typeface="Calibri" panose="020F0502020204030204" pitchFamily="34" charset="0"/>
                        </a:rPr>
                        <a:t>actes</a:t>
                      </a:r>
                      <a:r>
                        <a:rPr lang="en-US"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1.856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FF0000"/>
                          </a:solidFill>
                          <a:effectLst/>
                          <a:latin typeface="Calibri" panose="020F0502020204030204" pitchFamily="34" charset="0"/>
                        </a:rPr>
                        <a:t>2.049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fontAlgn="b"/>
                      <a:r>
                        <a:rPr lang="en-US" sz="1100" b="0" i="0" u="none" strike="noStrike" dirty="0">
                          <a:solidFill>
                            <a:srgbClr val="000000"/>
                          </a:solidFill>
                          <a:effectLst/>
                          <a:latin typeface="Calibri" panose="020F0502020204030204" pitchFamily="34" charset="0"/>
                        </a:rPr>
                        <a:t>1.963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1.965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491068"/>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consutls</a:t>
                      </a:r>
                      <a:r>
                        <a:rPr lang="en-US" sz="1100" b="0" i="0" u="none" strike="noStrike" dirty="0">
                          <a:solidFill>
                            <a:srgbClr val="000000"/>
                          </a:solidFill>
                          <a:effectLst/>
                          <a:latin typeface="Calibri" panose="020F0502020204030204" pitchFamily="34" charset="0"/>
                        </a:rPr>
                        <a:t> IVG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12.648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12.691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13.810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000000"/>
                          </a:solidFill>
                          <a:effectLst/>
                          <a:latin typeface="Calibri" panose="020F0502020204030204" pitchFamily="34" charset="0"/>
                        </a:rPr>
                        <a:t>13.487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E5022C"/>
                          </a:solidFill>
                          <a:effectLst/>
                          <a:latin typeface="Calibri" panose="020F0502020204030204" pitchFamily="34" charset="0"/>
                        </a:rPr>
                        <a:t>13.919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13.273 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797874"/>
                  </a:ext>
                </a:extLst>
              </a:tr>
              <a:tr h="399034">
                <a:tc gridSpan="7">
                  <a:txBody>
                    <a:bodyPr/>
                    <a:lstStyle/>
                    <a:p>
                      <a:pPr algn="ctr" fontAlgn="b"/>
                      <a:r>
                        <a:rPr lang="en-US" sz="1100" b="0" i="0" u="none" strike="noStrike" dirty="0">
                          <a:solidFill>
                            <a:srgbClr val="000000"/>
                          </a:solidFill>
                          <a:effectLst/>
                          <a:latin typeface="Calibri" panose="020F0502020204030204" pitchFamily="34" charset="0"/>
                        </a:rPr>
                        <a:t>ANIMATIONS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023710"/>
                  </a:ext>
                </a:extLst>
              </a:tr>
              <a:tr h="312757">
                <a:tc>
                  <a:txBody>
                    <a:bodyPr/>
                    <a:lstStyle/>
                    <a:p>
                      <a:pPr algn="ctr" fontAlgn="b"/>
                      <a:r>
                        <a:rPr lang="en-US" sz="1100" b="0" i="0" u="none" strike="noStrike" dirty="0">
                          <a:solidFill>
                            <a:srgbClr val="000000"/>
                          </a:solidFill>
                          <a:effectLst/>
                          <a:latin typeface="Calibri" panose="020F0502020204030204" pitchFamily="34" charset="0"/>
                        </a:rPr>
                        <a:t>contacts animations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34.300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Calibri" panose="020F0502020204030204" pitchFamily="34" charset="0"/>
                        </a:rPr>
                        <a:t>30.460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Calibri" panose="020F0502020204030204" pitchFamily="34" charset="0"/>
                        </a:rPr>
                        <a:t>13.742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1" i="0" u="none" strike="noStrike" dirty="0">
                          <a:solidFill>
                            <a:srgbClr val="FF0000"/>
                          </a:solidFill>
                          <a:effectLst/>
                          <a:latin typeface="Calibri" panose="020F0502020204030204" pitchFamily="34" charset="0"/>
                        </a:rPr>
                        <a:t>15.889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24.874 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highlight>
                            <a:srgbClr val="FFFF00"/>
                          </a:highlight>
                          <a:latin typeface="Calibri" panose="020F0502020204030204" pitchFamily="34" charset="0"/>
                        </a:rPr>
                        <a:t>35.995 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5297"/>
                  </a:ext>
                </a:extLst>
              </a:tr>
            </a:tbl>
          </a:graphicData>
        </a:graphic>
      </p:graphicFrame>
    </p:spTree>
    <p:extLst>
      <p:ext uri="{BB962C8B-B14F-4D97-AF65-F5344CB8AC3E}">
        <p14:creationId xmlns:p14="http://schemas.microsoft.com/office/powerpoint/2010/main" val="183450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E84CF-4D6A-6CC7-DEFA-A50D002F7F00}"/>
              </a:ext>
            </a:extLst>
          </p:cNvPr>
          <p:cNvSpPr>
            <a:spLocks noGrp="1"/>
          </p:cNvSpPr>
          <p:nvPr>
            <p:ph type="title"/>
          </p:nvPr>
        </p:nvSpPr>
        <p:spPr>
          <a:xfrm>
            <a:off x="1178180" y="639193"/>
            <a:ext cx="9070310" cy="694307"/>
          </a:xfrm>
        </p:spPr>
        <p:txBody>
          <a:bodyPr vert="horz" lIns="91440" tIns="45720" rIns="91440" bIns="45720" rtlCol="0" anchor="b">
            <a:normAutofit fontScale="90000"/>
          </a:bodyPr>
          <a:lstStyle/>
          <a:p>
            <a:r>
              <a:rPr lang="en-US" kern="1200" dirty="0" err="1">
                <a:solidFill>
                  <a:srgbClr val="9966FF"/>
                </a:solidFill>
                <a:latin typeface="+mj-lt"/>
                <a:ea typeface="+mj-ea"/>
                <a:cs typeface="+mj-cs"/>
              </a:rPr>
              <a:t>L’accueil</a:t>
            </a:r>
            <a:r>
              <a:rPr lang="en-US" kern="1200" dirty="0">
                <a:solidFill>
                  <a:srgbClr val="9966FF"/>
                </a:solidFill>
                <a:latin typeface="+mj-lt"/>
                <a:ea typeface="+mj-ea"/>
                <a:cs typeface="+mj-cs"/>
              </a:rPr>
              <a:t> en CPF </a:t>
            </a:r>
          </a:p>
        </p:txBody>
      </p:sp>
      <p:sp>
        <p:nvSpPr>
          <p:cNvPr id="7" name="Rectangle 3"/>
          <p:cNvSpPr txBox="1">
            <a:spLocks noChangeArrowheads="1"/>
          </p:cNvSpPr>
          <p:nvPr/>
        </p:nvSpPr>
        <p:spPr>
          <a:xfrm>
            <a:off x="3787244" y="2375884"/>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endParaRPr lang="en-US" sz="1125" dirty="0">
              <a:solidFill>
                <a:prstClr val="black"/>
              </a:solidFill>
            </a:endParaRPr>
          </a:p>
        </p:txBody>
      </p:sp>
      <p:graphicFrame>
        <p:nvGraphicFramePr>
          <p:cNvPr id="9" name="Graphique 8">
            <a:extLst>
              <a:ext uri="{FF2B5EF4-FFF2-40B4-BE49-F238E27FC236}">
                <a16:creationId xmlns:a16="http://schemas.microsoft.com/office/drawing/2014/main" id="{F7EEBCB7-C72E-7803-567C-77DB53CC671D}"/>
              </a:ext>
            </a:extLst>
          </p:cNvPr>
          <p:cNvGraphicFramePr>
            <a:graphicFrameLocks/>
          </p:cNvGraphicFramePr>
          <p:nvPr>
            <p:extLst>
              <p:ext uri="{D42A27DB-BD31-4B8C-83A1-F6EECF244321}">
                <p14:modId xmlns:p14="http://schemas.microsoft.com/office/powerpoint/2010/main" val="3111525457"/>
              </p:ext>
            </p:extLst>
          </p:nvPr>
        </p:nvGraphicFramePr>
        <p:xfrm>
          <a:off x="5713335" y="1333500"/>
          <a:ext cx="6055045" cy="5149281"/>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03D2CA2A-951E-F07C-8484-86F247AE7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6" name="Graphique 5">
            <a:extLst>
              <a:ext uri="{FF2B5EF4-FFF2-40B4-BE49-F238E27FC236}">
                <a16:creationId xmlns:a16="http://schemas.microsoft.com/office/drawing/2014/main" id="{D57EC0D5-9633-6E62-A9B8-41BFE80A3043}"/>
              </a:ext>
            </a:extLst>
          </p:cNvPr>
          <p:cNvGraphicFramePr>
            <a:graphicFrameLocks/>
          </p:cNvGraphicFramePr>
          <p:nvPr>
            <p:extLst>
              <p:ext uri="{D42A27DB-BD31-4B8C-83A1-F6EECF244321}">
                <p14:modId xmlns:p14="http://schemas.microsoft.com/office/powerpoint/2010/main" val="168218188"/>
              </p:ext>
            </p:extLst>
          </p:nvPr>
        </p:nvGraphicFramePr>
        <p:xfrm>
          <a:off x="918217" y="1438377"/>
          <a:ext cx="4213993" cy="4653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735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AAD7E-479D-F26A-DF86-FA45A6DDBDBA}"/>
              </a:ext>
            </a:extLst>
          </p:cNvPr>
          <p:cNvSpPr>
            <a:spLocks noGrp="1"/>
          </p:cNvSpPr>
          <p:nvPr>
            <p:ph type="title"/>
          </p:nvPr>
        </p:nvSpPr>
        <p:spPr>
          <a:xfrm>
            <a:off x="714375" y="640823"/>
            <a:ext cx="11077575" cy="683152"/>
          </a:xfrm>
        </p:spPr>
        <p:txBody>
          <a:bodyPr anchor="ctr">
            <a:normAutofit fontScale="90000"/>
          </a:bodyPr>
          <a:lstStyle/>
          <a:p>
            <a:r>
              <a:rPr lang="nl-BE" dirty="0">
                <a:solidFill>
                  <a:srgbClr val="9966FF"/>
                </a:solidFill>
              </a:rPr>
              <a:t>Les </a:t>
            </a:r>
            <a:r>
              <a:rPr lang="nl-BE" dirty="0" err="1">
                <a:solidFill>
                  <a:srgbClr val="9966FF"/>
                </a:solidFill>
              </a:rPr>
              <a:t>consultations</a:t>
            </a:r>
            <a:r>
              <a:rPr lang="nl-BE" dirty="0">
                <a:solidFill>
                  <a:srgbClr val="9966FF"/>
                </a:solidFill>
              </a:rPr>
              <a:t> en CPF (hors </a:t>
            </a:r>
            <a:r>
              <a:rPr lang="nl-BE" dirty="0" err="1">
                <a:solidFill>
                  <a:srgbClr val="9966FF"/>
                </a:solidFill>
              </a:rPr>
              <a:t>accueil</a:t>
            </a:r>
            <a:r>
              <a:rPr lang="nl-BE" dirty="0">
                <a:solidFill>
                  <a:srgbClr val="9966FF"/>
                </a:solidFill>
              </a:rPr>
              <a:t> et </a:t>
            </a:r>
            <a:r>
              <a:rPr lang="nl-BE" dirty="0" err="1">
                <a:solidFill>
                  <a:srgbClr val="9966FF"/>
                </a:solidFill>
              </a:rPr>
              <a:t>animations</a:t>
            </a:r>
            <a:r>
              <a:rPr lang="nl-BE" dirty="0">
                <a:solidFill>
                  <a:srgbClr val="9966FF"/>
                </a:solidFill>
              </a:rPr>
              <a:t>)</a:t>
            </a:r>
            <a:endParaRPr lang="en-US" dirty="0">
              <a:solidFill>
                <a:srgbClr val="9966FF"/>
              </a:solidFill>
            </a:endParaRPr>
          </a:p>
        </p:txBody>
      </p:sp>
      <p:sp>
        <p:nvSpPr>
          <p:cNvPr id="7" name="Rectangle 3"/>
          <p:cNvSpPr txBox="1">
            <a:spLocks noChangeArrowheads="1"/>
          </p:cNvSpPr>
          <p:nvPr/>
        </p:nvSpPr>
        <p:spPr>
          <a:xfrm>
            <a:off x="3665444" y="2000230"/>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itchFamily="2" charset="2"/>
              <a:buChar char="ü"/>
              <a:defRPr/>
            </a:pPr>
            <a:endParaRPr lang="en-US" sz="1125" dirty="0">
              <a:solidFill>
                <a:prstClr val="black"/>
              </a:solidFill>
            </a:endParaRPr>
          </a:p>
        </p:txBody>
      </p:sp>
      <p:graphicFrame>
        <p:nvGraphicFramePr>
          <p:cNvPr id="5" name="Graphique 4">
            <a:extLst>
              <a:ext uri="{FF2B5EF4-FFF2-40B4-BE49-F238E27FC236}">
                <a16:creationId xmlns:a16="http://schemas.microsoft.com/office/drawing/2014/main" id="{1EC84C56-01C4-EF81-F76C-4C84F9A204D0}"/>
              </a:ext>
            </a:extLst>
          </p:cNvPr>
          <p:cNvGraphicFramePr>
            <a:graphicFrameLocks/>
          </p:cNvGraphicFramePr>
          <p:nvPr>
            <p:extLst>
              <p:ext uri="{D42A27DB-BD31-4B8C-83A1-F6EECF244321}">
                <p14:modId xmlns:p14="http://schemas.microsoft.com/office/powerpoint/2010/main" val="3020189442"/>
              </p:ext>
            </p:extLst>
          </p:nvPr>
        </p:nvGraphicFramePr>
        <p:xfrm>
          <a:off x="2003238" y="1458649"/>
          <a:ext cx="6834813" cy="532973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28FA7E20-C0DB-7305-CCC0-7DC86EE7B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2774341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382FD4B-68AA-4C33-A96C-464B6C1EA5D0}"/>
              </a:ext>
            </a:extLst>
          </p:cNvPr>
          <p:cNvSpPr>
            <a:spLocks noGrp="1"/>
          </p:cNvSpPr>
          <p:nvPr>
            <p:ph type="title"/>
          </p:nvPr>
        </p:nvSpPr>
        <p:spPr>
          <a:xfrm>
            <a:off x="8187454" y="399085"/>
            <a:ext cx="3606619" cy="5583148"/>
          </a:xfrm>
        </p:spPr>
        <p:txBody>
          <a:bodyPr anchor="ctr">
            <a:normAutofit/>
          </a:bodyPr>
          <a:lstStyle/>
          <a:p>
            <a:r>
              <a:rPr lang="fr-FR" spc="-150" dirty="0">
                <a:solidFill>
                  <a:srgbClr val="9966FF"/>
                </a:solidFill>
              </a:rPr>
              <a:t>Comparaison des types de demandes </a:t>
            </a:r>
            <a:br>
              <a:rPr lang="fr-FR" dirty="0">
                <a:solidFill>
                  <a:srgbClr val="9966FF"/>
                </a:solidFill>
              </a:rPr>
            </a:br>
            <a:r>
              <a:rPr lang="fr-FR" dirty="0">
                <a:solidFill>
                  <a:srgbClr val="9966FF"/>
                </a:solidFill>
              </a:rPr>
              <a:t>2021-2022-2023</a:t>
            </a:r>
            <a:br>
              <a:rPr lang="fr-BE" sz="4200" b="1" dirty="0"/>
            </a:br>
            <a:endParaRPr lang="en-US" sz="4200" dirty="0"/>
          </a:p>
        </p:txBody>
      </p:sp>
      <p:graphicFrame>
        <p:nvGraphicFramePr>
          <p:cNvPr id="9" name="Tableau 1">
            <a:extLst>
              <a:ext uri="{FF2B5EF4-FFF2-40B4-BE49-F238E27FC236}">
                <a16:creationId xmlns:a16="http://schemas.microsoft.com/office/drawing/2014/main" id="{8EFC6264-938B-B7AC-AE51-AC36BDDF96E6}"/>
              </a:ext>
            </a:extLst>
          </p:cNvPr>
          <p:cNvGraphicFramePr>
            <a:graphicFrameLocks noGrp="1"/>
          </p:cNvGraphicFramePr>
          <p:nvPr>
            <p:ph idx="1"/>
            <p:extLst>
              <p:ext uri="{D42A27DB-BD31-4B8C-83A1-F6EECF244321}">
                <p14:modId xmlns:p14="http://schemas.microsoft.com/office/powerpoint/2010/main" val="3962151871"/>
              </p:ext>
            </p:extLst>
          </p:nvPr>
        </p:nvGraphicFramePr>
        <p:xfrm>
          <a:off x="397926" y="399086"/>
          <a:ext cx="7674018" cy="6058276"/>
        </p:xfrm>
        <a:graphic>
          <a:graphicData uri="http://schemas.openxmlformats.org/drawingml/2006/table">
            <a:tbl>
              <a:tblPr firstRow="1" bandRow="1">
                <a:tableStyleId>{5DA37D80-6434-44D0-A028-1B22A696006F}</a:tableStyleId>
              </a:tblPr>
              <a:tblGrid>
                <a:gridCol w="2558006">
                  <a:extLst>
                    <a:ext uri="{9D8B030D-6E8A-4147-A177-3AD203B41FA5}">
                      <a16:colId xmlns:a16="http://schemas.microsoft.com/office/drawing/2014/main" val="472022561"/>
                    </a:ext>
                  </a:extLst>
                </a:gridCol>
                <a:gridCol w="2558006">
                  <a:extLst>
                    <a:ext uri="{9D8B030D-6E8A-4147-A177-3AD203B41FA5}">
                      <a16:colId xmlns:a16="http://schemas.microsoft.com/office/drawing/2014/main" val="143948999"/>
                    </a:ext>
                  </a:extLst>
                </a:gridCol>
                <a:gridCol w="2558006">
                  <a:extLst>
                    <a:ext uri="{9D8B030D-6E8A-4147-A177-3AD203B41FA5}">
                      <a16:colId xmlns:a16="http://schemas.microsoft.com/office/drawing/2014/main" val="2382922640"/>
                    </a:ext>
                  </a:extLst>
                </a:gridCol>
              </a:tblGrid>
              <a:tr h="384383">
                <a:tc>
                  <a:txBody>
                    <a:bodyPr/>
                    <a:lstStyle/>
                    <a:p>
                      <a:pPr algn="ctr"/>
                      <a:r>
                        <a:rPr lang="nl-BE" sz="2000" dirty="0"/>
                        <a:t>2021</a:t>
                      </a:r>
                      <a:endParaRPr lang="fr-BE" sz="2000" dirty="0"/>
                    </a:p>
                  </a:txBody>
                  <a:tcPr marL="74873" marR="74873" marT="37437" marB="37437" anchor="ctr"/>
                </a:tc>
                <a:tc>
                  <a:txBody>
                    <a:bodyPr/>
                    <a:lstStyle/>
                    <a:p>
                      <a:pPr algn="ctr"/>
                      <a:r>
                        <a:rPr lang="nl-BE" sz="2000"/>
                        <a:t>2022</a:t>
                      </a:r>
                      <a:endParaRPr lang="fr-BE" sz="2000" dirty="0"/>
                    </a:p>
                  </a:txBody>
                  <a:tcPr marL="74873" marR="74873" marT="37437" marB="37437" anchor="ctr"/>
                </a:tc>
                <a:tc>
                  <a:txBody>
                    <a:bodyPr/>
                    <a:lstStyle/>
                    <a:p>
                      <a:pPr algn="ctr"/>
                      <a:r>
                        <a:rPr lang="fr-BE" sz="2000"/>
                        <a:t>2023</a:t>
                      </a:r>
                      <a:endParaRPr lang="fr-BE" sz="2000" dirty="0"/>
                    </a:p>
                  </a:txBody>
                  <a:tcPr marL="74873" marR="74873" marT="37437" marB="37437" anchor="ctr"/>
                </a:tc>
                <a:extLst>
                  <a:ext uri="{0D108BD9-81ED-4DB2-BD59-A6C34878D82A}">
                    <a16:rowId xmlns:a16="http://schemas.microsoft.com/office/drawing/2014/main" val="760405478"/>
                  </a:ext>
                </a:extLst>
              </a:tr>
              <a:tr h="5673893">
                <a:tc>
                  <a:txBody>
                    <a:bodyPr/>
                    <a:lstStyle/>
                    <a:p>
                      <a:r>
                        <a:rPr lang="fr-BE" sz="2000" b="1" u="sng" kern="1200" dirty="0">
                          <a:solidFill>
                            <a:schemeClr val="tx1"/>
                          </a:solidFill>
                          <a:effectLst/>
                        </a:rPr>
                        <a:t>Consultations</a:t>
                      </a:r>
                      <a:r>
                        <a:rPr lang="fr-BE" sz="2000" b="1" u="none" kern="1200" dirty="0">
                          <a:solidFill>
                            <a:schemeClr val="tx1"/>
                          </a:solidFill>
                          <a:effectLst/>
                        </a:rPr>
                        <a:t> : </a:t>
                      </a:r>
                    </a:p>
                    <a:p>
                      <a:r>
                        <a:rPr lang="fr-BE" sz="2000" b="1" u="none" kern="1200" dirty="0">
                          <a:solidFill>
                            <a:schemeClr val="tx1"/>
                          </a:solidFill>
                          <a:effectLst/>
                        </a:rPr>
                        <a:t>48 </a:t>
                      </a:r>
                      <a:r>
                        <a:rPr lang="fr-BE" sz="2000" b="1" kern="1200" dirty="0">
                          <a:solidFill>
                            <a:schemeClr val="tx1"/>
                          </a:solidFill>
                          <a:effectLst/>
                        </a:rPr>
                        <a:t>%</a:t>
                      </a:r>
                    </a:p>
                    <a:p>
                      <a:pPr lvl="0"/>
                      <a:r>
                        <a:rPr lang="fr-BE" sz="2000" kern="1200" dirty="0">
                          <a:solidFill>
                            <a:schemeClr val="tx1"/>
                          </a:solidFill>
                          <a:effectLst/>
                        </a:rPr>
                        <a:t>Psy : 27 %</a:t>
                      </a:r>
                    </a:p>
                    <a:p>
                      <a:pPr lvl="0"/>
                      <a:r>
                        <a:rPr lang="fr-BE" sz="2000" kern="1200" dirty="0">
                          <a:solidFill>
                            <a:schemeClr val="tx1"/>
                          </a:solidFill>
                          <a:effectLst/>
                        </a:rPr>
                        <a:t>Médicales : 16 %</a:t>
                      </a:r>
                    </a:p>
                    <a:p>
                      <a:r>
                        <a:rPr lang="fr-BE" sz="2000" b="1" kern="1200" dirty="0">
                          <a:solidFill>
                            <a:schemeClr val="tx1"/>
                          </a:solidFill>
                          <a:effectLst/>
                        </a:rPr>
                        <a:t> </a:t>
                      </a:r>
                      <a:endParaRPr lang="fr-BE" sz="2000" kern="1200" dirty="0">
                        <a:solidFill>
                          <a:schemeClr val="tx1"/>
                        </a:solidFill>
                        <a:effectLst/>
                      </a:endParaRPr>
                    </a:p>
                    <a:p>
                      <a:r>
                        <a:rPr lang="fr-BE" sz="2000" b="1" u="sng" kern="1200" dirty="0">
                          <a:solidFill>
                            <a:schemeClr val="tx1"/>
                          </a:solidFill>
                          <a:effectLst/>
                        </a:rPr>
                        <a:t>Accueils</a:t>
                      </a:r>
                      <a:r>
                        <a:rPr lang="fr-BE" sz="2000" b="1" u="none" kern="1200" dirty="0">
                          <a:solidFill>
                            <a:schemeClr val="tx1"/>
                          </a:solidFill>
                          <a:effectLst/>
                        </a:rPr>
                        <a:t> : </a:t>
                      </a:r>
                      <a:r>
                        <a:rPr lang="fr-BE" sz="2000" b="1" kern="1200" dirty="0">
                          <a:solidFill>
                            <a:schemeClr val="tx1"/>
                          </a:solidFill>
                          <a:effectLst/>
                        </a:rPr>
                        <a:t>25 %</a:t>
                      </a:r>
                    </a:p>
                    <a:p>
                      <a:pPr lvl="0"/>
                      <a:r>
                        <a:rPr lang="fr-BE" sz="2000" kern="1200" dirty="0">
                          <a:solidFill>
                            <a:schemeClr val="tx1"/>
                          </a:solidFill>
                          <a:effectLst/>
                        </a:rPr>
                        <a:t>Clarification/</a:t>
                      </a:r>
                    </a:p>
                    <a:p>
                      <a:r>
                        <a:rPr lang="fr-BE" sz="2000" kern="1200" dirty="0">
                          <a:solidFill>
                            <a:schemeClr val="tx1"/>
                          </a:solidFill>
                          <a:effectLst/>
                        </a:rPr>
                        <a:t>Orientation :</a:t>
                      </a:r>
                      <a:r>
                        <a:rPr lang="fr-BE" sz="2000" kern="1200" baseline="0" dirty="0">
                          <a:solidFill>
                            <a:schemeClr val="tx1"/>
                          </a:solidFill>
                          <a:effectLst/>
                        </a:rPr>
                        <a:t> 36 </a:t>
                      </a:r>
                      <a:r>
                        <a:rPr lang="fr-BE" sz="2000" kern="1200" dirty="0">
                          <a:solidFill>
                            <a:schemeClr val="tx1"/>
                          </a:solidFill>
                          <a:effectLst/>
                        </a:rPr>
                        <a:t>%</a:t>
                      </a:r>
                    </a:p>
                    <a:p>
                      <a:pPr lvl="0"/>
                      <a:r>
                        <a:rPr lang="fr-BE" sz="2000" kern="1200" dirty="0">
                          <a:solidFill>
                            <a:schemeClr val="tx1"/>
                          </a:solidFill>
                          <a:effectLst/>
                        </a:rPr>
                        <a:t>Accueil généraliste :</a:t>
                      </a:r>
                    </a:p>
                    <a:p>
                      <a:r>
                        <a:rPr lang="fr-BE" sz="2000" kern="1200" dirty="0">
                          <a:solidFill>
                            <a:schemeClr val="tx1"/>
                          </a:solidFill>
                          <a:effectLst/>
                        </a:rPr>
                        <a:t>14 %</a:t>
                      </a:r>
                    </a:p>
                    <a:p>
                      <a:pPr lvl="0"/>
                      <a:r>
                        <a:rPr lang="fr-BE" sz="2000" kern="1200" dirty="0">
                          <a:solidFill>
                            <a:schemeClr val="tx1"/>
                          </a:solidFill>
                          <a:effectLst/>
                        </a:rPr>
                        <a:t>Informations EVRAS :</a:t>
                      </a:r>
                    </a:p>
                    <a:p>
                      <a:r>
                        <a:rPr lang="fr-BE" sz="2000" kern="1200" dirty="0">
                          <a:solidFill>
                            <a:schemeClr val="tx1"/>
                          </a:solidFill>
                          <a:effectLst/>
                        </a:rPr>
                        <a:t>12 %</a:t>
                      </a:r>
                    </a:p>
                    <a:p>
                      <a:r>
                        <a:rPr lang="fr-BE" sz="2000" b="1" kern="1200" dirty="0">
                          <a:solidFill>
                            <a:schemeClr val="tx1"/>
                          </a:solidFill>
                          <a:effectLst/>
                        </a:rPr>
                        <a:t> </a:t>
                      </a:r>
                      <a:endParaRPr lang="fr-BE" sz="2000" kern="1200" dirty="0">
                        <a:solidFill>
                          <a:schemeClr val="tx1"/>
                        </a:solidFill>
                        <a:effectLst/>
                      </a:endParaRPr>
                    </a:p>
                    <a:p>
                      <a:r>
                        <a:rPr lang="fr-BE" sz="2000" b="1" u="sng" kern="1200" dirty="0">
                          <a:solidFill>
                            <a:schemeClr val="tx1"/>
                          </a:solidFill>
                          <a:effectLst/>
                        </a:rPr>
                        <a:t>IVG</a:t>
                      </a:r>
                      <a:r>
                        <a:rPr lang="fr-BE" sz="2000" b="1" kern="1200" dirty="0">
                          <a:solidFill>
                            <a:schemeClr val="tx1"/>
                          </a:solidFill>
                          <a:effectLst/>
                        </a:rPr>
                        <a:t> : 27 %</a:t>
                      </a:r>
                      <a:endParaRPr lang="nl-BE" sz="2000" b="1" kern="1200" dirty="0">
                        <a:solidFill>
                          <a:schemeClr val="tx1"/>
                        </a:solidFill>
                        <a:effectLst/>
                      </a:endParaRPr>
                    </a:p>
                    <a:p>
                      <a:endParaRPr lang="nl-BE" sz="2000" kern="1200" dirty="0">
                        <a:solidFill>
                          <a:schemeClr val="dk1"/>
                        </a:solidFill>
                        <a:effectLst/>
                      </a:endParaRPr>
                    </a:p>
                    <a:p>
                      <a:endParaRPr lang="fr-BE" sz="2000" dirty="0"/>
                    </a:p>
                  </a:txBody>
                  <a:tcPr marL="74873" marR="74873" marT="37437" marB="37437"/>
                </a:tc>
                <a:tc>
                  <a:txBody>
                    <a:bodyPr/>
                    <a:lstStyle/>
                    <a:p>
                      <a:r>
                        <a:rPr lang="fr-BE" sz="2000" b="1" u="sng" dirty="0"/>
                        <a:t>Consultations</a:t>
                      </a:r>
                      <a:r>
                        <a:rPr lang="fr-BE" sz="2000" b="1" dirty="0"/>
                        <a:t> :</a:t>
                      </a:r>
                      <a:endParaRPr lang="fr-BE" sz="2000" b="1" baseline="0" dirty="0"/>
                    </a:p>
                    <a:p>
                      <a:r>
                        <a:rPr lang="fr-BE" sz="2000" b="1" dirty="0"/>
                        <a:t>48%</a:t>
                      </a:r>
                    </a:p>
                    <a:p>
                      <a:r>
                        <a:rPr lang="fr-BE" sz="2000" dirty="0"/>
                        <a:t>Psy : 24 %</a:t>
                      </a:r>
                    </a:p>
                    <a:p>
                      <a:r>
                        <a:rPr lang="fr-BE" sz="2000" dirty="0"/>
                        <a:t>Médicales : 18</a:t>
                      </a:r>
                      <a:r>
                        <a:rPr lang="fr-BE" sz="2000" baseline="0" dirty="0"/>
                        <a:t> </a:t>
                      </a:r>
                      <a:r>
                        <a:rPr lang="fr-BE" sz="2000" dirty="0"/>
                        <a:t>%</a:t>
                      </a:r>
                    </a:p>
                    <a:p>
                      <a:endParaRPr lang="fr-BE" sz="2000" dirty="0"/>
                    </a:p>
                    <a:p>
                      <a:r>
                        <a:rPr lang="fr-BE" sz="2000" b="1" u="sng" dirty="0"/>
                        <a:t>Accueils</a:t>
                      </a:r>
                      <a:r>
                        <a:rPr lang="fr-BE" sz="2000" b="1" dirty="0"/>
                        <a:t> : 27 %</a:t>
                      </a:r>
                    </a:p>
                    <a:p>
                      <a:r>
                        <a:rPr lang="fr-BE" sz="2000" dirty="0"/>
                        <a:t>Clarification/</a:t>
                      </a:r>
                    </a:p>
                    <a:p>
                      <a:r>
                        <a:rPr lang="fr-BE" sz="2000" dirty="0"/>
                        <a:t>Orientation : 34 %</a:t>
                      </a:r>
                    </a:p>
                    <a:p>
                      <a:r>
                        <a:rPr lang="fr-BE" sz="2000" dirty="0"/>
                        <a:t>Accueil généraliste : 12 %</a:t>
                      </a:r>
                    </a:p>
                    <a:p>
                      <a:r>
                        <a:rPr lang="fr-BE" sz="2000" dirty="0"/>
                        <a:t>Informations EVRAS : 10 %</a:t>
                      </a:r>
                    </a:p>
                    <a:p>
                      <a:endParaRPr lang="fr-BE" sz="2000" dirty="0"/>
                    </a:p>
                    <a:p>
                      <a:r>
                        <a:rPr lang="fr-BE" sz="2000" b="1" u="sng" dirty="0"/>
                        <a:t>IVG</a:t>
                      </a:r>
                      <a:r>
                        <a:rPr lang="fr-BE" sz="2000" b="1" dirty="0"/>
                        <a:t> : 25 %</a:t>
                      </a:r>
                    </a:p>
                    <a:p>
                      <a:endParaRPr lang="fr-BE" sz="2000" dirty="0"/>
                    </a:p>
                  </a:txBody>
                  <a:tcPr marL="74873" marR="74873" marT="37437" marB="37437"/>
                </a:tc>
                <a:tc>
                  <a:txBody>
                    <a:bodyPr/>
                    <a:lstStyle/>
                    <a:p>
                      <a:r>
                        <a:rPr lang="fr-BE" sz="2000" b="1" u="sng" dirty="0"/>
                        <a:t>Consultations</a:t>
                      </a:r>
                      <a:r>
                        <a:rPr lang="fr-BE" sz="2000" b="1" dirty="0"/>
                        <a:t> :</a:t>
                      </a:r>
                      <a:endParaRPr lang="fr-BE" sz="2000" b="1" baseline="0" dirty="0"/>
                    </a:p>
                    <a:p>
                      <a:r>
                        <a:rPr lang="fr-BE" sz="2000" b="1" dirty="0"/>
                        <a:t>44%</a:t>
                      </a:r>
                    </a:p>
                    <a:p>
                      <a:r>
                        <a:rPr lang="fr-BE" sz="2000" dirty="0"/>
                        <a:t>Psy : 35 %</a:t>
                      </a:r>
                    </a:p>
                    <a:p>
                      <a:r>
                        <a:rPr lang="fr-BE" sz="2000" dirty="0"/>
                        <a:t>Médicales : 25</a:t>
                      </a:r>
                      <a:r>
                        <a:rPr lang="fr-BE" sz="2000" baseline="0" dirty="0"/>
                        <a:t> </a:t>
                      </a:r>
                      <a:r>
                        <a:rPr lang="fr-BE" sz="2000" dirty="0"/>
                        <a:t>%</a:t>
                      </a:r>
                    </a:p>
                    <a:p>
                      <a:endParaRPr lang="fr-BE" sz="2000" dirty="0"/>
                    </a:p>
                    <a:p>
                      <a:r>
                        <a:rPr lang="fr-BE" sz="2000" b="1" u="sng" dirty="0"/>
                        <a:t>Accueils</a:t>
                      </a:r>
                      <a:r>
                        <a:rPr lang="fr-BE" sz="2000" b="1" dirty="0"/>
                        <a:t> : 35 %</a:t>
                      </a:r>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r>
                        <a:rPr lang="fr-BE" sz="2000" b="1" u="sng" dirty="0"/>
                        <a:t>IVG</a:t>
                      </a:r>
                      <a:r>
                        <a:rPr lang="fr-BE" sz="2000" b="1" dirty="0"/>
                        <a:t> : 21 %</a:t>
                      </a:r>
                    </a:p>
                    <a:p>
                      <a:endParaRPr lang="fr-BE" sz="2000" dirty="0"/>
                    </a:p>
                  </a:txBody>
                  <a:tcPr marL="74873" marR="74873" marT="37437" marB="37437"/>
                </a:tc>
                <a:extLst>
                  <a:ext uri="{0D108BD9-81ED-4DB2-BD59-A6C34878D82A}">
                    <a16:rowId xmlns:a16="http://schemas.microsoft.com/office/drawing/2014/main" val="2579467189"/>
                  </a:ext>
                </a:extLst>
              </a:tr>
            </a:tbl>
          </a:graphicData>
        </a:graphic>
      </p:graphicFrame>
      <p:pic>
        <p:nvPicPr>
          <p:cNvPr id="2" name="Image 1" descr="Une image contenant texte, Police, Graphique, logo&#10;&#10;Description générée automatiquement">
            <a:extLst>
              <a:ext uri="{FF2B5EF4-FFF2-40B4-BE49-F238E27FC236}">
                <a16:creationId xmlns:a16="http://schemas.microsoft.com/office/drawing/2014/main" id="{5623E60E-E649-DAFA-4498-59E0E1A24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1672221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8ADE8-4268-ED6C-5FAB-9326CD3DC60A}"/>
              </a:ext>
            </a:extLst>
          </p:cNvPr>
          <p:cNvSpPr>
            <a:spLocks noGrp="1"/>
          </p:cNvSpPr>
          <p:nvPr>
            <p:ph type="title"/>
          </p:nvPr>
        </p:nvSpPr>
        <p:spPr>
          <a:xfrm>
            <a:off x="8138341" y="640823"/>
            <a:ext cx="3418659" cy="5583148"/>
          </a:xfrm>
        </p:spPr>
        <p:txBody>
          <a:bodyPr anchor="ctr">
            <a:normAutofit/>
          </a:bodyPr>
          <a:lstStyle/>
          <a:p>
            <a:r>
              <a:rPr lang="nl-BE" dirty="0">
                <a:solidFill>
                  <a:srgbClr val="9966FF"/>
                </a:solidFill>
              </a:rPr>
              <a:t>Les IVG en CPF 2021-2022-2023</a:t>
            </a:r>
            <a:endParaRPr lang="en-US" dirty="0">
              <a:solidFill>
                <a:srgbClr val="9966FF"/>
              </a:solidFill>
            </a:endParaRPr>
          </a:p>
        </p:txBody>
      </p:sp>
      <p:graphicFrame>
        <p:nvGraphicFramePr>
          <p:cNvPr id="9" name="Tableau 2"/>
          <p:cNvGraphicFramePr>
            <a:graphicFrameLocks noGrp="1"/>
          </p:cNvGraphicFramePr>
          <p:nvPr>
            <p:ph idx="1"/>
            <p:extLst>
              <p:ext uri="{D42A27DB-BD31-4B8C-83A1-F6EECF244321}">
                <p14:modId xmlns:p14="http://schemas.microsoft.com/office/powerpoint/2010/main" val="524125279"/>
              </p:ext>
            </p:extLst>
          </p:nvPr>
        </p:nvGraphicFramePr>
        <p:xfrm>
          <a:off x="643470" y="825177"/>
          <a:ext cx="6900513" cy="5167440"/>
        </p:xfrm>
        <a:graphic>
          <a:graphicData uri="http://schemas.openxmlformats.org/drawingml/2006/table">
            <a:tbl>
              <a:tblPr firstRow="1" bandRow="1">
                <a:tableStyleId>{21E4AEA4-8DFA-4A89-87EB-49C32662AFE0}</a:tableStyleId>
              </a:tblPr>
              <a:tblGrid>
                <a:gridCol w="2069250">
                  <a:extLst>
                    <a:ext uri="{9D8B030D-6E8A-4147-A177-3AD203B41FA5}">
                      <a16:colId xmlns:a16="http://schemas.microsoft.com/office/drawing/2014/main" val="20000"/>
                    </a:ext>
                  </a:extLst>
                </a:gridCol>
                <a:gridCol w="925830">
                  <a:extLst>
                    <a:ext uri="{9D8B030D-6E8A-4147-A177-3AD203B41FA5}">
                      <a16:colId xmlns:a16="http://schemas.microsoft.com/office/drawing/2014/main" val="20001"/>
                    </a:ext>
                  </a:extLst>
                </a:gridCol>
                <a:gridCol w="1907227">
                  <a:extLst>
                    <a:ext uri="{9D8B030D-6E8A-4147-A177-3AD203B41FA5}">
                      <a16:colId xmlns:a16="http://schemas.microsoft.com/office/drawing/2014/main" val="20002"/>
                    </a:ext>
                  </a:extLst>
                </a:gridCol>
                <a:gridCol w="1998206">
                  <a:extLst>
                    <a:ext uri="{9D8B030D-6E8A-4147-A177-3AD203B41FA5}">
                      <a16:colId xmlns:a16="http://schemas.microsoft.com/office/drawing/2014/main" val="20003"/>
                    </a:ext>
                  </a:extLst>
                </a:gridCol>
              </a:tblGrid>
              <a:tr h="430620">
                <a:tc gridSpan="4">
                  <a:txBody>
                    <a:bodyPr/>
                    <a:lstStyle/>
                    <a:p>
                      <a:pPr algn="ctr" rtl="0" fontAlgn="b"/>
                      <a:r>
                        <a:rPr lang="fr-BE" sz="2500" u="none" strike="noStrike" dirty="0">
                          <a:effectLst/>
                        </a:rPr>
                        <a:t>Nombre d’IVG</a:t>
                      </a:r>
                      <a:endParaRPr lang="fr-BE" sz="2500" b="0" i="0" u="none" strike="noStrike" dirty="0">
                        <a:solidFill>
                          <a:srgbClr val="000000"/>
                        </a:solidFill>
                        <a:effectLst/>
                        <a:latin typeface="Calibri" panose="020F0502020204030204" pitchFamily="34" charset="0"/>
                      </a:endParaRPr>
                    </a:p>
                  </a:txBody>
                  <a:tcPr marL="9231" marR="9231" marT="9231" marB="0" anchor="b"/>
                </a:tc>
                <a:tc hMerge="1">
                  <a:txBody>
                    <a:bodyPr/>
                    <a:lstStyle/>
                    <a:p>
                      <a:endParaRPr lang="fr-BE"/>
                    </a:p>
                  </a:txBody>
                  <a:tcPr/>
                </a:tc>
                <a:tc hMerge="1">
                  <a:txBody>
                    <a:bodyPr/>
                    <a:lstStyle/>
                    <a:p>
                      <a:endParaRPr lang="fr-BE"/>
                    </a:p>
                  </a:txBody>
                  <a:tcPr/>
                </a:tc>
                <a:tc hMerge="1">
                  <a:txBody>
                    <a:bodyPr/>
                    <a:lstStyle/>
                    <a:p>
                      <a:pPr algn="ctr" rtl="0" fontAlgn="b"/>
                      <a:endParaRPr lang="fr-BE"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430620">
                <a:tc>
                  <a:txBody>
                    <a:bodyPr/>
                    <a:lstStyle/>
                    <a:p>
                      <a:pPr algn="ctr" rtl="0" fontAlgn="b"/>
                      <a:r>
                        <a:rPr lang="fr-BE" sz="2500" u="none" strike="noStrike">
                          <a:effectLst/>
                        </a:rPr>
                        <a:t> </a:t>
                      </a:r>
                      <a:endParaRPr lang="fr-BE" sz="2500" b="0" i="0" u="none" strike="noStrike">
                        <a:solidFill>
                          <a:srgbClr val="000000"/>
                        </a:solidFill>
                        <a:effectLst/>
                        <a:latin typeface="Calibri" panose="020F0502020204030204" pitchFamily="34" charset="0"/>
                      </a:endParaRPr>
                    </a:p>
                  </a:txBody>
                  <a:tcPr marL="9231" marR="9231" marT="9231" marB="0" anchor="b"/>
                </a:tc>
                <a:tc>
                  <a:txBody>
                    <a:bodyPr/>
                    <a:lstStyle/>
                    <a:p>
                      <a:pPr algn="ctr" rtl="0" fontAlgn="b"/>
                      <a:r>
                        <a:rPr lang="fr-BE" sz="2500" u="none" strike="noStrike" dirty="0">
                          <a:effectLst/>
                        </a:rPr>
                        <a:t>2021</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ctr" rtl="0" fontAlgn="b"/>
                      <a:r>
                        <a:rPr lang="fr-BE" sz="2500" u="none" strike="noStrike" dirty="0">
                          <a:effectLst/>
                        </a:rPr>
                        <a:t>2022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ctr" rtl="0" fontAlgn="b"/>
                      <a:r>
                        <a:rPr lang="nl-BE" sz="2500" b="0" u="none" strike="noStrike" dirty="0">
                          <a:solidFill>
                            <a:srgbClr val="000000"/>
                          </a:solidFill>
                          <a:effectLst/>
                        </a:rPr>
                        <a:t>2023</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1"/>
                  </a:ext>
                </a:extLst>
              </a:tr>
              <a:tr h="430620">
                <a:tc>
                  <a:txBody>
                    <a:bodyPr/>
                    <a:lstStyle/>
                    <a:p>
                      <a:pPr algn="l" rtl="0" fontAlgn="b"/>
                      <a:r>
                        <a:rPr lang="fr-BE" sz="2500" u="none" strike="noStrike">
                          <a:effectLst/>
                        </a:rPr>
                        <a:t>Arlon</a:t>
                      </a:r>
                      <a:endParaRPr lang="fr-BE" sz="2500" b="0" i="0" u="none" strike="noStrike">
                        <a:solidFill>
                          <a:srgbClr val="000000"/>
                        </a:solidFill>
                        <a:effectLst/>
                        <a:latin typeface="Calibri" panose="020F0502020204030204" pitchFamily="34" charset="0"/>
                      </a:endParaRPr>
                    </a:p>
                  </a:txBody>
                  <a:tcPr marL="9231" marR="9231" marT="9231" marB="0" anchor="b"/>
                </a:tc>
                <a:tc>
                  <a:txBody>
                    <a:bodyPr/>
                    <a:lstStyle/>
                    <a:p>
                      <a:pPr algn="r" fontAlgn="b"/>
                      <a:r>
                        <a:rPr lang="fr-BE" sz="2500" u="none" strike="noStrike" dirty="0">
                          <a:effectLst/>
                        </a:rPr>
                        <a:t>177</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190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184</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2"/>
                  </a:ext>
                </a:extLst>
              </a:tr>
              <a:tr h="430620">
                <a:tc>
                  <a:txBody>
                    <a:bodyPr/>
                    <a:lstStyle/>
                    <a:p>
                      <a:pPr algn="l" rtl="0" fontAlgn="ctr"/>
                      <a:r>
                        <a:rPr lang="fr-BE" sz="2500" u="none" strike="noStrike">
                          <a:effectLst/>
                        </a:rPr>
                        <a:t>Charleroi</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262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263</a:t>
                      </a:r>
                      <a:endParaRPr lang="fr-BE" sz="2500" b="1"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208</a:t>
                      </a:r>
                      <a:endParaRPr lang="fr-BE" sz="2500" b="1"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3"/>
                  </a:ext>
                </a:extLst>
              </a:tr>
              <a:tr h="430620">
                <a:tc>
                  <a:txBody>
                    <a:bodyPr/>
                    <a:lstStyle/>
                    <a:p>
                      <a:pPr algn="l" rtl="0" fontAlgn="ctr"/>
                      <a:r>
                        <a:rPr lang="fr-BE" sz="2500" u="none" strike="noStrike" dirty="0">
                          <a:effectLst/>
                        </a:rPr>
                        <a:t>Courcelles</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156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184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211</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518739453"/>
                  </a:ext>
                </a:extLst>
              </a:tr>
              <a:tr h="430620">
                <a:tc>
                  <a:txBody>
                    <a:bodyPr/>
                    <a:lstStyle/>
                    <a:p>
                      <a:pPr algn="l" rtl="0" fontAlgn="ctr"/>
                      <a:r>
                        <a:rPr lang="fr-BE" sz="2500" u="none" strike="noStrike" dirty="0">
                          <a:effectLst/>
                        </a:rPr>
                        <a:t>La Louvière</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314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302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276</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4"/>
                  </a:ext>
                </a:extLst>
              </a:tr>
              <a:tr h="430620">
                <a:tc>
                  <a:txBody>
                    <a:bodyPr/>
                    <a:lstStyle/>
                    <a:p>
                      <a:pPr algn="l" rtl="0" fontAlgn="ctr"/>
                      <a:r>
                        <a:rPr lang="fr-BE" sz="2500" u="none" strike="noStrike" dirty="0">
                          <a:effectLst/>
                        </a:rPr>
                        <a:t>Mons</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167</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203</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217</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5"/>
                  </a:ext>
                </a:extLst>
              </a:tr>
              <a:tr h="430620">
                <a:tc>
                  <a:txBody>
                    <a:bodyPr/>
                    <a:lstStyle/>
                    <a:p>
                      <a:pPr algn="l" rtl="0" fontAlgn="ctr"/>
                      <a:r>
                        <a:rPr lang="fr-BE" sz="2500" u="none" strike="noStrike">
                          <a:effectLst/>
                        </a:rPr>
                        <a:t>Tournai</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216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234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250</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6"/>
                  </a:ext>
                </a:extLst>
              </a:tr>
              <a:tr h="430620">
                <a:tc>
                  <a:txBody>
                    <a:bodyPr/>
                    <a:lstStyle/>
                    <a:p>
                      <a:pPr algn="l" rtl="0" fontAlgn="ctr"/>
                      <a:r>
                        <a:rPr lang="fr-BE" sz="2500" u="none" strike="noStrike">
                          <a:effectLst/>
                        </a:rPr>
                        <a:t>Tubize</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150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145</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164</a:t>
                      </a:r>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8"/>
                  </a:ext>
                </a:extLst>
              </a:tr>
              <a:tr h="430620">
                <a:tc>
                  <a:txBody>
                    <a:bodyPr/>
                    <a:lstStyle/>
                    <a:p>
                      <a:pPr algn="l" rtl="0" fontAlgn="ctr"/>
                      <a:r>
                        <a:rPr lang="fr-BE" sz="2500" u="none" strike="noStrike">
                          <a:effectLst/>
                        </a:rPr>
                        <a:t>Verviers</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111</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chemeClr val="tx1"/>
                          </a:solidFill>
                          <a:effectLst/>
                        </a:rPr>
                        <a:t>96</a:t>
                      </a:r>
                      <a:endParaRPr lang="fr-BE" sz="2500" b="0" i="0" u="none" strike="noStrike" dirty="0">
                        <a:solidFill>
                          <a:schemeClr val="tx1"/>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chemeClr val="tx1"/>
                          </a:solidFill>
                          <a:effectLst/>
                        </a:rPr>
                        <a:t>130</a:t>
                      </a:r>
                      <a:endParaRPr lang="fr-BE" sz="2500" b="0" i="0" u="none" strike="noStrike" dirty="0">
                        <a:solidFill>
                          <a:schemeClr val="tx1"/>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9"/>
                  </a:ext>
                </a:extLst>
              </a:tr>
              <a:tr h="430620">
                <a:tc>
                  <a:txBody>
                    <a:bodyPr/>
                    <a:lstStyle/>
                    <a:p>
                      <a:pPr algn="l" rtl="0" fontAlgn="ctr"/>
                      <a:r>
                        <a:rPr lang="fr-BE" sz="2500" u="none" strike="noStrike">
                          <a:effectLst/>
                        </a:rPr>
                        <a:t>Willy Peers</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410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406</a:t>
                      </a:r>
                      <a:endParaRPr lang="fr-BE" sz="2500" b="1"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325</a:t>
                      </a:r>
                      <a:endParaRPr lang="fr-BE" sz="2500" b="1"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10"/>
                  </a:ext>
                </a:extLst>
              </a:tr>
              <a:tr h="430620">
                <a:tc>
                  <a:txBody>
                    <a:bodyPr/>
                    <a:lstStyle/>
                    <a:p>
                      <a:pPr algn="l" rtl="0" fontAlgn="ctr"/>
                      <a:r>
                        <a:rPr lang="fr-BE" sz="2500" b="1" u="none" strike="noStrike">
                          <a:effectLst/>
                        </a:rPr>
                        <a:t>Total général</a:t>
                      </a:r>
                      <a:endParaRPr lang="fr-BE" sz="2500" b="1"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b="1" u="none" strike="noStrike" dirty="0">
                          <a:effectLst/>
                        </a:rPr>
                        <a:t>1963</a:t>
                      </a:r>
                      <a:endParaRPr lang="fr-BE" sz="2500" b="1"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2023</a:t>
                      </a:r>
                      <a:endParaRPr lang="fr-BE" sz="2500" b="1"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1" u="none" strike="noStrike" dirty="0">
                          <a:solidFill>
                            <a:srgbClr val="000000"/>
                          </a:solidFill>
                          <a:effectLst/>
                        </a:rPr>
                        <a:t>1965</a:t>
                      </a:r>
                      <a:endParaRPr lang="fr-BE" sz="2500" b="1"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11"/>
                  </a:ext>
                </a:extLst>
              </a:tr>
            </a:tbl>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B2BADC18-1D06-D059-51C1-A07A396AD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82107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1292E-D106-41C5-7BA9-1E7C988DB789}"/>
              </a:ext>
            </a:extLst>
          </p:cNvPr>
          <p:cNvSpPr>
            <a:spLocks noGrp="1"/>
          </p:cNvSpPr>
          <p:nvPr>
            <p:ph type="title"/>
          </p:nvPr>
        </p:nvSpPr>
        <p:spPr/>
        <p:txBody>
          <a:bodyPr/>
          <a:lstStyle/>
          <a:p>
            <a:r>
              <a:rPr lang="fr-BE" dirty="0">
                <a:solidFill>
                  <a:srgbClr val="9966FF"/>
                </a:solidFill>
              </a:rPr>
              <a:t>Profil des bénéficiaires</a:t>
            </a:r>
          </a:p>
        </p:txBody>
      </p:sp>
      <p:graphicFrame>
        <p:nvGraphicFramePr>
          <p:cNvPr id="6" name="Graphique 5">
            <a:extLst>
              <a:ext uri="{FF2B5EF4-FFF2-40B4-BE49-F238E27FC236}">
                <a16:creationId xmlns:a16="http://schemas.microsoft.com/office/drawing/2014/main" id="{00000000-0008-0000-0700-000019000000}"/>
              </a:ext>
            </a:extLst>
          </p:cNvPr>
          <p:cNvGraphicFramePr>
            <a:graphicFrameLocks/>
          </p:cNvGraphicFramePr>
          <p:nvPr/>
        </p:nvGraphicFramePr>
        <p:xfrm>
          <a:off x="387832" y="1075990"/>
          <a:ext cx="6451600" cy="4706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a:extLst>
              <a:ext uri="{FF2B5EF4-FFF2-40B4-BE49-F238E27FC236}">
                <a16:creationId xmlns:a16="http://schemas.microsoft.com/office/drawing/2014/main" id="{CF96DE05-21D9-8F99-A4F0-6EB499DEF995}"/>
              </a:ext>
            </a:extLst>
          </p:cNvPr>
          <p:cNvGraphicFramePr>
            <a:graphicFrameLocks/>
          </p:cNvGraphicFramePr>
          <p:nvPr/>
        </p:nvGraphicFramePr>
        <p:xfrm>
          <a:off x="5566585" y="1242815"/>
          <a:ext cx="6625415" cy="4613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2">
            <a:extLst>
              <a:ext uri="{FF2B5EF4-FFF2-40B4-BE49-F238E27FC236}">
                <a16:creationId xmlns:a16="http://schemas.microsoft.com/office/drawing/2014/main" id="{00000000-0008-0000-0200-000004000000}"/>
              </a:ext>
            </a:extLst>
          </p:cNvPr>
          <p:cNvGraphicFramePr>
            <a:graphicFrameLocks/>
          </p:cNvGraphicFramePr>
          <p:nvPr/>
        </p:nvGraphicFramePr>
        <p:xfrm>
          <a:off x="374650" y="1488783"/>
          <a:ext cx="5721350" cy="4121150"/>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 4" descr="Une image contenant texte, Police, Graphique, logo&#10;&#10;Description générée automatiquement">
            <a:extLst>
              <a:ext uri="{FF2B5EF4-FFF2-40B4-BE49-F238E27FC236}">
                <a16:creationId xmlns:a16="http://schemas.microsoft.com/office/drawing/2014/main" id="{3E389852-62EB-5B4E-AA74-12E171615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
        <p:nvSpPr>
          <p:cNvPr id="7" name="ZoneTexte 6">
            <a:extLst>
              <a:ext uri="{FF2B5EF4-FFF2-40B4-BE49-F238E27FC236}">
                <a16:creationId xmlns:a16="http://schemas.microsoft.com/office/drawing/2014/main" id="{915643F0-3993-1DB8-5587-46EF884A882B}"/>
              </a:ext>
            </a:extLst>
          </p:cNvPr>
          <p:cNvSpPr txBox="1"/>
          <p:nvPr/>
        </p:nvSpPr>
        <p:spPr>
          <a:xfrm>
            <a:off x="704850" y="5782011"/>
            <a:ext cx="3457575" cy="369332"/>
          </a:xfrm>
          <a:prstGeom prst="rect">
            <a:avLst/>
          </a:prstGeom>
          <a:noFill/>
        </p:spPr>
        <p:txBody>
          <a:bodyPr wrap="square" rtlCol="0">
            <a:spAutoFit/>
          </a:bodyPr>
          <a:lstStyle/>
          <a:p>
            <a:r>
              <a:rPr lang="fr-BE" dirty="0"/>
              <a:t>63% entre 19 ans et 39 ans</a:t>
            </a:r>
          </a:p>
        </p:txBody>
      </p:sp>
    </p:spTree>
    <p:extLst>
      <p:ext uri="{BB962C8B-B14F-4D97-AF65-F5344CB8AC3E}">
        <p14:creationId xmlns:p14="http://schemas.microsoft.com/office/powerpoint/2010/main" val="218198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2253561" y="2217761"/>
            <a:ext cx="7680959" cy="4034116"/>
          </a:xfrm>
        </p:spPr>
        <p:txBody>
          <a:bodyPr anchor="ctr">
            <a:normAutofit/>
          </a:bodyPr>
          <a:lstStyle/>
          <a:p>
            <a:r>
              <a:rPr lang="nl-BE" sz="1900" u="sng"/>
              <a:t>Centre Willy Peers</a:t>
            </a:r>
            <a:r>
              <a:rPr lang="nl-BE" sz="1900"/>
              <a:t> (Boulevard du Nord, 19 – 5000 Namur) </a:t>
            </a:r>
            <a:br>
              <a:rPr lang="nl-BE" sz="1900"/>
            </a:br>
            <a:endParaRPr lang="nl-BE" sz="1900"/>
          </a:p>
          <a:p>
            <a:pPr lvl="1"/>
            <a:r>
              <a:rPr lang="fr-FR" sz="1900"/>
              <a:t>Brichau Frédéric, CDI temps plein RW/INAMI</a:t>
            </a:r>
          </a:p>
          <a:p>
            <a:pPr lvl="1"/>
            <a:r>
              <a:rPr lang="fr-FR" sz="1900"/>
              <a:t>Camby Margaux, CDI 28h30/s. RW/INAMI</a:t>
            </a:r>
          </a:p>
          <a:p>
            <a:pPr lvl="1"/>
            <a:r>
              <a:rPr lang="fr-FR" sz="1900"/>
              <a:t>Deraedt Marylin, CDI temps plein RW/INAMI </a:t>
            </a:r>
          </a:p>
          <a:p>
            <a:pPr lvl="1"/>
            <a:r>
              <a:rPr lang="fr-FR" sz="1900" b="1"/>
              <a:t>Frezza Alicia,</a:t>
            </a:r>
            <a:r>
              <a:rPr lang="fr-FR" sz="1900"/>
              <a:t> CDI mi-temps Maribel – </a:t>
            </a:r>
            <a:r>
              <a:rPr lang="fr-FR" sz="1900" u="sng"/>
              <a:t>écartement prophylactique, congé de maternité et ensuite d’allaitement</a:t>
            </a:r>
            <a:r>
              <a:rPr lang="fr-FR" sz="1900"/>
              <a:t> du 17/10/2022 au 07/10/2023, reprise le 09/10/2023 </a:t>
            </a:r>
            <a:r>
              <a:rPr lang="fr-FR" sz="1900" b="1"/>
              <a:t>+</a:t>
            </a:r>
            <a:r>
              <a:rPr lang="fr-FR" sz="1900"/>
              <a:t> CDI mi-temps EVRAS à partir du 09/10/2023</a:t>
            </a:r>
          </a:p>
          <a:p>
            <a:pPr lvl="1"/>
            <a:r>
              <a:rPr lang="fr-FR" sz="1900"/>
              <a:t>Hardy Géraldine, CDI 32h/s. RW/INAMI</a:t>
            </a:r>
          </a:p>
          <a:p>
            <a:pPr lvl="1"/>
            <a:r>
              <a:rPr lang="fr-FR" sz="1900" b="1"/>
              <a:t>Villers Arnaud,</a:t>
            </a:r>
            <a:r>
              <a:rPr lang="fr-FR" sz="1900"/>
              <a:t> CDR mi-temps Maribel au 05/12/2022 – rupture d’un commun accord le 01/10/2023</a:t>
            </a:r>
          </a:p>
          <a:p>
            <a:pPr lvl="1"/>
            <a:r>
              <a:rPr lang="fr-FR" sz="1900"/>
              <a:t>Zimmer Emmanuelle, CDI temps plein RW/INAMI</a:t>
            </a:r>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
        <p:nvSpPr>
          <p:cNvPr id="6" name="Titre 5">
            <a:extLst>
              <a:ext uri="{FF2B5EF4-FFF2-40B4-BE49-F238E27FC236}">
                <a16:creationId xmlns:a16="http://schemas.microsoft.com/office/drawing/2014/main" id="{BAE5A07E-E74B-3BE9-B1F2-E38125B76191}"/>
              </a:ext>
            </a:extLst>
          </p:cNvPr>
          <p:cNvSpPr>
            <a:spLocks noGrp="1"/>
          </p:cNvSpPr>
          <p:nvPr>
            <p:ph type="title"/>
          </p:nvPr>
        </p:nvSpPr>
        <p:spPr/>
        <p:txBody>
          <a:bodyPr/>
          <a:lstStyle/>
          <a:p>
            <a:endParaRPr lang="en-US"/>
          </a:p>
        </p:txBody>
      </p:sp>
      <p:sp>
        <p:nvSpPr>
          <p:cNvPr id="7" name="Titre 1">
            <a:extLst>
              <a:ext uri="{FF2B5EF4-FFF2-40B4-BE49-F238E27FC236}">
                <a16:creationId xmlns:a16="http://schemas.microsoft.com/office/drawing/2014/main" id="{AADFD047-1BFF-13D0-DD20-55590FCD858F}"/>
              </a:ext>
            </a:extLst>
          </p:cNvPr>
          <p:cNvSpPr txBox="1">
            <a:spLocks/>
          </p:cNvSpPr>
          <p:nvPr/>
        </p:nvSpPr>
        <p:spPr>
          <a:xfrm>
            <a:off x="761801" y="283714"/>
            <a:ext cx="9906799" cy="1161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CPF Willy Peers</a:t>
            </a:r>
            <a:endParaRPr lang="fr-FR" sz="3700" dirty="0">
              <a:solidFill>
                <a:srgbClr val="9966FF"/>
              </a:solidFill>
            </a:endParaRPr>
          </a:p>
        </p:txBody>
      </p:sp>
    </p:spTree>
    <p:extLst>
      <p:ext uri="{BB962C8B-B14F-4D97-AF65-F5344CB8AC3E}">
        <p14:creationId xmlns:p14="http://schemas.microsoft.com/office/powerpoint/2010/main" val="2170635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7C1BF-B315-7EFD-D6C9-B080FABB9C29}"/>
              </a:ext>
            </a:extLst>
          </p:cNvPr>
          <p:cNvSpPr>
            <a:spLocks noGrp="1"/>
          </p:cNvSpPr>
          <p:nvPr>
            <p:ph type="title"/>
          </p:nvPr>
        </p:nvSpPr>
        <p:spPr>
          <a:xfrm>
            <a:off x="510363" y="274638"/>
            <a:ext cx="11052986" cy="778098"/>
          </a:xfrm>
        </p:spPr>
        <p:txBody>
          <a:bodyPr>
            <a:noAutofit/>
          </a:bodyPr>
          <a:lstStyle/>
          <a:p>
            <a:r>
              <a:rPr lang="fr-FR" dirty="0">
                <a:solidFill>
                  <a:srgbClr val="9966FF"/>
                </a:solidFill>
              </a:rPr>
              <a:t>Consultations fréquentées en fonction du genre</a:t>
            </a:r>
          </a:p>
        </p:txBody>
      </p:sp>
      <p:graphicFrame>
        <p:nvGraphicFramePr>
          <p:cNvPr id="4" name="Graphique 3">
            <a:extLst>
              <a:ext uri="{FF2B5EF4-FFF2-40B4-BE49-F238E27FC236}">
                <a16:creationId xmlns:a16="http://schemas.microsoft.com/office/drawing/2014/main" id="{00000000-0008-0000-0700-00001B000000}"/>
              </a:ext>
            </a:extLst>
          </p:cNvPr>
          <p:cNvGraphicFramePr>
            <a:graphicFrameLocks/>
          </p:cNvGraphicFramePr>
          <p:nvPr/>
        </p:nvGraphicFramePr>
        <p:xfrm>
          <a:off x="1524000" y="1417638"/>
          <a:ext cx="9144000" cy="5165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2">
            <a:extLst>
              <a:ext uri="{FF2B5EF4-FFF2-40B4-BE49-F238E27FC236}">
                <a16:creationId xmlns:a16="http://schemas.microsoft.com/office/drawing/2014/main" id="{00000000-0008-0000-0200-000002000000}"/>
              </a:ext>
            </a:extLst>
          </p:cNvPr>
          <p:cNvGraphicFramePr>
            <a:graphicFrameLocks/>
          </p:cNvGraphicFramePr>
          <p:nvPr/>
        </p:nvGraphicFramePr>
        <p:xfrm>
          <a:off x="-493783" y="1194120"/>
          <a:ext cx="12387400" cy="56127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a:extLst>
              <a:ext uri="{FF2B5EF4-FFF2-40B4-BE49-F238E27FC236}">
                <a16:creationId xmlns:a16="http://schemas.microsoft.com/office/drawing/2014/main" id="{00000000-0008-0000-0200-000003000000}"/>
              </a:ext>
            </a:extLst>
          </p:cNvPr>
          <p:cNvGraphicFramePr>
            <a:graphicFrameLocks/>
          </p:cNvGraphicFramePr>
          <p:nvPr/>
        </p:nvGraphicFramePr>
        <p:xfrm>
          <a:off x="5174068" y="1245241"/>
          <a:ext cx="6934200" cy="4802666"/>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 5" descr="Une image contenant texte, Police, Graphique, logo&#10;&#10;Description générée automatiquement">
            <a:extLst>
              <a:ext uri="{FF2B5EF4-FFF2-40B4-BE49-F238E27FC236}">
                <a16:creationId xmlns:a16="http://schemas.microsoft.com/office/drawing/2014/main" id="{01A07165-D9C8-8D82-76DF-9094585EE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2663994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4DB5F-88DA-87F3-FF45-A2F9745508BE}"/>
              </a:ext>
            </a:extLst>
          </p:cNvPr>
          <p:cNvSpPr>
            <a:spLocks noGrp="1"/>
          </p:cNvSpPr>
          <p:nvPr>
            <p:ph type="title"/>
          </p:nvPr>
        </p:nvSpPr>
        <p:spPr>
          <a:xfrm>
            <a:off x="686834" y="1153572"/>
            <a:ext cx="3200400" cy="4461163"/>
          </a:xfrm>
        </p:spPr>
        <p:txBody>
          <a:bodyPr>
            <a:normAutofit/>
          </a:bodyPr>
          <a:lstStyle/>
          <a:p>
            <a:r>
              <a:rPr lang="nl-BE" dirty="0">
                <a:solidFill>
                  <a:srgbClr val="9966FF"/>
                </a:solidFill>
              </a:rPr>
              <a:t>L’EVRAS en 2023</a:t>
            </a:r>
            <a:endParaRPr lang="en-US" dirty="0">
              <a:solidFill>
                <a:srgbClr val="9966FF"/>
              </a:solidFill>
            </a:endParaRPr>
          </a:p>
        </p:txBody>
      </p:sp>
      <p:graphicFrame>
        <p:nvGraphicFramePr>
          <p:cNvPr id="5" name="Espace réservé du contenu 2">
            <a:extLst>
              <a:ext uri="{FF2B5EF4-FFF2-40B4-BE49-F238E27FC236}">
                <a16:creationId xmlns:a16="http://schemas.microsoft.com/office/drawing/2014/main" id="{4968920F-A6BA-77B8-7536-3A10473E6EA9}"/>
              </a:ext>
            </a:extLst>
          </p:cNvPr>
          <p:cNvGraphicFramePr>
            <a:graphicFrameLocks noGrp="1"/>
          </p:cNvGraphicFramePr>
          <p:nvPr>
            <p:ph idx="1"/>
            <p:extLst>
              <p:ext uri="{D42A27DB-BD31-4B8C-83A1-F6EECF244321}">
                <p14:modId xmlns:p14="http://schemas.microsoft.com/office/powerpoint/2010/main" val="4271452625"/>
              </p:ext>
            </p:extLst>
          </p:nvPr>
        </p:nvGraphicFramePr>
        <p:xfrm>
          <a:off x="4447308" y="591344"/>
          <a:ext cx="6906491" cy="5585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Une image contenant texte, Police, Graphique, logo&#10;&#10;Description générée automatiquement">
            <a:extLst>
              <a:ext uri="{FF2B5EF4-FFF2-40B4-BE49-F238E27FC236}">
                <a16:creationId xmlns:a16="http://schemas.microsoft.com/office/drawing/2014/main" id="{C16C4FD7-0334-C02E-D099-94AC16B0BF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2154644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99B3E-7204-EF5D-B258-C86F69E0D2EB}"/>
              </a:ext>
            </a:extLst>
          </p:cNvPr>
          <p:cNvSpPr>
            <a:spLocks noGrp="1"/>
          </p:cNvSpPr>
          <p:nvPr>
            <p:ph type="title"/>
          </p:nvPr>
        </p:nvSpPr>
        <p:spPr/>
        <p:txBody>
          <a:bodyPr/>
          <a:lstStyle/>
          <a:p>
            <a:r>
              <a:rPr lang="fr-BE" dirty="0">
                <a:solidFill>
                  <a:srgbClr val="9966FF"/>
                </a:solidFill>
              </a:rPr>
              <a:t>Animations EVRAS</a:t>
            </a:r>
          </a:p>
        </p:txBody>
      </p:sp>
      <p:sp>
        <p:nvSpPr>
          <p:cNvPr id="7" name="ZoneTexte 6">
            <a:extLst>
              <a:ext uri="{FF2B5EF4-FFF2-40B4-BE49-F238E27FC236}">
                <a16:creationId xmlns:a16="http://schemas.microsoft.com/office/drawing/2014/main" id="{7B96BE03-997E-5850-292A-E89B004903F0}"/>
              </a:ext>
            </a:extLst>
          </p:cNvPr>
          <p:cNvSpPr txBox="1"/>
          <p:nvPr/>
        </p:nvSpPr>
        <p:spPr>
          <a:xfrm>
            <a:off x="7392144" y="2029035"/>
            <a:ext cx="3131840" cy="1631216"/>
          </a:xfrm>
          <a:prstGeom prst="rect">
            <a:avLst/>
          </a:prstGeom>
          <a:noFill/>
        </p:spPr>
        <p:txBody>
          <a:bodyPr wrap="square" rtlCol="0">
            <a:spAutoFit/>
          </a:bodyPr>
          <a:lstStyle/>
          <a:p>
            <a:r>
              <a:rPr lang="fr-BE" sz="1600" dirty="0">
                <a:latin typeface="Roboto" panose="02000000000000000000" pitchFamily="2" charset="0"/>
                <a:ea typeface="Roboto" panose="02000000000000000000" pitchFamily="2" charset="0"/>
              </a:rPr>
              <a:t>Animations scolaires (2037)</a:t>
            </a:r>
          </a:p>
          <a:p>
            <a:endParaRPr lang="fr-BE" sz="1600" dirty="0">
              <a:latin typeface="Roboto" panose="02000000000000000000" pitchFamily="2" charset="0"/>
              <a:ea typeface="Roboto" panose="02000000000000000000" pitchFamily="2" charset="0"/>
            </a:endParaRPr>
          </a:p>
          <a:p>
            <a:endParaRPr lang="fr-BE" sz="1600" dirty="0">
              <a:latin typeface="Roboto" panose="02000000000000000000" pitchFamily="2" charset="0"/>
              <a:ea typeface="Roboto" panose="02000000000000000000" pitchFamily="2" charset="0"/>
            </a:endParaRPr>
          </a:p>
          <a:p>
            <a:r>
              <a:rPr lang="fr-BE" sz="1600" dirty="0">
                <a:latin typeface="Roboto" panose="02000000000000000000" pitchFamily="2" charset="0"/>
                <a:ea typeface="Roboto" panose="02000000000000000000" pitchFamily="2" charset="0"/>
              </a:rPr>
              <a:t>Animations non scolaires (637)</a:t>
            </a:r>
          </a:p>
          <a:p>
            <a:endParaRPr lang="fr-BE" sz="2000" dirty="0">
              <a:latin typeface="Roboto" panose="02000000000000000000" pitchFamily="2" charset="0"/>
              <a:ea typeface="Roboto" panose="02000000000000000000" pitchFamily="2" charset="0"/>
            </a:endParaRPr>
          </a:p>
          <a:p>
            <a:endParaRPr lang="fr-BE" sz="1600" dirty="0">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5E2E56B7-8897-1C5D-9711-62326CBA4A6B}"/>
              </a:ext>
            </a:extLst>
          </p:cNvPr>
          <p:cNvSpPr/>
          <p:nvPr/>
        </p:nvSpPr>
        <p:spPr>
          <a:xfrm>
            <a:off x="7248128" y="2132856"/>
            <a:ext cx="144016" cy="14401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4FD6DB80-98F9-2F6B-4668-203196895C68}"/>
              </a:ext>
            </a:extLst>
          </p:cNvPr>
          <p:cNvSpPr/>
          <p:nvPr/>
        </p:nvSpPr>
        <p:spPr>
          <a:xfrm>
            <a:off x="7248128" y="285293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D7D31"/>
              </a:solidFill>
            </a:endParaRPr>
          </a:p>
        </p:txBody>
      </p:sp>
      <p:graphicFrame>
        <p:nvGraphicFramePr>
          <p:cNvPr id="5" name="Graphique 4">
            <a:extLst>
              <a:ext uri="{FF2B5EF4-FFF2-40B4-BE49-F238E27FC236}">
                <a16:creationId xmlns:a16="http://schemas.microsoft.com/office/drawing/2014/main" id="{6DDF7D79-A5B6-2682-70FF-93986B15ECAD}"/>
              </a:ext>
            </a:extLst>
          </p:cNvPr>
          <p:cNvGraphicFramePr>
            <a:graphicFrameLocks/>
          </p:cNvGraphicFramePr>
          <p:nvPr/>
        </p:nvGraphicFramePr>
        <p:xfrm>
          <a:off x="-71792" y="1195754"/>
          <a:ext cx="8200907" cy="4622241"/>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61BFF46C-0FA3-0DB4-A181-AC0B5B68F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161407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ACCBB-D91F-258C-45DC-3507E5A12E84}"/>
              </a:ext>
            </a:extLst>
          </p:cNvPr>
          <p:cNvSpPr>
            <a:spLocks noGrp="1"/>
          </p:cNvSpPr>
          <p:nvPr>
            <p:ph type="title"/>
          </p:nvPr>
        </p:nvSpPr>
        <p:spPr/>
        <p:txBody>
          <a:bodyPr/>
          <a:lstStyle/>
          <a:p>
            <a:r>
              <a:rPr lang="nl-BE" dirty="0" err="1">
                <a:solidFill>
                  <a:srgbClr val="9966FF"/>
                </a:solidFill>
              </a:rPr>
              <a:t>Comparaison</a:t>
            </a:r>
            <a:r>
              <a:rPr lang="nl-BE" dirty="0">
                <a:solidFill>
                  <a:srgbClr val="9966FF"/>
                </a:solidFill>
              </a:rPr>
              <a:t> des </a:t>
            </a:r>
            <a:r>
              <a:rPr lang="nl-BE" dirty="0" err="1">
                <a:solidFill>
                  <a:srgbClr val="9966FF"/>
                </a:solidFill>
              </a:rPr>
              <a:t>animations</a:t>
            </a:r>
            <a:r>
              <a:rPr lang="nl-BE" dirty="0">
                <a:solidFill>
                  <a:srgbClr val="9966FF"/>
                </a:solidFill>
              </a:rPr>
              <a:t> 2018-2023</a:t>
            </a:r>
            <a:endParaRPr lang="en-US" dirty="0">
              <a:solidFill>
                <a:srgbClr val="9966FF"/>
              </a:solidFill>
            </a:endParaRPr>
          </a:p>
        </p:txBody>
      </p:sp>
      <p:graphicFrame>
        <p:nvGraphicFramePr>
          <p:cNvPr id="4" name="Tableau 4">
            <a:extLst>
              <a:ext uri="{FF2B5EF4-FFF2-40B4-BE49-F238E27FC236}">
                <a16:creationId xmlns:a16="http://schemas.microsoft.com/office/drawing/2014/main" id="{F3A7DCFC-0CD2-258C-8C0B-0B0AD79EE8C8}"/>
              </a:ext>
            </a:extLst>
          </p:cNvPr>
          <p:cNvGraphicFramePr>
            <a:graphicFrameLocks noGrp="1"/>
          </p:cNvGraphicFramePr>
          <p:nvPr>
            <p:ph idx="1"/>
            <p:extLst>
              <p:ext uri="{D42A27DB-BD31-4B8C-83A1-F6EECF244321}">
                <p14:modId xmlns:p14="http://schemas.microsoft.com/office/powerpoint/2010/main" val="2908845773"/>
              </p:ext>
            </p:extLst>
          </p:nvPr>
        </p:nvGraphicFramePr>
        <p:xfrm>
          <a:off x="341643" y="1855770"/>
          <a:ext cx="11294346" cy="3439709"/>
        </p:xfrm>
        <a:graphic>
          <a:graphicData uri="http://schemas.openxmlformats.org/drawingml/2006/table">
            <a:tbl>
              <a:tblPr firstRow="1" bandRow="1">
                <a:tableStyleId>{5DA37D80-6434-44D0-A028-1B22A696006F}</a:tableStyleId>
              </a:tblPr>
              <a:tblGrid>
                <a:gridCol w="1734807">
                  <a:extLst>
                    <a:ext uri="{9D8B030D-6E8A-4147-A177-3AD203B41FA5}">
                      <a16:colId xmlns:a16="http://schemas.microsoft.com/office/drawing/2014/main" val="2121926433"/>
                    </a:ext>
                  </a:extLst>
                </a:gridCol>
                <a:gridCol w="1492149">
                  <a:extLst>
                    <a:ext uri="{9D8B030D-6E8A-4147-A177-3AD203B41FA5}">
                      <a16:colId xmlns:a16="http://schemas.microsoft.com/office/drawing/2014/main" val="1492782404"/>
                    </a:ext>
                  </a:extLst>
                </a:gridCol>
                <a:gridCol w="1613478">
                  <a:extLst>
                    <a:ext uri="{9D8B030D-6E8A-4147-A177-3AD203B41FA5}">
                      <a16:colId xmlns:a16="http://schemas.microsoft.com/office/drawing/2014/main" val="3856588042"/>
                    </a:ext>
                  </a:extLst>
                </a:gridCol>
                <a:gridCol w="1613478">
                  <a:extLst>
                    <a:ext uri="{9D8B030D-6E8A-4147-A177-3AD203B41FA5}">
                      <a16:colId xmlns:a16="http://schemas.microsoft.com/office/drawing/2014/main" val="2231865100"/>
                    </a:ext>
                  </a:extLst>
                </a:gridCol>
                <a:gridCol w="1613478">
                  <a:extLst>
                    <a:ext uri="{9D8B030D-6E8A-4147-A177-3AD203B41FA5}">
                      <a16:colId xmlns:a16="http://schemas.microsoft.com/office/drawing/2014/main" val="896757820"/>
                    </a:ext>
                  </a:extLst>
                </a:gridCol>
                <a:gridCol w="1613478">
                  <a:extLst>
                    <a:ext uri="{9D8B030D-6E8A-4147-A177-3AD203B41FA5}">
                      <a16:colId xmlns:a16="http://schemas.microsoft.com/office/drawing/2014/main" val="1326026668"/>
                    </a:ext>
                  </a:extLst>
                </a:gridCol>
                <a:gridCol w="1613478">
                  <a:extLst>
                    <a:ext uri="{9D8B030D-6E8A-4147-A177-3AD203B41FA5}">
                      <a16:colId xmlns:a16="http://schemas.microsoft.com/office/drawing/2014/main" val="4051567232"/>
                    </a:ext>
                  </a:extLst>
                </a:gridCol>
              </a:tblGrid>
              <a:tr h="435181">
                <a:tc>
                  <a:txBody>
                    <a:bodyPr/>
                    <a:lstStyle/>
                    <a:p>
                      <a:endParaRPr lang="fr-BE" dirty="0">
                        <a:latin typeface="Roboto" panose="02000000000000000000" pitchFamily="2" charset="0"/>
                        <a:ea typeface="Roboto" panose="02000000000000000000" pitchFamily="2" charset="0"/>
                      </a:endParaRPr>
                    </a:p>
                  </a:txBody>
                  <a:tcPr/>
                </a:tc>
                <a:tc>
                  <a:txBody>
                    <a:bodyPr/>
                    <a:lstStyle/>
                    <a:p>
                      <a:r>
                        <a:rPr lang="fr-BE" b="1" dirty="0"/>
                        <a:t>2018</a:t>
                      </a:r>
                      <a:endParaRPr lang="fr-BE" b="1" dirty="0">
                        <a:latin typeface="Roboto" panose="02000000000000000000" pitchFamily="2" charset="0"/>
                        <a:ea typeface="Roboto" panose="02000000000000000000" pitchFamily="2" charset="0"/>
                      </a:endParaRPr>
                    </a:p>
                  </a:txBody>
                  <a:tcPr/>
                </a:tc>
                <a:tc>
                  <a:txBody>
                    <a:bodyPr/>
                    <a:lstStyle/>
                    <a:p>
                      <a:r>
                        <a:rPr lang="fr-BE" b="1" dirty="0"/>
                        <a:t>2019</a:t>
                      </a:r>
                      <a:endParaRPr lang="fr-BE" b="1" dirty="0">
                        <a:latin typeface="Roboto" panose="02000000000000000000" pitchFamily="2" charset="0"/>
                        <a:ea typeface="Roboto" panose="02000000000000000000" pitchFamily="2" charset="0"/>
                      </a:endParaRPr>
                    </a:p>
                  </a:txBody>
                  <a:tcPr/>
                </a:tc>
                <a:tc>
                  <a:txBody>
                    <a:bodyPr/>
                    <a:lstStyle/>
                    <a:p>
                      <a:r>
                        <a:rPr lang="fr-BE" b="1" dirty="0"/>
                        <a:t>2020</a:t>
                      </a:r>
                      <a:endParaRPr lang="fr-BE" b="1"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b="1" dirty="0"/>
                        <a:t>2021</a:t>
                      </a:r>
                      <a:endParaRPr lang="fr-BE" b="1" dirty="0">
                        <a:latin typeface="Roboto" panose="02000000000000000000" pitchFamily="2" charset="0"/>
                        <a:ea typeface="Roboto" panose="02000000000000000000" pitchFamily="2" charset="0"/>
                      </a:endParaRPr>
                    </a:p>
                  </a:txBody>
                  <a:tcPr/>
                </a:tc>
                <a:tc>
                  <a:txBody>
                    <a:bodyPr/>
                    <a:lstStyle/>
                    <a:p>
                      <a:r>
                        <a:rPr lang="fr-BE" b="1" dirty="0"/>
                        <a:t>2022</a:t>
                      </a:r>
                      <a:endParaRPr lang="fr-BE" b="1" dirty="0">
                        <a:latin typeface="Roboto" panose="02000000000000000000" pitchFamily="2" charset="0"/>
                        <a:ea typeface="Roboto" panose="02000000000000000000" pitchFamily="2" charset="0"/>
                      </a:endParaRPr>
                    </a:p>
                  </a:txBody>
                  <a:tcPr/>
                </a:tc>
                <a:tc>
                  <a:txBody>
                    <a:bodyPr/>
                    <a:lstStyle/>
                    <a:p>
                      <a:r>
                        <a:rPr lang="fr-BE" b="1" dirty="0"/>
                        <a:t>2023</a:t>
                      </a:r>
                      <a:endParaRPr lang="fr-BE" b="1"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417447383"/>
                  </a:ext>
                </a:extLst>
              </a:tr>
              <a:tr h="751132">
                <a:tc>
                  <a:txBody>
                    <a:bodyPr/>
                    <a:lstStyle/>
                    <a:p>
                      <a:r>
                        <a:rPr lang="fr-BE" b="1" dirty="0"/>
                        <a:t>Animations scolaires</a:t>
                      </a:r>
                      <a:endParaRPr lang="fr-BE" b="1" dirty="0">
                        <a:latin typeface="Roboto" panose="02000000000000000000" pitchFamily="2" charset="0"/>
                        <a:ea typeface="Roboto" panose="02000000000000000000" pitchFamily="2" charset="0"/>
                      </a:endParaRPr>
                    </a:p>
                  </a:txBody>
                  <a:tcPr/>
                </a:tc>
                <a:tc>
                  <a:txBody>
                    <a:bodyPr/>
                    <a:lstStyle/>
                    <a:p>
                      <a:r>
                        <a:rPr lang="fr-BE" dirty="0"/>
                        <a:t>2250</a:t>
                      </a:r>
                      <a:endParaRPr lang="fr-BE" dirty="0">
                        <a:latin typeface="Roboto" panose="02000000000000000000" pitchFamily="2" charset="0"/>
                        <a:ea typeface="Roboto" panose="02000000000000000000" pitchFamily="2" charset="0"/>
                      </a:endParaRPr>
                    </a:p>
                  </a:txBody>
                  <a:tcPr/>
                </a:tc>
                <a:tc>
                  <a:txBody>
                    <a:bodyPr/>
                    <a:lstStyle/>
                    <a:p>
                      <a:r>
                        <a:rPr lang="fr-BE" dirty="0"/>
                        <a:t>1970</a:t>
                      </a:r>
                      <a:endParaRPr lang="fr-BE" dirty="0">
                        <a:latin typeface="Roboto" panose="02000000000000000000" pitchFamily="2" charset="0"/>
                        <a:ea typeface="Roboto" panose="02000000000000000000" pitchFamily="2" charset="0"/>
                      </a:endParaRPr>
                    </a:p>
                  </a:txBody>
                  <a:tcPr/>
                </a:tc>
                <a:tc>
                  <a:txBody>
                    <a:bodyPr/>
                    <a:lstStyle/>
                    <a:p>
                      <a:r>
                        <a:rPr lang="fr-BE" dirty="0"/>
                        <a:t>978</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1227</a:t>
                      </a:r>
                      <a:endParaRPr lang="fr-BE" dirty="0">
                        <a:latin typeface="Roboto" panose="02000000000000000000" pitchFamily="2" charset="0"/>
                        <a:ea typeface="Roboto" panose="02000000000000000000" pitchFamily="2" charset="0"/>
                      </a:endParaRPr>
                    </a:p>
                  </a:txBody>
                  <a:tcPr/>
                </a:tc>
                <a:tc>
                  <a:txBody>
                    <a:bodyPr/>
                    <a:lstStyle/>
                    <a:p>
                      <a:r>
                        <a:rPr lang="fr-BE" dirty="0"/>
                        <a:t>1787</a:t>
                      </a:r>
                      <a:endParaRPr lang="fr-BE" dirty="0">
                        <a:latin typeface="Roboto" panose="02000000000000000000" pitchFamily="2" charset="0"/>
                        <a:ea typeface="Roboto" panose="02000000000000000000" pitchFamily="2" charset="0"/>
                      </a:endParaRPr>
                    </a:p>
                  </a:txBody>
                  <a:tcPr/>
                </a:tc>
                <a:tc>
                  <a:txBody>
                    <a:bodyPr/>
                    <a:lstStyle/>
                    <a:p>
                      <a:r>
                        <a:rPr lang="fr-BE" dirty="0"/>
                        <a:t>2037</a:t>
                      </a:r>
                      <a:endParaRPr lang="fr-BE"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3174410313"/>
                  </a:ext>
                </a:extLst>
              </a:tr>
              <a:tr h="751132">
                <a:tc>
                  <a:txBody>
                    <a:bodyPr/>
                    <a:lstStyle/>
                    <a:p>
                      <a:r>
                        <a:rPr lang="fr-BE" b="1" dirty="0"/>
                        <a:t>Animations non scolaires</a:t>
                      </a:r>
                      <a:endParaRPr lang="fr-BE" b="1" dirty="0">
                        <a:latin typeface="Roboto" panose="02000000000000000000" pitchFamily="2" charset="0"/>
                        <a:ea typeface="Roboto" panose="02000000000000000000" pitchFamily="2" charset="0"/>
                      </a:endParaRPr>
                    </a:p>
                  </a:txBody>
                  <a:tcPr/>
                </a:tc>
                <a:tc>
                  <a:txBody>
                    <a:bodyPr/>
                    <a:lstStyle/>
                    <a:p>
                      <a:r>
                        <a:rPr lang="fr-BE" dirty="0"/>
                        <a:t>620</a:t>
                      </a:r>
                      <a:endParaRPr lang="fr-BE" dirty="0">
                        <a:latin typeface="Roboto" panose="02000000000000000000" pitchFamily="2" charset="0"/>
                        <a:ea typeface="Roboto" panose="02000000000000000000" pitchFamily="2" charset="0"/>
                      </a:endParaRPr>
                    </a:p>
                  </a:txBody>
                  <a:tcPr/>
                </a:tc>
                <a:tc>
                  <a:txBody>
                    <a:bodyPr/>
                    <a:lstStyle/>
                    <a:p>
                      <a:r>
                        <a:rPr lang="fr-BE" dirty="0"/>
                        <a:t>727</a:t>
                      </a:r>
                      <a:endParaRPr lang="fr-BE" dirty="0">
                        <a:latin typeface="Roboto" panose="02000000000000000000" pitchFamily="2" charset="0"/>
                        <a:ea typeface="Roboto" panose="02000000000000000000" pitchFamily="2" charset="0"/>
                      </a:endParaRPr>
                    </a:p>
                  </a:txBody>
                  <a:tcPr/>
                </a:tc>
                <a:tc>
                  <a:txBody>
                    <a:bodyPr/>
                    <a:lstStyle/>
                    <a:p>
                      <a:r>
                        <a:rPr lang="fr-BE" dirty="0"/>
                        <a:t>254</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301</a:t>
                      </a:r>
                      <a:endParaRPr lang="fr-BE" dirty="0">
                        <a:latin typeface="Roboto" panose="02000000000000000000" pitchFamily="2" charset="0"/>
                        <a:ea typeface="Roboto" panose="02000000000000000000" pitchFamily="2" charset="0"/>
                      </a:endParaRPr>
                    </a:p>
                  </a:txBody>
                  <a:tcPr/>
                </a:tc>
                <a:tc>
                  <a:txBody>
                    <a:bodyPr/>
                    <a:lstStyle/>
                    <a:p>
                      <a:r>
                        <a:rPr lang="fr-BE" dirty="0"/>
                        <a:t>495</a:t>
                      </a:r>
                      <a:endParaRPr lang="fr-BE" dirty="0">
                        <a:latin typeface="Roboto" panose="02000000000000000000" pitchFamily="2" charset="0"/>
                        <a:ea typeface="Roboto" panose="02000000000000000000" pitchFamily="2" charset="0"/>
                      </a:endParaRPr>
                    </a:p>
                  </a:txBody>
                  <a:tcPr/>
                </a:tc>
                <a:tc>
                  <a:txBody>
                    <a:bodyPr/>
                    <a:lstStyle/>
                    <a:p>
                      <a:r>
                        <a:rPr lang="fr-BE" dirty="0"/>
                        <a:t>637</a:t>
                      </a:r>
                      <a:endParaRPr lang="fr-BE"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924688929"/>
                  </a:ext>
                </a:extLst>
              </a:tr>
              <a:tr h="751132">
                <a:tc>
                  <a:txBody>
                    <a:bodyPr/>
                    <a:lstStyle/>
                    <a:p>
                      <a:r>
                        <a:rPr lang="fr-BE" b="1" dirty="0"/>
                        <a:t>Sensibilisations </a:t>
                      </a:r>
                      <a:endParaRPr lang="fr-BE" b="1" dirty="0">
                        <a:latin typeface="Roboto" panose="02000000000000000000" pitchFamily="2" charset="0"/>
                        <a:ea typeface="Roboto" panose="02000000000000000000" pitchFamily="2" charset="0"/>
                      </a:endParaRPr>
                    </a:p>
                  </a:txBody>
                  <a:tcPr/>
                </a:tc>
                <a:tc>
                  <a:txBody>
                    <a:bodyPr/>
                    <a:lstStyle/>
                    <a:p>
                      <a:r>
                        <a:rPr lang="fr-BE" dirty="0"/>
                        <a:t>54.870 minutes</a:t>
                      </a:r>
                      <a:endParaRPr lang="fr-BE" dirty="0">
                        <a:latin typeface="Roboto" panose="02000000000000000000" pitchFamily="2" charset="0"/>
                        <a:ea typeface="Roboto" panose="02000000000000000000" pitchFamily="2" charset="0"/>
                      </a:endParaRPr>
                    </a:p>
                  </a:txBody>
                  <a:tcPr/>
                </a:tc>
                <a:tc>
                  <a:txBody>
                    <a:bodyPr/>
                    <a:lstStyle/>
                    <a:p>
                      <a:r>
                        <a:rPr lang="fr-BE" dirty="0"/>
                        <a:t>50.164 minutes</a:t>
                      </a:r>
                      <a:endParaRPr lang="fr-BE" dirty="0">
                        <a:latin typeface="Roboto" panose="02000000000000000000" pitchFamily="2" charset="0"/>
                        <a:ea typeface="Roboto" panose="02000000000000000000" pitchFamily="2" charset="0"/>
                      </a:endParaRPr>
                    </a:p>
                  </a:txBody>
                  <a:tcPr/>
                </a:tc>
                <a:tc>
                  <a:txBody>
                    <a:bodyPr/>
                    <a:lstStyle/>
                    <a:p>
                      <a:r>
                        <a:rPr lang="fr-BE" dirty="0"/>
                        <a:t>117.092 minutes</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115.221 minutes</a:t>
                      </a:r>
                      <a:endParaRPr lang="fr-BE" dirty="0">
                        <a:latin typeface="Roboto" panose="02000000000000000000" pitchFamily="2" charset="0"/>
                        <a:ea typeface="Roboto" panose="02000000000000000000" pitchFamily="2" charset="0"/>
                      </a:endParaRPr>
                    </a:p>
                  </a:txBody>
                  <a:tcPr/>
                </a:tc>
                <a:tc>
                  <a:txBody>
                    <a:bodyPr/>
                    <a:lstStyle/>
                    <a:p>
                      <a:r>
                        <a:rPr lang="fr-BE" dirty="0"/>
                        <a:t>54.750 minutes</a:t>
                      </a:r>
                      <a:endParaRPr lang="fr-BE" dirty="0">
                        <a:latin typeface="Roboto" panose="02000000000000000000" pitchFamily="2" charset="0"/>
                        <a:ea typeface="Roboto" panose="02000000000000000000" pitchFamily="2" charset="0"/>
                      </a:endParaRPr>
                    </a:p>
                  </a:txBody>
                  <a:tcPr/>
                </a:tc>
                <a:tc>
                  <a:txBody>
                    <a:bodyPr/>
                    <a:lstStyle/>
                    <a:p>
                      <a:r>
                        <a:rPr lang="fr-BE" dirty="0"/>
                        <a:t>55.364 minutes</a:t>
                      </a:r>
                      <a:endParaRPr lang="fr-BE"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981200929"/>
                  </a:ext>
                </a:extLst>
              </a:tr>
              <a:tr h="751132">
                <a:tc>
                  <a:txBody>
                    <a:bodyPr/>
                    <a:lstStyle/>
                    <a:p>
                      <a:r>
                        <a:rPr lang="fr-BE" b="1" dirty="0"/>
                        <a:t>Bénéficiaires </a:t>
                      </a:r>
                      <a:r>
                        <a:rPr lang="fr-BE" b="1" dirty="0" err="1"/>
                        <a:t>touché·e·s</a:t>
                      </a:r>
                      <a:endParaRPr lang="fr-BE" b="1" dirty="0">
                        <a:latin typeface="Roboto" panose="02000000000000000000" pitchFamily="2" charset="0"/>
                        <a:ea typeface="Roboto" panose="02000000000000000000" pitchFamily="2" charset="0"/>
                      </a:endParaRPr>
                    </a:p>
                  </a:txBody>
                  <a:tcPr/>
                </a:tc>
                <a:tc>
                  <a:txBody>
                    <a:bodyPr/>
                    <a:lstStyle/>
                    <a:p>
                      <a:r>
                        <a:rPr lang="fr-BE" dirty="0"/>
                        <a:t>31.771</a:t>
                      </a:r>
                      <a:endParaRPr lang="fr-BE" dirty="0">
                        <a:latin typeface="Roboto" panose="02000000000000000000" pitchFamily="2" charset="0"/>
                        <a:ea typeface="Roboto" panose="02000000000000000000" pitchFamily="2" charset="0"/>
                      </a:endParaRPr>
                    </a:p>
                  </a:txBody>
                  <a:tcPr/>
                </a:tc>
                <a:tc>
                  <a:txBody>
                    <a:bodyPr/>
                    <a:lstStyle/>
                    <a:p>
                      <a:r>
                        <a:rPr lang="fr-BE" dirty="0"/>
                        <a:t>30.460</a:t>
                      </a:r>
                      <a:endParaRPr lang="fr-BE" dirty="0">
                        <a:latin typeface="Roboto" panose="02000000000000000000" pitchFamily="2" charset="0"/>
                        <a:ea typeface="Roboto" panose="02000000000000000000" pitchFamily="2" charset="0"/>
                      </a:endParaRPr>
                    </a:p>
                  </a:txBody>
                  <a:tcPr/>
                </a:tc>
                <a:tc>
                  <a:txBody>
                    <a:bodyPr/>
                    <a:lstStyle/>
                    <a:p>
                      <a:r>
                        <a:rPr lang="fr-BE" dirty="0"/>
                        <a:t>13.742</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15.889</a:t>
                      </a:r>
                      <a:endParaRPr lang="fr-BE" dirty="0">
                        <a:latin typeface="Roboto" panose="02000000000000000000" pitchFamily="2" charset="0"/>
                        <a:ea typeface="Roboto" panose="02000000000000000000" pitchFamily="2" charset="0"/>
                      </a:endParaRPr>
                    </a:p>
                  </a:txBody>
                  <a:tcPr/>
                </a:tc>
                <a:tc>
                  <a:txBody>
                    <a:bodyPr/>
                    <a:lstStyle/>
                    <a:p>
                      <a:r>
                        <a:rPr lang="fr-BE" dirty="0"/>
                        <a:t>24.937</a:t>
                      </a:r>
                      <a:endParaRPr lang="fr-BE" dirty="0">
                        <a:latin typeface="Roboto" panose="02000000000000000000" pitchFamily="2" charset="0"/>
                        <a:ea typeface="Roboto" panose="02000000000000000000" pitchFamily="2" charset="0"/>
                      </a:endParaRPr>
                    </a:p>
                  </a:txBody>
                  <a:tcPr/>
                </a:tc>
                <a:tc>
                  <a:txBody>
                    <a:bodyPr/>
                    <a:lstStyle/>
                    <a:p>
                      <a:r>
                        <a:rPr lang="fr-BE" dirty="0"/>
                        <a:t>35.995</a:t>
                      </a:r>
                      <a:endParaRPr lang="fr-BE"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434413926"/>
                  </a:ext>
                </a:extLst>
              </a:tr>
            </a:tbl>
          </a:graphicData>
        </a:graphic>
      </p:graphicFrame>
    </p:spTree>
    <p:extLst>
      <p:ext uri="{BB962C8B-B14F-4D97-AF65-F5344CB8AC3E}">
        <p14:creationId xmlns:p14="http://schemas.microsoft.com/office/powerpoint/2010/main" val="2689170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D58F4-9644-EECF-E728-37E24003A866}"/>
              </a:ext>
            </a:extLst>
          </p:cNvPr>
          <p:cNvSpPr>
            <a:spLocks noGrp="1"/>
          </p:cNvSpPr>
          <p:nvPr>
            <p:ph type="title"/>
          </p:nvPr>
        </p:nvSpPr>
        <p:spPr>
          <a:xfrm>
            <a:off x="489098" y="274638"/>
            <a:ext cx="11281144" cy="1143000"/>
          </a:xfrm>
        </p:spPr>
        <p:txBody>
          <a:bodyPr>
            <a:noAutofit/>
          </a:bodyPr>
          <a:lstStyle/>
          <a:p>
            <a:r>
              <a:rPr lang="fr-BE" dirty="0">
                <a:solidFill>
                  <a:srgbClr val="9966FF"/>
                </a:solidFill>
              </a:rPr>
              <a:t>Animations scolaires par type d’enseignement</a:t>
            </a:r>
          </a:p>
        </p:txBody>
      </p:sp>
      <p:graphicFrame>
        <p:nvGraphicFramePr>
          <p:cNvPr id="6" name="Graphique 5">
            <a:extLst>
              <a:ext uri="{FF2B5EF4-FFF2-40B4-BE49-F238E27FC236}">
                <a16:creationId xmlns:a16="http://schemas.microsoft.com/office/drawing/2014/main" id="{11DDBC97-6431-6D17-9A5E-58AEC72213D2}"/>
              </a:ext>
            </a:extLst>
          </p:cNvPr>
          <p:cNvGraphicFramePr>
            <a:graphicFrameLocks/>
          </p:cNvGraphicFramePr>
          <p:nvPr>
            <p:extLst>
              <p:ext uri="{D42A27DB-BD31-4B8C-83A1-F6EECF244321}">
                <p14:modId xmlns:p14="http://schemas.microsoft.com/office/powerpoint/2010/main" val="445759363"/>
              </p:ext>
            </p:extLst>
          </p:nvPr>
        </p:nvGraphicFramePr>
        <p:xfrm>
          <a:off x="1215851" y="1320006"/>
          <a:ext cx="10168931" cy="5070746"/>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D956E66A-C893-8615-3D7A-81D0161CA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155740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65B26-0D35-A9F8-8F90-83E0B3A31596}"/>
              </a:ext>
            </a:extLst>
          </p:cNvPr>
          <p:cNvSpPr>
            <a:spLocks noGrp="1"/>
          </p:cNvSpPr>
          <p:nvPr>
            <p:ph type="title"/>
          </p:nvPr>
        </p:nvSpPr>
        <p:spPr/>
        <p:txBody>
          <a:bodyPr/>
          <a:lstStyle/>
          <a:p>
            <a:r>
              <a:rPr lang="fr-BE" dirty="0">
                <a:solidFill>
                  <a:srgbClr val="9966FF"/>
                </a:solidFill>
              </a:rPr>
              <a:t>Public touché par les animations EVRAS</a:t>
            </a:r>
          </a:p>
        </p:txBody>
      </p:sp>
      <p:graphicFrame>
        <p:nvGraphicFramePr>
          <p:cNvPr id="4" name="Graphique 3">
            <a:extLst>
              <a:ext uri="{FF2B5EF4-FFF2-40B4-BE49-F238E27FC236}">
                <a16:creationId xmlns:a16="http://schemas.microsoft.com/office/drawing/2014/main" id="{7A085B99-396F-4621-AC8F-52ED78906F30}"/>
              </a:ext>
            </a:extLst>
          </p:cNvPr>
          <p:cNvGraphicFramePr>
            <a:graphicFrameLocks/>
          </p:cNvGraphicFramePr>
          <p:nvPr/>
        </p:nvGraphicFramePr>
        <p:xfrm>
          <a:off x="2783632" y="1196753"/>
          <a:ext cx="6935344" cy="4953529"/>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BD7E056A-E491-CF4E-CA23-C8F04B5A5EE4}"/>
              </a:ext>
            </a:extLst>
          </p:cNvPr>
          <p:cNvSpPr txBox="1"/>
          <p:nvPr/>
        </p:nvSpPr>
        <p:spPr>
          <a:xfrm>
            <a:off x="7339796" y="5661249"/>
            <a:ext cx="3181612" cy="307777"/>
          </a:xfrm>
          <a:prstGeom prst="rect">
            <a:avLst/>
          </a:prstGeom>
          <a:noFill/>
        </p:spPr>
        <p:txBody>
          <a:bodyPr wrap="square" rtlCol="0">
            <a:spAutoFit/>
          </a:bodyPr>
          <a:lstStyle/>
          <a:p>
            <a:r>
              <a:rPr lang="fr-BE" sz="1400" dirty="0">
                <a:latin typeface="Roboto" panose="02000000000000000000" pitchFamily="2" charset="0"/>
                <a:ea typeface="Roboto" panose="02000000000000000000" pitchFamily="2" charset="0"/>
              </a:rPr>
              <a:t>Total de personnes touchées : 35.995</a:t>
            </a:r>
          </a:p>
        </p:txBody>
      </p:sp>
      <p:graphicFrame>
        <p:nvGraphicFramePr>
          <p:cNvPr id="5" name="Graphique 4">
            <a:extLst>
              <a:ext uri="{FF2B5EF4-FFF2-40B4-BE49-F238E27FC236}">
                <a16:creationId xmlns:a16="http://schemas.microsoft.com/office/drawing/2014/main" id="{3F6A679D-1668-5734-9A47-8C4DE4B6BC7E}"/>
              </a:ext>
            </a:extLst>
          </p:cNvPr>
          <p:cNvGraphicFramePr>
            <a:graphicFrameLocks/>
          </p:cNvGraphicFramePr>
          <p:nvPr/>
        </p:nvGraphicFramePr>
        <p:xfrm>
          <a:off x="2740296" y="1268052"/>
          <a:ext cx="6711408" cy="503779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760F8217-0251-1F2B-CDFB-5833CA6EE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641991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030F6-F343-A1EF-331A-52626213050F}"/>
              </a:ext>
            </a:extLst>
          </p:cNvPr>
          <p:cNvSpPr>
            <a:spLocks noGrp="1"/>
          </p:cNvSpPr>
          <p:nvPr>
            <p:ph type="title"/>
          </p:nvPr>
        </p:nvSpPr>
        <p:spPr>
          <a:xfrm>
            <a:off x="838200" y="2392045"/>
            <a:ext cx="10515600" cy="1325563"/>
          </a:xfrm>
        </p:spPr>
        <p:txBody>
          <a:bodyPr>
            <a:normAutofit/>
          </a:bodyPr>
          <a:lstStyle/>
          <a:p>
            <a:pPr algn="ctr"/>
            <a:r>
              <a:rPr lang="nl-BE" sz="6000" dirty="0"/>
              <a:t>Merci de votre attention ! </a:t>
            </a:r>
            <a:endParaRPr lang="fr-FR" sz="6000" dirty="0"/>
          </a:p>
        </p:txBody>
      </p:sp>
      <p:pic>
        <p:nvPicPr>
          <p:cNvPr id="4" name="Image 3" descr="Une image contenant texte, Police, Graphique, logo&#10;&#10;Description générée automatiquement">
            <a:extLst>
              <a:ext uri="{FF2B5EF4-FFF2-40B4-BE49-F238E27FC236}">
                <a16:creationId xmlns:a16="http://schemas.microsoft.com/office/drawing/2014/main" id="{6BE30E37-462A-DCA6-D646-B8DDDC5C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960" y="5645244"/>
            <a:ext cx="3387091" cy="928461"/>
          </a:xfrm>
          <a:prstGeom prst="rect">
            <a:avLst/>
          </a:prstGeom>
        </p:spPr>
      </p:pic>
    </p:spTree>
    <p:extLst>
      <p:ext uri="{BB962C8B-B14F-4D97-AF65-F5344CB8AC3E}">
        <p14:creationId xmlns:p14="http://schemas.microsoft.com/office/powerpoint/2010/main" val="204902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507BD1-521E-3EB4-FA8E-84A78D3EBE8D}"/>
              </a:ext>
            </a:extLst>
          </p:cNvPr>
          <p:cNvSpPr>
            <a:spLocks noGrp="1"/>
          </p:cNvSpPr>
          <p:nvPr>
            <p:ph type="title"/>
          </p:nvPr>
        </p:nvSpPr>
        <p:spPr>
          <a:xfrm>
            <a:off x="761801" y="283714"/>
            <a:ext cx="9906799" cy="1161688"/>
          </a:xfrm>
        </p:spPr>
        <p:txBody>
          <a:bodyPr anchor="ctr">
            <a:normAutofit/>
          </a:body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CPF Soralia Verviers</a:t>
            </a:r>
            <a:endParaRPr lang="fr-FR" sz="3700" dirty="0">
              <a:solidFill>
                <a:srgbClr val="9966FF"/>
              </a:solidFill>
            </a:endParaRPr>
          </a:p>
        </p:txBody>
      </p:sp>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2253561" y="2217761"/>
            <a:ext cx="7680959" cy="4034116"/>
          </a:xfrm>
        </p:spPr>
        <p:txBody>
          <a:bodyPr anchor="ctr">
            <a:normAutofit/>
          </a:bodyPr>
          <a:lstStyle/>
          <a:p>
            <a:r>
              <a:rPr lang="nl-BE" sz="1400" u="sng"/>
              <a:t>Centre de Verviers</a:t>
            </a:r>
            <a:r>
              <a:rPr lang="nl-BE" sz="1400"/>
              <a:t> (Rue Saucy, 14 – 4800 Verviers) </a:t>
            </a:r>
            <a:br>
              <a:rPr lang="nl-BE" sz="1400"/>
            </a:br>
            <a:endParaRPr lang="nl-BE" sz="1400"/>
          </a:p>
          <a:p>
            <a:pPr lvl="1"/>
            <a:r>
              <a:rPr lang="nl-BE" sz="1400" b="1"/>
              <a:t>Baudinet Marion</a:t>
            </a:r>
            <a:r>
              <a:rPr lang="nl-BE" sz="1400"/>
              <a:t>, CDI temps plein RW/INAMI - temps partiel parental  du 01/07/2022 au 31/08/2023, reprise temps plein le 01/09/2023, </a:t>
            </a:r>
          </a:p>
          <a:p>
            <a:pPr lvl="1"/>
            <a:r>
              <a:rPr lang="nl-BE" sz="1400"/>
              <a:t>Ceccato Martine, CDI 28h/s. RW/INAMI</a:t>
            </a:r>
          </a:p>
          <a:p>
            <a:pPr lvl="1"/>
            <a:r>
              <a:rPr lang="nl-BE" sz="1400" b="1"/>
              <a:t>Delville Stephanie</a:t>
            </a:r>
            <a:r>
              <a:rPr lang="nl-BE" sz="1400"/>
              <a:t>, CDR RW/INAMI 1/5ème temps du 10/10/2022 au 30/06/2023 – CDR RW/INAMI 1/10ème temps depuis le 01/07/2023 </a:t>
            </a:r>
          </a:p>
          <a:p>
            <a:pPr lvl="1"/>
            <a:r>
              <a:rPr lang="nl-BE" sz="1400" b="1"/>
              <a:t>Fontaine Laura</a:t>
            </a:r>
            <a:r>
              <a:rPr lang="nl-BE" sz="1400"/>
              <a:t>, CDI mi-temps ETP </a:t>
            </a:r>
            <a:r>
              <a:rPr lang="nl-BE" sz="1400" b="1"/>
              <a:t>+</a:t>
            </a:r>
            <a:r>
              <a:rPr lang="nl-BE" sz="1400"/>
              <a:t> CDR RW/INAMI 3h36/s. du 17/04/2023 au 30/06/2023 </a:t>
            </a:r>
            <a:r>
              <a:rPr lang="nl-BE" sz="1400" b="1"/>
              <a:t>- </a:t>
            </a:r>
            <a:r>
              <a:rPr lang="nl-BE" sz="1400"/>
              <a:t>CDD mi-temps EVRAS du 16/08/2023 au 31/12/2023 </a:t>
            </a:r>
          </a:p>
          <a:p>
            <a:pPr lvl="1"/>
            <a:r>
              <a:rPr lang="nl-BE" sz="1400" b="1"/>
              <a:t>Gueuning Rémi</a:t>
            </a:r>
            <a:r>
              <a:rPr lang="nl-BE" sz="1400"/>
              <a:t>, CDI temps plein RW/INAMI – congé parental 1/10ème depuis le 07/04/2023</a:t>
            </a:r>
          </a:p>
          <a:p>
            <a:pPr lvl="1"/>
            <a:r>
              <a:rPr lang="nl-BE" sz="1400" b="1"/>
              <a:t>Keutiens Nelle </a:t>
            </a:r>
            <a:r>
              <a:rPr lang="nl-BE" sz="1400"/>
              <a:t>– CDR mi-temps RW/INAMI du 11/07/2023 au 31/08/2023 – fin le 01/09/2023</a:t>
            </a:r>
          </a:p>
          <a:p>
            <a:pPr lvl="1"/>
            <a:r>
              <a:rPr lang="nl-BE" sz="1400" b="1"/>
              <a:t>Marissiaux Eline </a:t>
            </a:r>
            <a:r>
              <a:rPr lang="nl-BE" sz="1400"/>
              <a:t>– CDD mi-temps RW/INAMI du 02/10/2023 au 31/12/2023 – fin le 01/01/2024</a:t>
            </a:r>
          </a:p>
          <a:p>
            <a:pPr lvl="1"/>
            <a:r>
              <a:rPr lang="nl-BE" sz="1400"/>
              <a:t>Renard Adeline, CDI mi-temps Maribel </a:t>
            </a:r>
          </a:p>
          <a:p>
            <a:pPr lvl="1"/>
            <a:r>
              <a:rPr lang="nl-BE" sz="1400"/>
              <a:t>Rotolo Maria, CDI temps plein RW/INAMI </a:t>
            </a:r>
          </a:p>
          <a:p>
            <a:pPr lvl="1"/>
            <a:r>
              <a:rPr lang="nl-BE" sz="1400" b="1"/>
              <a:t>Taeter Marie-France, </a:t>
            </a:r>
            <a:r>
              <a:rPr lang="nl-BE" sz="1400"/>
              <a:t>CDI mi-temps RW/INAMI </a:t>
            </a:r>
            <a:r>
              <a:rPr lang="nl-BE" sz="1400" b="1"/>
              <a:t>+</a:t>
            </a:r>
            <a:r>
              <a:rPr lang="nl-BE" sz="1400"/>
              <a:t> CDI mi-temps APE depuis le 02/01/2023</a:t>
            </a:r>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176001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78">
            <a:extLst>
              <a:ext uri="{FF2B5EF4-FFF2-40B4-BE49-F238E27FC236}">
                <a16:creationId xmlns:a16="http://schemas.microsoft.com/office/drawing/2014/main" id="{7E9A2B51-223D-1BB8-5890-C33214DD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0206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682FCA-D7A5-810D-9B72-A1CE26D0C16A}"/>
              </a:ext>
            </a:extLst>
          </p:cNvPr>
          <p:cNvSpPr>
            <a:spLocks noGrp="1"/>
          </p:cNvSpPr>
          <p:nvPr>
            <p:ph type="title"/>
          </p:nvPr>
        </p:nvSpPr>
        <p:spPr>
          <a:xfrm>
            <a:off x="761994" y="671053"/>
            <a:ext cx="4039097" cy="5515896"/>
          </a:xfrm>
        </p:spPr>
        <p:txBody>
          <a:bodyPr anchor="ctr">
            <a:normAutofit/>
          </a:bodyPr>
          <a:lstStyle/>
          <a:p>
            <a:pPr>
              <a:spcBef>
                <a:spcPts val="1000"/>
              </a:spcBef>
            </a:pPr>
            <a:r>
              <a:rPr lang="nl-BE" sz="5600" dirty="0">
                <a:solidFill>
                  <a:srgbClr val="9966FF"/>
                </a:solidFill>
              </a:rPr>
              <a:t>Soutien </a:t>
            </a:r>
            <a:r>
              <a:rPr lang="nl-BE" sz="5600" dirty="0" err="1">
                <a:solidFill>
                  <a:srgbClr val="9966FF"/>
                </a:solidFill>
              </a:rPr>
              <a:t>aux</a:t>
            </a:r>
            <a:r>
              <a:rPr lang="nl-BE" sz="5600" dirty="0">
                <a:solidFill>
                  <a:srgbClr val="9966FF"/>
                </a:solidFill>
              </a:rPr>
              <a:t> CPF : Missions </a:t>
            </a:r>
            <a:r>
              <a:rPr lang="nl-BE" sz="5600" dirty="0" err="1">
                <a:solidFill>
                  <a:srgbClr val="9966FF"/>
                </a:solidFill>
              </a:rPr>
              <a:t>sectorielles</a:t>
            </a:r>
            <a:r>
              <a:rPr lang="nl-BE" sz="5600" dirty="0">
                <a:solidFill>
                  <a:srgbClr val="9966FF"/>
                </a:solidFill>
              </a:rPr>
              <a:t> et </a:t>
            </a:r>
            <a:r>
              <a:rPr lang="nl-BE" sz="5600" dirty="0" err="1">
                <a:solidFill>
                  <a:srgbClr val="9966FF"/>
                </a:solidFill>
              </a:rPr>
              <a:t>employeurs</a:t>
            </a:r>
            <a:r>
              <a:rPr lang="nl-BE" sz="5600" dirty="0">
                <a:solidFill>
                  <a:srgbClr val="9966FF"/>
                </a:solidFill>
              </a:rPr>
              <a:t> en 2023</a:t>
            </a:r>
            <a:endParaRPr lang="fr-FR" sz="5600" dirty="0">
              <a:solidFill>
                <a:srgbClr val="9966FF"/>
              </a:solidFill>
            </a:endParaRPr>
          </a:p>
        </p:txBody>
      </p:sp>
      <p:sp>
        <p:nvSpPr>
          <p:cNvPr id="5" name="Espace réservé du contenu 4">
            <a:extLst>
              <a:ext uri="{FF2B5EF4-FFF2-40B4-BE49-F238E27FC236}">
                <a16:creationId xmlns:a16="http://schemas.microsoft.com/office/drawing/2014/main" id="{6B1B0B44-5138-8BFE-22DE-B7A75DA683F2}"/>
              </a:ext>
            </a:extLst>
          </p:cNvPr>
          <p:cNvSpPr>
            <a:spLocks noGrp="1"/>
          </p:cNvSpPr>
          <p:nvPr>
            <p:ph idx="1"/>
          </p:nvPr>
        </p:nvSpPr>
        <p:spPr>
          <a:xfrm>
            <a:off x="6096000" y="671052"/>
            <a:ext cx="4998080" cy="5515897"/>
          </a:xfrm>
        </p:spPr>
        <p:txBody>
          <a:bodyPr anchor="ctr">
            <a:normAutofit lnSpcReduction="10000"/>
          </a:bodyPr>
          <a:lstStyle/>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Représentation </a:t>
            </a:r>
            <a:r>
              <a:rPr lang="fr-FR" sz="2600" b="1" kern="100" dirty="0">
                <a:effectLst/>
                <a:latin typeface="Calibri" panose="020F0502020204030204" pitchFamily="34" charset="0"/>
                <a:ea typeface="Calibri" panose="020F0502020204030204" pitchFamily="34" charset="0"/>
                <a:cs typeface="Calibri" panose="020F0502020204030204" pitchFamily="34" charset="0"/>
              </a:rPr>
              <a:t>sectorielle et politique</a:t>
            </a:r>
            <a:r>
              <a:rPr lang="fr-FR" sz="2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Travail avec les administrations et les cabinets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Réunions en inter-Fédérations </a:t>
            </a:r>
          </a:p>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Représentation </a:t>
            </a:r>
            <a:r>
              <a:rPr lang="fr-FR" sz="2600" b="1" kern="100" dirty="0">
                <a:latin typeface="Calibri" panose="020F0502020204030204" pitchFamily="34" charset="0"/>
                <a:ea typeface="Calibri" panose="020F0502020204030204" pitchFamily="34" charset="0"/>
                <a:cs typeface="Calibri" panose="020F0502020204030204" pitchFamily="34" charset="0"/>
              </a:rPr>
              <a:t>e</a:t>
            </a:r>
            <a:r>
              <a:rPr lang="fr-FR" sz="2600" b="1" kern="100" dirty="0">
                <a:effectLst/>
                <a:latin typeface="Calibri" panose="020F0502020204030204" pitchFamily="34" charset="0"/>
                <a:ea typeface="Calibri" panose="020F0502020204030204" pitchFamily="34" charset="0"/>
                <a:cs typeface="Calibri" panose="020F0502020204030204" pitchFamily="34" charset="0"/>
              </a:rPr>
              <a:t>mployeurs</a:t>
            </a:r>
            <a:r>
              <a:rPr lang="fr-FR" sz="2600" kern="100" dirty="0">
                <a:effectLst/>
                <a:latin typeface="Calibri" panose="020F0502020204030204" pitchFamily="34" charset="0"/>
                <a:ea typeface="Calibri" panose="020F0502020204030204" pitchFamily="34" charset="0"/>
                <a:cs typeface="Calibri" panose="020F0502020204030204" pitchFamily="34" charset="0"/>
              </a:rPr>
              <a:t> (suivi mise en œuvre ANM RW, CP332…)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600" kern="100" dirty="0">
                <a:effectLst/>
                <a:latin typeface="Calibri" panose="020F0502020204030204" pitchFamily="34" charset="0"/>
                <a:ea typeface="Calibri" panose="020F0502020204030204" pitchFamily="34" charset="0"/>
                <a:cs typeface="Calibri" panose="020F0502020204030204" pitchFamily="34" charset="0"/>
              </a:rPr>
              <a:t>Plaidoyer et projets </a:t>
            </a:r>
            <a:r>
              <a:rPr lang="fr-FR" sz="2600" b="1" kern="100" dirty="0">
                <a:effectLst/>
                <a:latin typeface="Calibri" panose="020F0502020204030204" pitchFamily="34" charset="0"/>
                <a:ea typeface="Calibri" panose="020F0502020204030204" pitchFamily="34" charset="0"/>
                <a:cs typeface="Calibri" panose="020F0502020204030204" pitchFamily="34" charset="0"/>
              </a:rPr>
              <a:t>thématiques</a:t>
            </a:r>
            <a:r>
              <a:rPr lang="fr-FR" sz="2600" kern="100" dirty="0">
                <a:effectLst/>
                <a:latin typeface="Calibri" panose="020F0502020204030204" pitchFamily="34" charset="0"/>
                <a:ea typeface="Calibri" panose="020F0502020204030204" pitchFamily="34" charset="0"/>
                <a:cs typeface="Calibri" panose="020F0502020204030204" pitchFamily="34" charset="0"/>
              </a:rPr>
              <a:t> (IVG, violences, EVRAS…)  ;</a:t>
            </a:r>
          </a:p>
          <a:p>
            <a:r>
              <a:rPr lang="fr-FR" sz="2600" b="1" kern="100" dirty="0">
                <a:effectLst/>
                <a:latin typeface="Calibri" panose="020F0502020204030204" pitchFamily="34" charset="0"/>
                <a:ea typeface="Calibri" panose="020F0502020204030204" pitchFamily="34" charset="0"/>
                <a:cs typeface="Calibri" panose="020F0502020204030204" pitchFamily="34" charset="0"/>
              </a:rPr>
              <a:t>Circulation de l’information </a:t>
            </a:r>
            <a:r>
              <a:rPr lang="fr-FR" sz="2600" kern="10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2600" kern="100" dirty="0">
                <a:effectLst/>
                <a:latin typeface="Calibri" panose="020F0502020204030204" pitchFamily="34" charset="0"/>
                <a:ea typeface="Calibri" panose="020F0502020204030204" pitchFamily="34" charset="0"/>
                <a:cs typeface="Calibri" panose="020F0502020204030204" pitchFamily="34" charset="0"/>
              </a:rPr>
              <a:t>Soutien </a:t>
            </a:r>
            <a:r>
              <a:rPr lang="fr-FR" sz="2600" b="1" kern="100" dirty="0">
                <a:effectLst/>
                <a:latin typeface="Calibri" panose="020F0502020204030204" pitchFamily="34" charset="0"/>
                <a:ea typeface="Calibri" panose="020F0502020204030204" pitchFamily="34" charset="0"/>
                <a:cs typeface="Calibri" panose="020F0502020204030204" pitchFamily="34" charset="0"/>
              </a:rPr>
              <a:t>communicationnel et promotionnel </a:t>
            </a:r>
            <a:r>
              <a:rPr lang="fr-FR" sz="2600" kern="100" dirty="0">
                <a:effectLst/>
                <a:latin typeface="Calibri" panose="020F0502020204030204" pitchFamily="34" charset="0"/>
                <a:ea typeface="Calibri" panose="020F0502020204030204" pitchFamily="34" charset="0"/>
                <a:cs typeface="Calibri" panose="020F0502020204030204" pitchFamily="34" charset="0"/>
              </a:rPr>
              <a:t>aux CPF affiliés.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5D23A8EB-364F-DA6E-C489-577534DCE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389827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E9A2B51-223D-1BB8-5890-C33214DD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0206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682FCA-D7A5-810D-9B72-A1CE26D0C16A}"/>
              </a:ext>
            </a:extLst>
          </p:cNvPr>
          <p:cNvSpPr>
            <a:spLocks noGrp="1"/>
          </p:cNvSpPr>
          <p:nvPr>
            <p:ph type="title"/>
          </p:nvPr>
        </p:nvSpPr>
        <p:spPr>
          <a:xfrm>
            <a:off x="761994" y="671053"/>
            <a:ext cx="4039097" cy="5515896"/>
          </a:xfrm>
        </p:spPr>
        <p:txBody>
          <a:bodyPr anchor="ctr">
            <a:normAutofit/>
          </a:bodyPr>
          <a:lstStyle/>
          <a:p>
            <a:pPr>
              <a:spcBef>
                <a:spcPts val="1000"/>
              </a:spcBef>
            </a:pPr>
            <a:r>
              <a:rPr lang="nl-BE" sz="5600" dirty="0">
                <a:solidFill>
                  <a:srgbClr val="9966FF"/>
                </a:solidFill>
              </a:rPr>
              <a:t>Dossiers sectoriels </a:t>
            </a:r>
            <a:r>
              <a:rPr lang="nl-BE" sz="5600" dirty="0" err="1">
                <a:solidFill>
                  <a:srgbClr val="9966FF"/>
                </a:solidFill>
              </a:rPr>
              <a:t>prioritaires</a:t>
            </a:r>
            <a:r>
              <a:rPr lang="nl-BE" sz="5600" dirty="0">
                <a:solidFill>
                  <a:srgbClr val="9966FF"/>
                </a:solidFill>
              </a:rPr>
              <a:t> en 2023 </a:t>
            </a:r>
            <a:endParaRPr lang="fr-FR" sz="5600" dirty="0">
              <a:solidFill>
                <a:srgbClr val="9966FF"/>
              </a:solidFill>
            </a:endParaRPr>
          </a:p>
        </p:txBody>
      </p:sp>
      <p:sp>
        <p:nvSpPr>
          <p:cNvPr id="5" name="Espace réservé du contenu 4">
            <a:extLst>
              <a:ext uri="{FF2B5EF4-FFF2-40B4-BE49-F238E27FC236}">
                <a16:creationId xmlns:a16="http://schemas.microsoft.com/office/drawing/2014/main" id="{6B1B0B44-5138-8BFE-22DE-B7A75DA683F2}"/>
              </a:ext>
            </a:extLst>
          </p:cNvPr>
          <p:cNvSpPr>
            <a:spLocks noGrp="1"/>
          </p:cNvSpPr>
          <p:nvPr>
            <p:ph idx="1"/>
          </p:nvPr>
        </p:nvSpPr>
        <p:spPr>
          <a:xfrm>
            <a:off x="6096000" y="671052"/>
            <a:ext cx="4998080" cy="5515897"/>
          </a:xfrm>
        </p:spPr>
        <p:txBody>
          <a:bodyPr anchor="ctr">
            <a:normAutofit/>
          </a:bodyPr>
          <a:lstStyle/>
          <a:p>
            <a:pPr marL="342900" lvl="0" indent="-342900">
              <a:buFont typeface="Calibri" panose="020F0502020204030204" pitchFamily="34" charset="0"/>
              <a:buChar char="-"/>
            </a:pPr>
            <a:r>
              <a:rPr lang="fr-FR" sz="2600" kern="100" dirty="0">
                <a:effectLst/>
                <a:latin typeface="Calibri" panose="020F0502020204030204" pitchFamily="34" charset="0"/>
                <a:ea typeface="Calibri" panose="020F0502020204030204" pitchFamily="34" charset="0"/>
                <a:cs typeface="Calibri" panose="020F0502020204030204" pitchFamily="34" charset="0"/>
              </a:rPr>
              <a:t>La mise en œuvre de la réforme APE</a:t>
            </a:r>
          </a:p>
          <a:p>
            <a:pPr marL="342900" lvl="0" indent="-342900">
              <a:buFont typeface="Calibri" panose="020F0502020204030204" pitchFamily="34" charset="0"/>
              <a:buChar char="-"/>
            </a:pPr>
            <a:r>
              <a:rPr lang="fr-FR" sz="2600" kern="100" dirty="0">
                <a:effectLst/>
                <a:latin typeface="Calibri" panose="020F0502020204030204" pitchFamily="34" charset="0"/>
                <a:ea typeface="Calibri" panose="020F0502020204030204" pitchFamily="34" charset="0"/>
                <a:cs typeface="Calibri" panose="020F0502020204030204" pitchFamily="34" charset="0"/>
              </a:rPr>
              <a:t>La finalisation du </a:t>
            </a:r>
            <a:r>
              <a:rPr lang="fr-FR" sz="2600" kern="100" dirty="0">
                <a:latin typeface="Calibri" panose="020F0502020204030204" pitchFamily="34" charset="0"/>
                <a:ea typeface="Calibri" panose="020F0502020204030204" pitchFamily="34" charset="0"/>
                <a:cs typeface="Calibri" panose="020F0502020204030204" pitchFamily="34" charset="0"/>
              </a:rPr>
              <a:t>nouveau cadre légal et réglementaire RW</a:t>
            </a:r>
            <a:endParaRPr lang="fr-FR" sz="2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fr-FR" sz="2600" kern="100" dirty="0">
                <a:effectLst/>
                <a:latin typeface="Calibri" panose="020F0502020204030204" pitchFamily="34" charset="0"/>
                <a:ea typeface="Calibri" panose="020F0502020204030204" pitchFamily="34" charset="0"/>
                <a:cs typeface="Calibri" panose="020F0502020204030204" pitchFamily="34" charset="0"/>
              </a:rPr>
              <a:t>L’élaboration des mémorandums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2600" kern="100" dirty="0">
                <a:effectLst/>
                <a:latin typeface="Calibri" panose="020F0502020204030204" pitchFamily="34" charset="0"/>
                <a:ea typeface="Calibri" panose="020F0502020204030204" pitchFamily="34" charset="0"/>
                <a:cs typeface="Calibri" panose="020F0502020204030204" pitchFamily="34" charset="0"/>
              </a:rPr>
              <a:t>L’accompagnement des CPF autour de l’AC EVRAS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2600" b="1" kern="100" dirty="0">
                <a:effectLst/>
                <a:latin typeface="Calibri" panose="020F0502020204030204" pitchFamily="34" charset="0"/>
                <a:ea typeface="Calibri" panose="020F0502020204030204" pitchFamily="34" charset="0"/>
                <a:cs typeface="Calibri" panose="020F0502020204030204" pitchFamily="34" charset="0"/>
              </a:rPr>
              <a:t>Le début de l’Audit pour le secteur </a:t>
            </a:r>
            <a:endParaRPr lang="fr-FR" sz="2600" b="1" kern="1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lvl="0" indent="-342900">
              <a:spcAft>
                <a:spcPts val="800"/>
              </a:spcAft>
              <a:buFont typeface="Calibri" panose="020F0502020204030204" pitchFamily="34" charset="0"/>
              <a:buChar char="-"/>
            </a:pPr>
            <a:r>
              <a:rPr lang="fr-FR" sz="2600" b="1" kern="100" dirty="0" err="1">
                <a:effectLst/>
                <a:latin typeface="Calibri" panose="020F0502020204030204" pitchFamily="34" charset="0"/>
                <a:ea typeface="Calibri" panose="020F0502020204030204" pitchFamily="34" charset="0"/>
                <a:cs typeface="Calibri" panose="020F0502020204030204" pitchFamily="34" charset="0"/>
              </a:rPr>
              <a:t>Proxisanté</a:t>
            </a:r>
            <a:r>
              <a:rPr lang="fr-FR" sz="26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p>
        </p:txBody>
      </p:sp>
      <p:pic>
        <p:nvPicPr>
          <p:cNvPr id="4" name="Image 3" descr="Une image contenant texte, Police, Graphique, logo&#10;&#10;Description générée automatiquement">
            <a:extLst>
              <a:ext uri="{FF2B5EF4-FFF2-40B4-BE49-F238E27FC236}">
                <a16:creationId xmlns:a16="http://schemas.microsoft.com/office/drawing/2014/main" id="{5D23A8EB-364F-DA6E-C489-577534DCE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381102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B0733-756B-D9E2-F901-E71F857AAA06}"/>
              </a:ext>
            </a:extLst>
          </p:cNvPr>
          <p:cNvSpPr>
            <a:spLocks noGrp="1"/>
          </p:cNvSpPr>
          <p:nvPr>
            <p:ph type="title"/>
          </p:nvPr>
        </p:nvSpPr>
        <p:spPr/>
        <p:txBody>
          <a:bodyPr/>
          <a:lstStyle/>
          <a:p>
            <a:r>
              <a:rPr lang="nl-BE" dirty="0">
                <a:solidFill>
                  <a:srgbClr val="9966FF"/>
                </a:solidFill>
              </a:rPr>
              <a:t>Les </a:t>
            </a:r>
            <a:r>
              <a:rPr lang="nl-BE" dirty="0" err="1">
                <a:solidFill>
                  <a:srgbClr val="9966FF"/>
                </a:solidFill>
              </a:rPr>
              <a:t>mandats</a:t>
            </a:r>
            <a:r>
              <a:rPr lang="nl-BE" dirty="0">
                <a:solidFill>
                  <a:srgbClr val="9966FF"/>
                </a:solidFill>
              </a:rPr>
              <a:t> 2023</a:t>
            </a:r>
            <a:endParaRPr lang="en-US" dirty="0">
              <a:solidFill>
                <a:srgbClr val="9966FF"/>
              </a:solidFill>
            </a:endParaRPr>
          </a:p>
        </p:txBody>
      </p:sp>
      <p:sp>
        <p:nvSpPr>
          <p:cNvPr id="3" name="Espace réservé du contenu 2">
            <a:extLst>
              <a:ext uri="{FF2B5EF4-FFF2-40B4-BE49-F238E27FC236}">
                <a16:creationId xmlns:a16="http://schemas.microsoft.com/office/drawing/2014/main" id="{AAAF2E84-EC31-70D7-76F8-7E4D23304385}"/>
              </a:ext>
            </a:extLst>
          </p:cNvPr>
          <p:cNvSpPr>
            <a:spLocks noGrp="1"/>
          </p:cNvSpPr>
          <p:nvPr>
            <p:ph idx="1"/>
          </p:nvPr>
        </p:nvSpPr>
        <p:spPr>
          <a:xfrm>
            <a:off x="255181" y="1488558"/>
            <a:ext cx="12110484" cy="5114261"/>
          </a:xfrm>
        </p:spPr>
        <p:txBody>
          <a:bodyPr numCol="2">
            <a:noAutofit/>
          </a:bodyPr>
          <a:lstStyle/>
          <a:p>
            <a:pPr marL="0" marR="141605" indent="0">
              <a:lnSpc>
                <a:spcPct val="107000"/>
              </a:lnSpc>
              <a:spcBef>
                <a:spcPts val="0"/>
              </a:spcBef>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Mandats employeurs/sectoriels : </a:t>
            </a: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Commission Paritaire 332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d'entente entre employeurs de la CP 332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Fonds de formation Action sociale et soins de santé – ASSS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Fonds </a:t>
            </a:r>
            <a:r>
              <a:rPr lang="fr-BE" sz="2000" kern="100" dirty="0" err="1">
                <a:effectLst/>
                <a:latin typeface="Calibri" panose="020F0502020204030204" pitchFamily="34" charset="0"/>
                <a:ea typeface="Calibri" panose="020F0502020204030204" pitchFamily="34" charset="0"/>
                <a:cs typeface="Calibri" panose="020F0502020204030204" pitchFamily="34" charset="0"/>
              </a:rPr>
              <a:t>Maribel</a:t>
            </a:r>
            <a:r>
              <a:rPr lang="fr-BE" sz="2000" kern="100" dirty="0">
                <a:effectLst/>
                <a:latin typeface="Calibri" panose="020F0502020204030204" pitchFamily="34" charset="0"/>
                <a:ea typeface="Calibri" panose="020F0502020204030204" pitchFamily="34" charset="0"/>
                <a:cs typeface="Calibri" panose="020F0502020204030204" pitchFamily="34" charset="0"/>
              </a:rPr>
              <a:t> social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Groupe de travail AVIQ-Fédérations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Conseil Supérieur de l’Education permanente (suppléance + analyse des dossiers)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CA UNIPSO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UNIPO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d'alignement UNIPSO au sein de </a:t>
            </a:r>
            <a:r>
              <a:rPr lang="fr-BE" sz="2000" kern="100" dirty="0" err="1">
                <a:effectLst/>
                <a:latin typeface="Calibri" panose="020F0502020204030204" pitchFamily="34" charset="0"/>
                <a:ea typeface="Calibri" panose="020F0502020204030204" pitchFamily="34" charset="0"/>
                <a:cs typeface="Calibri" panose="020F0502020204030204" pitchFamily="34" charset="0"/>
              </a:rPr>
              <a:t>Solidaris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CFFB</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lgn="just">
              <a:lnSpc>
                <a:spcPct val="107000"/>
              </a:lnSpc>
              <a:spcBef>
                <a:spcPts val="0"/>
              </a:spcBef>
              <a:buNone/>
              <a:tabLst>
                <a:tab pos="448945" algn="l"/>
              </a:tabLst>
            </a:pPr>
            <a:endParaRPr lang="fr-BE" sz="2000" kern="100" dirty="0">
              <a:latin typeface="Calibri" panose="020F0502020204030204" pitchFamily="34" charset="0"/>
              <a:ea typeface="Calibri" panose="020F0502020204030204" pitchFamily="34" charset="0"/>
              <a:cs typeface="Calibri" panose="020F0502020204030204" pitchFamily="34" charset="0"/>
            </a:endParaRPr>
          </a:p>
          <a:p>
            <a:pPr marL="0" marR="141605" indent="0" algn="just">
              <a:lnSpc>
                <a:spcPct val="107000"/>
              </a:lnSpc>
              <a:spcBef>
                <a:spcPts val="0"/>
              </a:spcBef>
              <a:buNone/>
              <a:tabLst>
                <a:tab pos="448945" algn="l"/>
              </a:tabLst>
            </a:pPr>
            <a:endParaRPr lang="fr-BE" sz="2000" kern="100" dirty="0">
              <a:latin typeface="Calibri" panose="020F0502020204030204" pitchFamily="34" charset="0"/>
              <a:ea typeface="Calibri" panose="020F0502020204030204" pitchFamily="34" charset="0"/>
              <a:cs typeface="Calibri" panose="020F0502020204030204" pitchFamily="34" charset="0"/>
            </a:endParaRPr>
          </a:p>
          <a:p>
            <a:pPr marL="0" marR="141605" indent="0" algn="just">
              <a:lnSpc>
                <a:spcPct val="107000"/>
              </a:lnSpc>
              <a:spcBef>
                <a:spcPts val="0"/>
              </a:spcBef>
              <a:buNone/>
              <a:tabLst>
                <a:tab pos="448945" algn="l"/>
              </a:tabLst>
            </a:pPr>
            <a:endParaRPr lang="fr-BE" sz="2000" kern="100" dirty="0">
              <a:latin typeface="Calibri" panose="020F0502020204030204" pitchFamily="34" charset="0"/>
              <a:ea typeface="Calibri" panose="020F0502020204030204" pitchFamily="34" charset="0"/>
              <a:cs typeface="Calibri" panose="020F0502020204030204" pitchFamily="34" charset="0"/>
            </a:endParaRPr>
          </a:p>
          <a:p>
            <a:pPr marL="0" marR="141605" indent="0" algn="just">
              <a:lnSpc>
                <a:spcPct val="107000"/>
              </a:lnSpc>
              <a:spcBef>
                <a:spcPts val="0"/>
              </a:spcBef>
              <a:buNone/>
              <a:tabLst>
                <a:tab pos="448945" algn="l"/>
              </a:tabLst>
            </a:pPr>
            <a:r>
              <a:rPr lang="fr-BE" sz="2000" b="1" i="1" kern="100" dirty="0">
                <a:latin typeface="Calibri" panose="020F0502020204030204" pitchFamily="34" charset="0"/>
                <a:ea typeface="Calibri" panose="020F0502020204030204" pitchFamily="34" charset="0"/>
                <a:cs typeface="Calibri" panose="020F0502020204030204" pitchFamily="34" charset="0"/>
              </a:rPr>
              <a:t>Mandats thématiques : </a:t>
            </a: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Plateforme Nationale représentative de la société civile belge pour évaluer le PAN 2021-2025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Mirabal - violences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 suivi de Love Attitude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Abortion Right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EVRAS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Stratégies Concertées EVRAS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Comité d'accompagnement AC EVRAS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Comité d'attribution AC EVRAS </a:t>
            </a: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Suivi inter-fédé AC EVRAS (financement et formation)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 suivi du projet Moncontraceptif.be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Commission d’évaluation IVG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spcAft>
                <a:spcPts val="800"/>
              </a:spcAft>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AG MAC Namur</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2000" dirty="0"/>
          </a:p>
        </p:txBody>
      </p:sp>
      <p:pic>
        <p:nvPicPr>
          <p:cNvPr id="4" name="Image 3" descr="Une image contenant texte, Police, Graphique, logo&#10;&#10;Description générée automatiquement">
            <a:extLst>
              <a:ext uri="{FF2B5EF4-FFF2-40B4-BE49-F238E27FC236}">
                <a16:creationId xmlns:a16="http://schemas.microsoft.com/office/drawing/2014/main" id="{8B6E3618-03BD-2A1D-9DB2-61FF6785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62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652887" y="617921"/>
            <a:ext cx="3963364" cy="3988585"/>
          </a:xfrm>
        </p:spPr>
        <p:txBody>
          <a:bodyPr vert="horz" lIns="91440" tIns="45720" rIns="91440" bIns="45720" rtlCol="0" anchor="ctr">
            <a:normAutofit/>
          </a:bodyPr>
          <a:lstStyle/>
          <a:p>
            <a:r>
              <a:rPr lang="en-US" sz="5600" dirty="0" err="1">
                <a:solidFill>
                  <a:srgbClr val="9966FF"/>
                </a:solidFill>
              </a:rPr>
              <a:t>Priorités</a:t>
            </a:r>
            <a:r>
              <a:rPr lang="en-US" sz="5600" dirty="0">
                <a:solidFill>
                  <a:srgbClr val="9966FF"/>
                </a:solidFill>
              </a:rPr>
              <a:t> </a:t>
            </a:r>
            <a:r>
              <a:rPr lang="en-US" sz="5600" dirty="0" err="1">
                <a:solidFill>
                  <a:srgbClr val="9966FF"/>
                </a:solidFill>
              </a:rPr>
              <a:t>thématiques</a:t>
            </a:r>
            <a:r>
              <a:rPr lang="en-US" sz="5600" dirty="0">
                <a:solidFill>
                  <a:srgbClr val="9966FF"/>
                </a:solidFill>
              </a:rPr>
              <a:t> en 2023	</a:t>
            </a:r>
          </a:p>
        </p:txBody>
      </p:sp>
      <p:pic>
        <p:nvPicPr>
          <p:cNvPr id="3" name="Image 2" descr="Une image contenant texte, Police, Graphique, logo&#10;&#10;Description générée automatiquement">
            <a:extLst>
              <a:ext uri="{FF2B5EF4-FFF2-40B4-BE49-F238E27FC236}">
                <a16:creationId xmlns:a16="http://schemas.microsoft.com/office/drawing/2014/main" id="{8969823E-FA42-69B6-B1B2-35370E9B5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95399352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9218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 dockstate="right" visibility="0" width="525"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0EB3133-6AC7-418B-B141-BFA3530FD0D3}">
  <we:reference id="22ff87a5-132f-4d52-9e97-94d888e4dd91" version="3.4.0.0" store="EXCatalog" storeType="EXCatalog"/>
  <we:alternateReferences>
    <we:reference id="WA104380050" version="3.4.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D21791C-FFEA-44EB-A4FA-E6A4A6E3D348}">
  <we:reference id="c5b0e2c7-d298-4334-8696-b01541701a7b"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7480</TotalTime>
  <Words>4340</Words>
  <Application>Microsoft Office PowerPoint</Application>
  <PresentationFormat>Grand écran</PresentationFormat>
  <Paragraphs>634</Paragraphs>
  <Slides>46</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46</vt:i4>
      </vt:variant>
    </vt:vector>
  </HeadingPairs>
  <TitlesOfParts>
    <vt:vector size="54" baseType="lpstr">
      <vt:lpstr>Arial</vt:lpstr>
      <vt:lpstr>Calibri</vt:lpstr>
      <vt:lpstr>Calibri Light</vt:lpstr>
      <vt:lpstr>Courier New</vt:lpstr>
      <vt:lpstr>Roboto</vt:lpstr>
      <vt:lpstr>Symbol</vt:lpstr>
      <vt:lpstr>Wingdings</vt:lpstr>
      <vt:lpstr>Thème Office</vt:lpstr>
      <vt:lpstr>Présentation des activités 2023</vt:lpstr>
      <vt:lpstr>Ce qui sera abordé dans cette présentation</vt:lpstr>
      <vt:lpstr>Mouvements au sein du personnel Sofélia au SG</vt:lpstr>
      <vt:lpstr>Présentation PowerPoint</vt:lpstr>
      <vt:lpstr>Mouvements au sein du personnel Sofélia au CPF Soralia Verviers</vt:lpstr>
      <vt:lpstr>Soutien aux CPF : Missions sectorielles et employeurs en 2023</vt:lpstr>
      <vt:lpstr>Dossiers sectoriels prioritaires en 2023 </vt:lpstr>
      <vt:lpstr>Les mandats 2023</vt:lpstr>
      <vt:lpstr>Priorités thématiques en 2023 </vt:lpstr>
      <vt:lpstr>IVG</vt:lpstr>
      <vt:lpstr>La Campagne Education Permanente 2023</vt:lpstr>
      <vt:lpstr>Pourquoi une campagne sur l’IVG ? </vt:lpstr>
      <vt:lpstr>Présentation PowerPoint</vt:lpstr>
      <vt:lpstr> Supports, actions et communication développés dans le cadre de la campagne « IVG = Préjugés » de 2023 </vt:lpstr>
      <vt:lpstr>Quels apprentissages pour 2024? </vt:lpstr>
      <vt:lpstr>Violences</vt:lpstr>
      <vt:lpstr>EVRAS</vt:lpstr>
      <vt:lpstr>Autres thématiques traitées en 2023 </vt:lpstr>
      <vt:lpstr>Formation continue des travailleuses.eurs des Centres de planning familial Soralia/Solidaris</vt:lpstr>
      <vt:lpstr>La 7ème édition de la Journée inter-CPF sur la thématique des transidentités</vt:lpstr>
      <vt:lpstr>Formation pour les Coordinatrices.teurs de CPF</vt:lpstr>
      <vt:lpstr>Formations AC EVRAS </vt:lpstr>
      <vt:lpstr>Mobilisations et actions externes en 2023</vt:lpstr>
      <vt:lpstr>Présence sur le web : Le Site Internet    Attention : chiffres partiels pour 2023 en raison de problèmes avec l’outil Google Analytics. </vt:lpstr>
      <vt:lpstr>Présence sur les réseaux sociaux :  Facebook</vt:lpstr>
      <vt:lpstr>Présence sur les réseaux sociaux :  Instagram</vt:lpstr>
      <vt:lpstr>Perspectives 2024  </vt:lpstr>
      <vt:lpstr>Présentation des activités 2023 du CPF Willy Peers </vt:lpstr>
      <vt:lpstr>Activités CPF Willy Peers  2022-2023</vt:lpstr>
      <vt:lpstr>Présentation des activités 2023 du CPF Soralia de Verviers </vt:lpstr>
      <vt:lpstr>Activités CPF Verviers 2022-2023</vt:lpstr>
      <vt:lpstr>ANALYSE DES DONNÉES DES CENTRES DE PLANNING FAMILIAL  Soralia-Solidaris 2023 </vt:lpstr>
      <vt:lpstr>Contextualisation</vt:lpstr>
      <vt:lpstr>Présentation PowerPoint</vt:lpstr>
      <vt:lpstr>L’accueil en CPF </vt:lpstr>
      <vt:lpstr>Les consultations en CPF (hors accueil et animations)</vt:lpstr>
      <vt:lpstr>Comparaison des types de demandes  2021-2022-2023 </vt:lpstr>
      <vt:lpstr>Les IVG en CPF 2021-2022-2023</vt:lpstr>
      <vt:lpstr>Profil des bénéficiaires</vt:lpstr>
      <vt:lpstr>Consultations fréquentées en fonction du genre</vt:lpstr>
      <vt:lpstr>L’EVRAS en 2023</vt:lpstr>
      <vt:lpstr>Animations EVRAS</vt:lpstr>
      <vt:lpstr>Comparaison des animations 2018-2023</vt:lpstr>
      <vt:lpstr>Animations scolaires par type d’enseignement</vt:lpstr>
      <vt:lpstr>Public touché par les animations EVRAS</vt:lpstr>
      <vt:lpstr>Merci de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Brève présentation des activités 2022</dc:title>
  <dc:creator>Gérard, Pauline</dc:creator>
  <cp:lastModifiedBy>Seniora, Jihan</cp:lastModifiedBy>
  <cp:revision>46</cp:revision>
  <dcterms:created xsi:type="dcterms:W3CDTF">2023-05-23T14:45:27Z</dcterms:created>
  <dcterms:modified xsi:type="dcterms:W3CDTF">2024-06-21T07:48:37Z</dcterms:modified>
</cp:coreProperties>
</file>